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61" r:id="rId6"/>
    <p:sldId id="262" r:id="rId7"/>
    <p:sldId id="263" r:id="rId8"/>
    <p:sldId id="264" r:id="rId9"/>
    <p:sldId id="265" r:id="rId10"/>
    <p:sldId id="267" r:id="rId11"/>
    <p:sldId id="268" r:id="rId12"/>
    <p:sldId id="271" r:id="rId13"/>
    <p:sldId id="272" r:id="rId14"/>
    <p:sldId id="270" r:id="rId15"/>
    <p:sldId id="284" r:id="rId16"/>
    <p:sldId id="273" r:id="rId17"/>
    <p:sldId id="274" r:id="rId18"/>
    <p:sldId id="275" r:id="rId19"/>
    <p:sldId id="276" r:id="rId20"/>
    <p:sldId id="277" r:id="rId21"/>
    <p:sldId id="279" r:id="rId22"/>
    <p:sldId id="280" r:id="rId23"/>
    <p:sldId id="285" r:id="rId24"/>
    <p:sldId id="281" r:id="rId25"/>
    <p:sldId id="282" r:id="rId26"/>
    <p:sldId id="283" r:id="rId27"/>
    <p:sldId id="286" r:id="rId28"/>
    <p:sldId id="287" r:id="rId29"/>
    <p:sldId id="288" r:id="rId30"/>
    <p:sldId id="290" r:id="rId31"/>
    <p:sldId id="289"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3" d="100"/>
          <a:sy n="83" d="100"/>
        </p:scale>
        <p:origin x="-941" y="-11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FB4C1B-436E-403E-91E8-2802E4745A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D49689-D519-45C6-B29C-7773629994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97B2E5-64FB-4D0E-8FE4-7F993DC3C5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1EE000-4A13-4CD6-A3E2-18E588DAEA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6E6A07-F7A6-4CBD-89A2-0DCAA523896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ED57EA-AFD9-4666-99C2-6D3B2AFED5B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AEE104-7980-498D-AF5C-EEBF2EC1BA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6F1C992-1E71-4F2D-B83B-9450A87AA4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4F4B49F-DCC9-4643-B9B7-CFC241C0A8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40758C-09F4-45FC-A655-BA273B1337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0F3629-A0A1-4120-9392-134EE8551A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7922C83-F3A4-477D-9963-7BA3E49934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Artificial Intelligence:</a:t>
            </a:r>
            <a:br>
              <a:rPr lang="en-US" smtClean="0"/>
            </a:br>
            <a:r>
              <a:rPr lang="en-US" smtClean="0"/>
              <a:t>The Search Method</a:t>
            </a:r>
          </a:p>
        </p:txBody>
      </p:sp>
      <p:sp>
        <p:nvSpPr>
          <p:cNvPr id="2051" name="Rectangle 3"/>
          <p:cNvSpPr>
            <a:spLocks noGrp="1" noChangeArrowheads="1"/>
          </p:cNvSpPr>
          <p:nvPr>
            <p:ph type="subTitle" idx="1"/>
          </p:nvPr>
        </p:nvSpPr>
        <p:spPr/>
        <p:txBody>
          <a:bodyPr/>
          <a:lstStyle/>
          <a:p>
            <a:pPr eaLnBrk="1" hangingPunct="1"/>
            <a:r>
              <a:rPr lang="en-US" smtClean="0"/>
              <a:t>Introduction to Cognitive Science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Example Depth-First Search</a:t>
            </a:r>
          </a:p>
        </p:txBody>
      </p:sp>
      <p:sp>
        <p:nvSpPr>
          <p:cNvPr id="11267" name="Text Box 3"/>
          <p:cNvSpPr txBox="1">
            <a:spLocks noChangeArrowheads="1"/>
          </p:cNvSpPr>
          <p:nvPr/>
        </p:nvSpPr>
        <p:spPr bwMode="auto">
          <a:xfrm>
            <a:off x="3962400" y="1676400"/>
            <a:ext cx="1136650" cy="366713"/>
          </a:xfrm>
          <a:prstGeom prst="rect">
            <a:avLst/>
          </a:prstGeom>
          <a:noFill/>
          <a:ln w="9525">
            <a:noFill/>
            <a:miter lim="800000"/>
            <a:headEnd/>
            <a:tailEnd/>
          </a:ln>
        </p:spPr>
        <p:txBody>
          <a:bodyPr wrap="none">
            <a:spAutoFit/>
          </a:bodyPr>
          <a:lstStyle/>
          <a:p>
            <a:r>
              <a:rPr lang="en-US"/>
              <a:t>&lt;3,3,left&gt;</a:t>
            </a:r>
          </a:p>
        </p:txBody>
      </p:sp>
      <p:sp>
        <p:nvSpPr>
          <p:cNvPr id="13318" name="Text Box 6"/>
          <p:cNvSpPr txBox="1">
            <a:spLocks noChangeArrowheads="1"/>
          </p:cNvSpPr>
          <p:nvPr/>
        </p:nvSpPr>
        <p:spPr bwMode="auto">
          <a:xfrm>
            <a:off x="1295400" y="2590800"/>
            <a:ext cx="1276350" cy="366713"/>
          </a:xfrm>
          <a:prstGeom prst="rect">
            <a:avLst/>
          </a:prstGeom>
          <a:noFill/>
          <a:ln w="9525">
            <a:noFill/>
            <a:miter lim="800000"/>
            <a:headEnd/>
            <a:tailEnd/>
          </a:ln>
        </p:spPr>
        <p:txBody>
          <a:bodyPr wrap="none">
            <a:spAutoFit/>
          </a:bodyPr>
          <a:lstStyle/>
          <a:p>
            <a:r>
              <a:rPr lang="en-US"/>
              <a:t>&lt;1,3,right&gt;</a:t>
            </a:r>
          </a:p>
        </p:txBody>
      </p:sp>
      <p:sp>
        <p:nvSpPr>
          <p:cNvPr id="13322" name="Line 10"/>
          <p:cNvSpPr>
            <a:spLocks noChangeShapeType="1"/>
          </p:cNvSpPr>
          <p:nvPr/>
        </p:nvSpPr>
        <p:spPr bwMode="auto">
          <a:xfrm flipH="1">
            <a:off x="2209800" y="1981200"/>
            <a:ext cx="1752600" cy="457200"/>
          </a:xfrm>
          <a:prstGeom prst="line">
            <a:avLst/>
          </a:prstGeom>
          <a:noFill/>
          <a:ln w="9525">
            <a:solidFill>
              <a:schemeClr val="tx1"/>
            </a:solidFill>
            <a:round/>
            <a:headEnd/>
            <a:tailEnd type="triangle" w="med" len="med"/>
          </a:ln>
        </p:spPr>
        <p:txBody>
          <a:bodyPr/>
          <a:lstStyle/>
          <a:p>
            <a:endParaRPr lang="en-US"/>
          </a:p>
        </p:txBody>
      </p:sp>
      <p:sp>
        <p:nvSpPr>
          <p:cNvPr id="13330" name="Text Box 18"/>
          <p:cNvSpPr txBox="1">
            <a:spLocks noChangeArrowheads="1"/>
          </p:cNvSpPr>
          <p:nvPr/>
        </p:nvSpPr>
        <p:spPr bwMode="auto">
          <a:xfrm>
            <a:off x="1066800" y="5181600"/>
            <a:ext cx="336550" cy="366713"/>
          </a:xfrm>
          <a:prstGeom prst="rect">
            <a:avLst/>
          </a:prstGeom>
          <a:noFill/>
          <a:ln w="9525">
            <a:noFill/>
            <a:miter lim="800000"/>
            <a:headEnd/>
            <a:tailEnd/>
          </a:ln>
        </p:spPr>
        <p:txBody>
          <a:bodyPr wrap="none">
            <a:spAutoFit/>
          </a:bodyPr>
          <a:lstStyle/>
          <a:p>
            <a:r>
              <a:rPr lang="en-US"/>
              <a:t>X</a:t>
            </a:r>
          </a:p>
        </p:txBody>
      </p:sp>
      <p:sp>
        <p:nvSpPr>
          <p:cNvPr id="13339" name="Line 27"/>
          <p:cNvSpPr>
            <a:spLocks noChangeShapeType="1"/>
          </p:cNvSpPr>
          <p:nvPr/>
        </p:nvSpPr>
        <p:spPr bwMode="auto">
          <a:xfrm flipH="1">
            <a:off x="1524000" y="3962400"/>
            <a:ext cx="381000" cy="762000"/>
          </a:xfrm>
          <a:prstGeom prst="line">
            <a:avLst/>
          </a:prstGeom>
          <a:noFill/>
          <a:ln w="9525">
            <a:solidFill>
              <a:schemeClr val="tx1"/>
            </a:solidFill>
            <a:round/>
            <a:headEnd/>
            <a:tailEnd type="triangle" w="med" len="med"/>
          </a:ln>
        </p:spPr>
        <p:txBody>
          <a:bodyPr/>
          <a:lstStyle/>
          <a:p>
            <a:endParaRPr lang="en-US"/>
          </a:p>
        </p:txBody>
      </p:sp>
      <p:sp>
        <p:nvSpPr>
          <p:cNvPr id="13340" name="Line 28"/>
          <p:cNvSpPr>
            <a:spLocks noChangeShapeType="1"/>
          </p:cNvSpPr>
          <p:nvPr/>
        </p:nvSpPr>
        <p:spPr bwMode="auto">
          <a:xfrm>
            <a:off x="2133600" y="3962400"/>
            <a:ext cx="228600" cy="685800"/>
          </a:xfrm>
          <a:prstGeom prst="line">
            <a:avLst/>
          </a:prstGeom>
          <a:noFill/>
          <a:ln w="9525">
            <a:solidFill>
              <a:schemeClr val="tx1"/>
            </a:solidFill>
            <a:round/>
            <a:headEnd/>
            <a:tailEnd type="triangle" w="med" len="med"/>
          </a:ln>
        </p:spPr>
        <p:txBody>
          <a:bodyPr/>
          <a:lstStyle/>
          <a:p>
            <a:endParaRPr lang="en-US"/>
          </a:p>
        </p:txBody>
      </p:sp>
      <p:sp>
        <p:nvSpPr>
          <p:cNvPr id="13342" name="Line 30"/>
          <p:cNvSpPr>
            <a:spLocks noChangeShapeType="1"/>
          </p:cNvSpPr>
          <p:nvPr/>
        </p:nvSpPr>
        <p:spPr bwMode="auto">
          <a:xfrm flipH="1">
            <a:off x="990600" y="2971800"/>
            <a:ext cx="762000" cy="533400"/>
          </a:xfrm>
          <a:prstGeom prst="line">
            <a:avLst/>
          </a:prstGeom>
          <a:noFill/>
          <a:ln w="9525">
            <a:solidFill>
              <a:schemeClr val="tx1"/>
            </a:solidFill>
            <a:round/>
            <a:headEnd/>
            <a:tailEnd type="triangle" w="med" len="med"/>
          </a:ln>
        </p:spPr>
        <p:txBody>
          <a:bodyPr/>
          <a:lstStyle/>
          <a:p>
            <a:endParaRPr lang="en-US"/>
          </a:p>
        </p:txBody>
      </p:sp>
      <p:sp>
        <p:nvSpPr>
          <p:cNvPr id="13343" name="Text Box 31"/>
          <p:cNvSpPr txBox="1">
            <a:spLocks noChangeArrowheads="1"/>
          </p:cNvSpPr>
          <p:nvPr/>
        </p:nvSpPr>
        <p:spPr bwMode="auto">
          <a:xfrm>
            <a:off x="304800" y="3505200"/>
            <a:ext cx="1136650" cy="366713"/>
          </a:xfrm>
          <a:prstGeom prst="rect">
            <a:avLst/>
          </a:prstGeom>
          <a:noFill/>
          <a:ln w="9525">
            <a:noFill/>
            <a:miter lim="800000"/>
            <a:headEnd/>
            <a:tailEnd/>
          </a:ln>
        </p:spPr>
        <p:txBody>
          <a:bodyPr wrap="none">
            <a:spAutoFit/>
          </a:bodyPr>
          <a:lstStyle/>
          <a:p>
            <a:r>
              <a:rPr lang="en-US"/>
              <a:t>&lt;3,3,left&gt;</a:t>
            </a:r>
          </a:p>
        </p:txBody>
      </p:sp>
      <p:sp>
        <p:nvSpPr>
          <p:cNvPr id="13344" name="Line 32"/>
          <p:cNvSpPr>
            <a:spLocks noChangeShapeType="1"/>
          </p:cNvSpPr>
          <p:nvPr/>
        </p:nvSpPr>
        <p:spPr bwMode="auto">
          <a:xfrm>
            <a:off x="1905000" y="2971800"/>
            <a:ext cx="152400" cy="609600"/>
          </a:xfrm>
          <a:prstGeom prst="line">
            <a:avLst/>
          </a:prstGeom>
          <a:noFill/>
          <a:ln w="9525">
            <a:solidFill>
              <a:schemeClr val="tx1"/>
            </a:solidFill>
            <a:round/>
            <a:headEnd/>
            <a:tailEnd type="triangle" w="med" len="med"/>
          </a:ln>
        </p:spPr>
        <p:txBody>
          <a:bodyPr/>
          <a:lstStyle/>
          <a:p>
            <a:endParaRPr lang="en-US"/>
          </a:p>
        </p:txBody>
      </p:sp>
      <p:sp>
        <p:nvSpPr>
          <p:cNvPr id="13345" name="Text Box 33"/>
          <p:cNvSpPr txBox="1">
            <a:spLocks noChangeArrowheads="1"/>
          </p:cNvSpPr>
          <p:nvPr/>
        </p:nvSpPr>
        <p:spPr bwMode="auto">
          <a:xfrm>
            <a:off x="1600200" y="3505200"/>
            <a:ext cx="1136650" cy="366713"/>
          </a:xfrm>
          <a:prstGeom prst="rect">
            <a:avLst/>
          </a:prstGeom>
          <a:noFill/>
          <a:ln w="9525">
            <a:noFill/>
            <a:miter lim="800000"/>
            <a:headEnd/>
            <a:tailEnd/>
          </a:ln>
        </p:spPr>
        <p:txBody>
          <a:bodyPr wrap="none">
            <a:spAutoFit/>
          </a:bodyPr>
          <a:lstStyle/>
          <a:p>
            <a:r>
              <a:rPr lang="en-US"/>
              <a:t>&lt;2,3,left&gt;</a:t>
            </a:r>
          </a:p>
        </p:txBody>
      </p:sp>
      <p:sp>
        <p:nvSpPr>
          <p:cNvPr id="13347" name="Text Box 35"/>
          <p:cNvSpPr txBox="1">
            <a:spLocks noChangeArrowheads="1"/>
          </p:cNvSpPr>
          <p:nvPr/>
        </p:nvSpPr>
        <p:spPr bwMode="auto">
          <a:xfrm>
            <a:off x="457200" y="3810000"/>
            <a:ext cx="831850" cy="366713"/>
          </a:xfrm>
          <a:prstGeom prst="rect">
            <a:avLst/>
          </a:prstGeom>
          <a:noFill/>
          <a:ln w="9525">
            <a:noFill/>
            <a:miter lim="800000"/>
            <a:headEnd/>
            <a:tailEnd/>
          </a:ln>
        </p:spPr>
        <p:txBody>
          <a:bodyPr wrap="none">
            <a:spAutoFit/>
          </a:bodyPr>
          <a:lstStyle/>
          <a:p>
            <a:r>
              <a:rPr lang="en-US"/>
              <a:t>repeat</a:t>
            </a:r>
          </a:p>
        </p:txBody>
      </p:sp>
      <p:sp>
        <p:nvSpPr>
          <p:cNvPr id="11278" name="Text Box 37"/>
          <p:cNvSpPr txBox="1">
            <a:spLocks noChangeArrowheads="1"/>
          </p:cNvSpPr>
          <p:nvPr/>
        </p:nvSpPr>
        <p:spPr bwMode="auto">
          <a:xfrm>
            <a:off x="3429000" y="3505200"/>
            <a:ext cx="3841750" cy="641350"/>
          </a:xfrm>
          <a:prstGeom prst="rect">
            <a:avLst/>
          </a:prstGeom>
          <a:noFill/>
          <a:ln w="9525">
            <a:noFill/>
            <a:miter lim="800000"/>
            <a:headEnd/>
            <a:tailEnd/>
          </a:ln>
        </p:spPr>
        <p:txBody>
          <a:bodyPr wrap="none">
            <a:spAutoFit/>
          </a:bodyPr>
          <a:lstStyle/>
          <a:p>
            <a:r>
              <a:rPr lang="en-US"/>
              <a:t>The numbers indicate the order in </a:t>
            </a:r>
          </a:p>
          <a:p>
            <a:r>
              <a:rPr lang="en-US"/>
              <a:t>which branches/states are explored </a:t>
            </a:r>
          </a:p>
        </p:txBody>
      </p:sp>
      <p:sp>
        <p:nvSpPr>
          <p:cNvPr id="13350" name="Text Box 38"/>
          <p:cNvSpPr txBox="1">
            <a:spLocks noChangeArrowheads="1"/>
          </p:cNvSpPr>
          <p:nvPr/>
        </p:nvSpPr>
        <p:spPr bwMode="auto">
          <a:xfrm>
            <a:off x="2727325" y="1865313"/>
            <a:ext cx="311150" cy="366712"/>
          </a:xfrm>
          <a:prstGeom prst="rect">
            <a:avLst/>
          </a:prstGeom>
          <a:noFill/>
          <a:ln w="9525">
            <a:noFill/>
            <a:miter lim="800000"/>
            <a:headEnd/>
            <a:tailEnd/>
          </a:ln>
        </p:spPr>
        <p:txBody>
          <a:bodyPr wrap="none">
            <a:spAutoFit/>
          </a:bodyPr>
          <a:lstStyle/>
          <a:p>
            <a:r>
              <a:rPr lang="en-US"/>
              <a:t>1</a:t>
            </a:r>
          </a:p>
        </p:txBody>
      </p:sp>
      <p:sp>
        <p:nvSpPr>
          <p:cNvPr id="13351" name="Text Box 39"/>
          <p:cNvSpPr txBox="1">
            <a:spLocks noChangeArrowheads="1"/>
          </p:cNvSpPr>
          <p:nvPr/>
        </p:nvSpPr>
        <p:spPr bwMode="auto">
          <a:xfrm>
            <a:off x="1050925" y="2932113"/>
            <a:ext cx="311150" cy="366712"/>
          </a:xfrm>
          <a:prstGeom prst="rect">
            <a:avLst/>
          </a:prstGeom>
          <a:noFill/>
          <a:ln w="9525">
            <a:noFill/>
            <a:miter lim="800000"/>
            <a:headEnd/>
            <a:tailEnd/>
          </a:ln>
        </p:spPr>
        <p:txBody>
          <a:bodyPr wrap="none">
            <a:spAutoFit/>
          </a:bodyPr>
          <a:lstStyle/>
          <a:p>
            <a:r>
              <a:rPr lang="en-US"/>
              <a:t>2</a:t>
            </a:r>
          </a:p>
        </p:txBody>
      </p:sp>
      <p:sp>
        <p:nvSpPr>
          <p:cNvPr id="13352" name="Text Box 40"/>
          <p:cNvSpPr txBox="1">
            <a:spLocks noChangeArrowheads="1"/>
          </p:cNvSpPr>
          <p:nvPr/>
        </p:nvSpPr>
        <p:spPr bwMode="auto">
          <a:xfrm>
            <a:off x="1965325" y="3084513"/>
            <a:ext cx="311150" cy="366712"/>
          </a:xfrm>
          <a:prstGeom prst="rect">
            <a:avLst/>
          </a:prstGeom>
          <a:noFill/>
          <a:ln w="9525">
            <a:noFill/>
            <a:miter lim="800000"/>
            <a:headEnd/>
            <a:tailEnd/>
          </a:ln>
        </p:spPr>
        <p:txBody>
          <a:bodyPr wrap="none">
            <a:spAutoFit/>
          </a:bodyPr>
          <a:lstStyle/>
          <a:p>
            <a:r>
              <a:rPr lang="en-US"/>
              <a:t>3</a:t>
            </a:r>
          </a:p>
        </p:txBody>
      </p:sp>
      <p:sp>
        <p:nvSpPr>
          <p:cNvPr id="13353" name="Text Box 41"/>
          <p:cNvSpPr txBox="1">
            <a:spLocks noChangeArrowheads="1"/>
          </p:cNvSpPr>
          <p:nvPr/>
        </p:nvSpPr>
        <p:spPr bwMode="auto">
          <a:xfrm>
            <a:off x="609600" y="4800600"/>
            <a:ext cx="1276350" cy="366713"/>
          </a:xfrm>
          <a:prstGeom prst="rect">
            <a:avLst/>
          </a:prstGeom>
          <a:noFill/>
          <a:ln w="9525">
            <a:noFill/>
            <a:miter lim="800000"/>
            <a:headEnd/>
            <a:tailEnd/>
          </a:ln>
        </p:spPr>
        <p:txBody>
          <a:bodyPr wrap="none">
            <a:spAutoFit/>
          </a:bodyPr>
          <a:lstStyle/>
          <a:p>
            <a:r>
              <a:rPr lang="en-US"/>
              <a:t>&lt;2,1,right&gt;</a:t>
            </a:r>
          </a:p>
        </p:txBody>
      </p:sp>
      <p:sp>
        <p:nvSpPr>
          <p:cNvPr id="13354" name="Text Box 42"/>
          <p:cNvSpPr txBox="1">
            <a:spLocks noChangeArrowheads="1"/>
          </p:cNvSpPr>
          <p:nvPr/>
        </p:nvSpPr>
        <p:spPr bwMode="auto">
          <a:xfrm>
            <a:off x="1431925" y="4075113"/>
            <a:ext cx="311150" cy="366712"/>
          </a:xfrm>
          <a:prstGeom prst="rect">
            <a:avLst/>
          </a:prstGeom>
          <a:noFill/>
          <a:ln w="9525">
            <a:noFill/>
            <a:miter lim="800000"/>
            <a:headEnd/>
            <a:tailEnd/>
          </a:ln>
        </p:spPr>
        <p:txBody>
          <a:bodyPr wrap="none">
            <a:spAutoFit/>
          </a:bodyPr>
          <a:lstStyle/>
          <a:p>
            <a:r>
              <a:rPr lang="en-US"/>
              <a:t>4</a:t>
            </a:r>
          </a:p>
        </p:txBody>
      </p:sp>
      <p:sp>
        <p:nvSpPr>
          <p:cNvPr id="13356" name="Text Box 44"/>
          <p:cNvSpPr txBox="1">
            <a:spLocks noChangeArrowheads="1"/>
          </p:cNvSpPr>
          <p:nvPr/>
        </p:nvSpPr>
        <p:spPr bwMode="auto">
          <a:xfrm>
            <a:off x="1905000" y="4724400"/>
            <a:ext cx="1276350" cy="366713"/>
          </a:xfrm>
          <a:prstGeom prst="rect">
            <a:avLst/>
          </a:prstGeom>
          <a:noFill/>
          <a:ln w="9525">
            <a:noFill/>
            <a:miter lim="800000"/>
            <a:headEnd/>
            <a:tailEnd/>
          </a:ln>
        </p:spPr>
        <p:txBody>
          <a:bodyPr wrap="none">
            <a:spAutoFit/>
          </a:bodyPr>
          <a:lstStyle/>
          <a:p>
            <a:r>
              <a:rPr lang="en-US"/>
              <a:t>&lt;0,3,right&gt;</a:t>
            </a:r>
          </a:p>
        </p:txBody>
      </p:sp>
      <p:sp>
        <p:nvSpPr>
          <p:cNvPr id="13358" name="Text Box 46"/>
          <p:cNvSpPr txBox="1">
            <a:spLocks noChangeArrowheads="1"/>
          </p:cNvSpPr>
          <p:nvPr/>
        </p:nvSpPr>
        <p:spPr bwMode="auto">
          <a:xfrm>
            <a:off x="2193925" y="3998913"/>
            <a:ext cx="311150" cy="366712"/>
          </a:xfrm>
          <a:prstGeom prst="rect">
            <a:avLst/>
          </a:prstGeom>
          <a:noFill/>
          <a:ln w="9525">
            <a:noFill/>
            <a:miter lim="800000"/>
            <a:headEnd/>
            <a:tailEnd/>
          </a:ln>
        </p:spPr>
        <p:txBody>
          <a:bodyPr wrap="none">
            <a:spAutoFit/>
          </a:bodyPr>
          <a:lstStyle/>
          <a:p>
            <a:r>
              <a:rPr lang="en-US"/>
              <a:t>5</a:t>
            </a:r>
          </a:p>
        </p:txBody>
      </p:sp>
      <p:sp>
        <p:nvSpPr>
          <p:cNvPr id="13359" name="Line 47"/>
          <p:cNvSpPr>
            <a:spLocks noChangeShapeType="1"/>
          </p:cNvSpPr>
          <p:nvPr/>
        </p:nvSpPr>
        <p:spPr bwMode="auto">
          <a:xfrm flipH="1">
            <a:off x="1752600" y="5105400"/>
            <a:ext cx="685800" cy="762000"/>
          </a:xfrm>
          <a:prstGeom prst="line">
            <a:avLst/>
          </a:prstGeom>
          <a:noFill/>
          <a:ln w="9525">
            <a:solidFill>
              <a:schemeClr val="tx1"/>
            </a:solidFill>
            <a:round/>
            <a:headEnd/>
            <a:tailEnd type="triangle" w="med" len="med"/>
          </a:ln>
        </p:spPr>
        <p:txBody>
          <a:bodyPr/>
          <a:lstStyle/>
          <a:p>
            <a:endParaRPr lang="en-US"/>
          </a:p>
        </p:txBody>
      </p:sp>
      <p:sp>
        <p:nvSpPr>
          <p:cNvPr id="13360" name="Text Box 48"/>
          <p:cNvSpPr txBox="1">
            <a:spLocks noChangeArrowheads="1"/>
          </p:cNvSpPr>
          <p:nvPr/>
        </p:nvSpPr>
        <p:spPr bwMode="auto">
          <a:xfrm>
            <a:off x="1584325" y="5980113"/>
            <a:ext cx="488950" cy="366712"/>
          </a:xfrm>
          <a:prstGeom prst="rect">
            <a:avLst/>
          </a:prstGeom>
          <a:noFill/>
          <a:ln w="9525">
            <a:noFill/>
            <a:miter lim="800000"/>
            <a:headEnd/>
            <a:tailEnd/>
          </a:ln>
        </p:spPr>
        <p:txBody>
          <a:bodyPr wrap="none">
            <a:spAutoFit/>
          </a:bodyPr>
          <a:lstStyle/>
          <a:p>
            <a:r>
              <a:rPr lang="en-US"/>
              <a:t>etc</a:t>
            </a:r>
          </a:p>
        </p:txBody>
      </p:sp>
      <p:sp>
        <p:nvSpPr>
          <p:cNvPr id="13361" name="Text Box 49"/>
          <p:cNvSpPr txBox="1">
            <a:spLocks noChangeArrowheads="1"/>
          </p:cNvSpPr>
          <p:nvPr/>
        </p:nvSpPr>
        <p:spPr bwMode="auto">
          <a:xfrm>
            <a:off x="2193925" y="5294313"/>
            <a:ext cx="311150" cy="366712"/>
          </a:xfrm>
          <a:prstGeom prst="rect">
            <a:avLst/>
          </a:prstGeom>
          <a:noFill/>
          <a:ln w="9525">
            <a:noFill/>
            <a:miter lim="800000"/>
            <a:headEnd/>
            <a:tailEnd/>
          </a:ln>
        </p:spPr>
        <p:txBody>
          <a:bodyPr wrap="none">
            <a:spAutoFit/>
          </a:bodyPr>
          <a:lstStyle/>
          <a:p>
            <a:r>
              <a:rPr lang="en-US"/>
              <a:t>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blinds(horizontal)">
                                      <p:cBhvr>
                                        <p:cTn id="7" dur="500"/>
                                        <p:tgtEl>
                                          <p:spTgt spid="133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350"/>
                                        </p:tgtEl>
                                        <p:attrNameLst>
                                          <p:attrName>style.visibility</p:attrName>
                                        </p:attrNameLst>
                                      </p:cBhvr>
                                      <p:to>
                                        <p:strVal val="visible"/>
                                      </p:to>
                                    </p:set>
                                    <p:animEffect transition="in" filter="blinds(horizontal)">
                                      <p:cBhvr>
                                        <p:cTn id="10" dur="500"/>
                                        <p:tgtEl>
                                          <p:spTgt spid="1335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318"/>
                                        </p:tgtEl>
                                        <p:attrNameLst>
                                          <p:attrName>style.visibility</p:attrName>
                                        </p:attrNameLst>
                                      </p:cBhvr>
                                      <p:to>
                                        <p:strVal val="visible"/>
                                      </p:to>
                                    </p:set>
                                    <p:animEffect transition="in" filter="blinds(horizontal)">
                                      <p:cBhvr>
                                        <p:cTn id="13" dur="500"/>
                                        <p:tgtEl>
                                          <p:spTgt spid="1331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3342"/>
                                        </p:tgtEl>
                                        <p:attrNameLst>
                                          <p:attrName>style.visibility</p:attrName>
                                        </p:attrNameLst>
                                      </p:cBhvr>
                                      <p:to>
                                        <p:strVal val="visible"/>
                                      </p:to>
                                    </p:set>
                                    <p:animEffect transition="in" filter="box(in)">
                                      <p:cBhvr>
                                        <p:cTn id="18" dur="500"/>
                                        <p:tgtEl>
                                          <p:spTgt spid="13342"/>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3351"/>
                                        </p:tgtEl>
                                        <p:attrNameLst>
                                          <p:attrName>style.visibility</p:attrName>
                                        </p:attrNameLst>
                                      </p:cBhvr>
                                      <p:to>
                                        <p:strVal val="visible"/>
                                      </p:to>
                                    </p:set>
                                    <p:animEffect transition="in" filter="box(in)">
                                      <p:cBhvr>
                                        <p:cTn id="21" dur="500"/>
                                        <p:tgtEl>
                                          <p:spTgt spid="13351"/>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3343"/>
                                        </p:tgtEl>
                                        <p:attrNameLst>
                                          <p:attrName>style.visibility</p:attrName>
                                        </p:attrNameLst>
                                      </p:cBhvr>
                                      <p:to>
                                        <p:strVal val="visible"/>
                                      </p:to>
                                    </p:set>
                                    <p:animEffect transition="in" filter="box(in)">
                                      <p:cBhvr>
                                        <p:cTn id="24" dur="500"/>
                                        <p:tgtEl>
                                          <p:spTgt spid="1334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3347"/>
                                        </p:tgtEl>
                                        <p:attrNameLst>
                                          <p:attrName>style.visibility</p:attrName>
                                        </p:attrNameLst>
                                      </p:cBhvr>
                                      <p:to>
                                        <p:strVal val="visible"/>
                                      </p:to>
                                    </p:set>
                                    <p:animEffect transition="in" filter="box(in)">
                                      <p:cBhvr>
                                        <p:cTn id="29" dur="500"/>
                                        <p:tgtEl>
                                          <p:spTgt spid="1334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13344"/>
                                        </p:tgtEl>
                                        <p:attrNameLst>
                                          <p:attrName>style.visibility</p:attrName>
                                        </p:attrNameLst>
                                      </p:cBhvr>
                                      <p:to>
                                        <p:strVal val="visible"/>
                                      </p:to>
                                    </p:set>
                                    <p:animEffect transition="in" filter="diamond(in)">
                                      <p:cBhvr>
                                        <p:cTn id="34" dur="2000"/>
                                        <p:tgtEl>
                                          <p:spTgt spid="13344"/>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13352"/>
                                        </p:tgtEl>
                                        <p:attrNameLst>
                                          <p:attrName>style.visibility</p:attrName>
                                        </p:attrNameLst>
                                      </p:cBhvr>
                                      <p:to>
                                        <p:strVal val="visible"/>
                                      </p:to>
                                    </p:set>
                                    <p:animEffect transition="in" filter="diamond(in)">
                                      <p:cBhvr>
                                        <p:cTn id="37" dur="2000"/>
                                        <p:tgtEl>
                                          <p:spTgt spid="13352"/>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3345"/>
                                        </p:tgtEl>
                                        <p:attrNameLst>
                                          <p:attrName>style.visibility</p:attrName>
                                        </p:attrNameLst>
                                      </p:cBhvr>
                                      <p:to>
                                        <p:strVal val="visible"/>
                                      </p:to>
                                    </p:set>
                                    <p:animEffect transition="in" filter="diamond(in)">
                                      <p:cBhvr>
                                        <p:cTn id="40" dur="2000"/>
                                        <p:tgtEl>
                                          <p:spTgt spid="1334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3339"/>
                                        </p:tgtEl>
                                        <p:attrNameLst>
                                          <p:attrName>style.visibility</p:attrName>
                                        </p:attrNameLst>
                                      </p:cBhvr>
                                      <p:to>
                                        <p:strVal val="visible"/>
                                      </p:to>
                                    </p:set>
                                    <p:animEffect transition="in" filter="blinds(horizontal)">
                                      <p:cBhvr>
                                        <p:cTn id="45" dur="500"/>
                                        <p:tgtEl>
                                          <p:spTgt spid="13339"/>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3354"/>
                                        </p:tgtEl>
                                        <p:attrNameLst>
                                          <p:attrName>style.visibility</p:attrName>
                                        </p:attrNameLst>
                                      </p:cBhvr>
                                      <p:to>
                                        <p:strVal val="visible"/>
                                      </p:to>
                                    </p:set>
                                    <p:animEffect transition="in" filter="blinds(horizontal)">
                                      <p:cBhvr>
                                        <p:cTn id="48" dur="500"/>
                                        <p:tgtEl>
                                          <p:spTgt spid="13354"/>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3353"/>
                                        </p:tgtEl>
                                        <p:attrNameLst>
                                          <p:attrName>style.visibility</p:attrName>
                                        </p:attrNameLst>
                                      </p:cBhvr>
                                      <p:to>
                                        <p:strVal val="visible"/>
                                      </p:to>
                                    </p:set>
                                    <p:animEffect transition="in" filter="blinds(horizontal)">
                                      <p:cBhvr>
                                        <p:cTn id="51" dur="500"/>
                                        <p:tgtEl>
                                          <p:spTgt spid="1335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13330"/>
                                        </p:tgtEl>
                                        <p:attrNameLst>
                                          <p:attrName>style.visibility</p:attrName>
                                        </p:attrNameLst>
                                      </p:cBhvr>
                                      <p:to>
                                        <p:strVal val="visible"/>
                                      </p:to>
                                    </p:set>
                                    <p:animEffect transition="in" filter="box(in)">
                                      <p:cBhvr>
                                        <p:cTn id="56" dur="500"/>
                                        <p:tgtEl>
                                          <p:spTgt spid="1333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3340"/>
                                        </p:tgtEl>
                                        <p:attrNameLst>
                                          <p:attrName>style.visibility</p:attrName>
                                        </p:attrNameLst>
                                      </p:cBhvr>
                                      <p:to>
                                        <p:strVal val="visible"/>
                                      </p:to>
                                    </p:set>
                                    <p:animEffect transition="in" filter="blinds(horizontal)">
                                      <p:cBhvr>
                                        <p:cTn id="61" dur="500"/>
                                        <p:tgtEl>
                                          <p:spTgt spid="13340"/>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13358"/>
                                        </p:tgtEl>
                                        <p:attrNameLst>
                                          <p:attrName>style.visibility</p:attrName>
                                        </p:attrNameLst>
                                      </p:cBhvr>
                                      <p:to>
                                        <p:strVal val="visible"/>
                                      </p:to>
                                    </p:set>
                                    <p:animEffect transition="in" filter="blinds(horizontal)">
                                      <p:cBhvr>
                                        <p:cTn id="64" dur="500"/>
                                        <p:tgtEl>
                                          <p:spTgt spid="13358"/>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13356"/>
                                        </p:tgtEl>
                                        <p:attrNameLst>
                                          <p:attrName>style.visibility</p:attrName>
                                        </p:attrNameLst>
                                      </p:cBhvr>
                                      <p:to>
                                        <p:strVal val="visible"/>
                                      </p:to>
                                    </p:set>
                                    <p:animEffect transition="in" filter="blinds(horizontal)">
                                      <p:cBhvr>
                                        <p:cTn id="67" dur="500"/>
                                        <p:tgtEl>
                                          <p:spTgt spid="1335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13359"/>
                                        </p:tgtEl>
                                        <p:attrNameLst>
                                          <p:attrName>style.visibility</p:attrName>
                                        </p:attrNameLst>
                                      </p:cBhvr>
                                      <p:to>
                                        <p:strVal val="visible"/>
                                      </p:to>
                                    </p:set>
                                    <p:animEffect transition="in" filter="box(in)">
                                      <p:cBhvr>
                                        <p:cTn id="72" dur="500"/>
                                        <p:tgtEl>
                                          <p:spTgt spid="13359"/>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13361"/>
                                        </p:tgtEl>
                                        <p:attrNameLst>
                                          <p:attrName>style.visibility</p:attrName>
                                        </p:attrNameLst>
                                      </p:cBhvr>
                                      <p:to>
                                        <p:strVal val="visible"/>
                                      </p:to>
                                    </p:set>
                                    <p:animEffect transition="in" filter="box(in)">
                                      <p:cBhvr>
                                        <p:cTn id="75" dur="500"/>
                                        <p:tgtEl>
                                          <p:spTgt spid="13361"/>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13360"/>
                                        </p:tgtEl>
                                        <p:attrNameLst>
                                          <p:attrName>style.visibility</p:attrName>
                                        </p:attrNameLst>
                                      </p:cBhvr>
                                      <p:to>
                                        <p:strVal val="visible"/>
                                      </p:to>
                                    </p:set>
                                    <p:animEffect transition="in" filter="box(in)">
                                      <p:cBhvr>
                                        <p:cTn id="78" dur="500"/>
                                        <p:tgtEl>
                                          <p:spTgt spid="13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P spid="13322" grpId="0" animBg="1"/>
      <p:bldP spid="13330" grpId="0"/>
      <p:bldP spid="13339" grpId="0" animBg="1"/>
      <p:bldP spid="13340" grpId="0" animBg="1"/>
      <p:bldP spid="13342" grpId="0" animBg="1"/>
      <p:bldP spid="13343" grpId="0"/>
      <p:bldP spid="13344" grpId="0" animBg="1"/>
      <p:bldP spid="13345" grpId="0"/>
      <p:bldP spid="13347" grpId="0"/>
      <p:bldP spid="13350" grpId="0"/>
      <p:bldP spid="13351" grpId="0"/>
      <p:bldP spid="13352" grpId="0"/>
      <p:bldP spid="13353" grpId="0"/>
      <p:bldP spid="13354" grpId="0"/>
      <p:bldP spid="13356" grpId="0"/>
      <p:bldP spid="13358" grpId="0"/>
      <p:bldP spid="13359" grpId="0" animBg="1"/>
      <p:bldP spid="13360" grpId="0"/>
      <p:bldP spid="133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Example Breadth-First Search</a:t>
            </a:r>
          </a:p>
        </p:txBody>
      </p:sp>
      <p:sp>
        <p:nvSpPr>
          <p:cNvPr id="12291" name="Text Box 3"/>
          <p:cNvSpPr txBox="1">
            <a:spLocks noChangeArrowheads="1"/>
          </p:cNvSpPr>
          <p:nvPr/>
        </p:nvSpPr>
        <p:spPr bwMode="auto">
          <a:xfrm>
            <a:off x="3962400" y="1676400"/>
            <a:ext cx="1136650" cy="366713"/>
          </a:xfrm>
          <a:prstGeom prst="rect">
            <a:avLst/>
          </a:prstGeom>
          <a:noFill/>
          <a:ln w="9525">
            <a:noFill/>
            <a:miter lim="800000"/>
            <a:headEnd/>
            <a:tailEnd/>
          </a:ln>
        </p:spPr>
        <p:txBody>
          <a:bodyPr wrap="none">
            <a:spAutoFit/>
          </a:bodyPr>
          <a:lstStyle/>
          <a:p>
            <a:r>
              <a:rPr lang="en-US"/>
              <a:t>&lt;3,3,left&gt;</a:t>
            </a:r>
          </a:p>
        </p:txBody>
      </p:sp>
      <p:sp>
        <p:nvSpPr>
          <p:cNvPr id="14340" name="Text Box 4"/>
          <p:cNvSpPr txBox="1">
            <a:spLocks noChangeArrowheads="1"/>
          </p:cNvSpPr>
          <p:nvPr/>
        </p:nvSpPr>
        <p:spPr bwMode="auto">
          <a:xfrm>
            <a:off x="2590800" y="2590800"/>
            <a:ext cx="1276350" cy="366713"/>
          </a:xfrm>
          <a:prstGeom prst="rect">
            <a:avLst/>
          </a:prstGeom>
          <a:noFill/>
          <a:ln w="9525">
            <a:noFill/>
            <a:miter lim="800000"/>
            <a:headEnd/>
            <a:tailEnd/>
          </a:ln>
        </p:spPr>
        <p:txBody>
          <a:bodyPr wrap="none">
            <a:spAutoFit/>
          </a:bodyPr>
          <a:lstStyle/>
          <a:p>
            <a:r>
              <a:rPr lang="en-US"/>
              <a:t>&lt;2,3,right&gt;</a:t>
            </a:r>
          </a:p>
        </p:txBody>
      </p:sp>
      <p:sp>
        <p:nvSpPr>
          <p:cNvPr id="14341" name="Text Box 5"/>
          <p:cNvSpPr txBox="1">
            <a:spLocks noChangeArrowheads="1"/>
          </p:cNvSpPr>
          <p:nvPr/>
        </p:nvSpPr>
        <p:spPr bwMode="auto">
          <a:xfrm>
            <a:off x="2667000" y="3505200"/>
            <a:ext cx="1136650" cy="366713"/>
          </a:xfrm>
          <a:prstGeom prst="rect">
            <a:avLst/>
          </a:prstGeom>
          <a:noFill/>
          <a:ln w="9525">
            <a:noFill/>
            <a:miter lim="800000"/>
            <a:headEnd/>
            <a:tailEnd/>
          </a:ln>
        </p:spPr>
        <p:txBody>
          <a:bodyPr wrap="none">
            <a:spAutoFit/>
          </a:bodyPr>
          <a:lstStyle/>
          <a:p>
            <a:r>
              <a:rPr lang="en-US"/>
              <a:t>&lt;3,3,left&gt;</a:t>
            </a:r>
          </a:p>
        </p:txBody>
      </p:sp>
      <p:sp>
        <p:nvSpPr>
          <p:cNvPr id="14342" name="Text Box 6"/>
          <p:cNvSpPr txBox="1">
            <a:spLocks noChangeArrowheads="1"/>
          </p:cNvSpPr>
          <p:nvPr/>
        </p:nvSpPr>
        <p:spPr bwMode="auto">
          <a:xfrm>
            <a:off x="1295400" y="2590800"/>
            <a:ext cx="1276350" cy="366713"/>
          </a:xfrm>
          <a:prstGeom prst="rect">
            <a:avLst/>
          </a:prstGeom>
          <a:noFill/>
          <a:ln w="9525">
            <a:noFill/>
            <a:miter lim="800000"/>
            <a:headEnd/>
            <a:tailEnd/>
          </a:ln>
        </p:spPr>
        <p:txBody>
          <a:bodyPr wrap="none">
            <a:spAutoFit/>
          </a:bodyPr>
          <a:lstStyle/>
          <a:p>
            <a:r>
              <a:rPr lang="en-US"/>
              <a:t>&lt;1,3,right&gt;</a:t>
            </a:r>
          </a:p>
        </p:txBody>
      </p:sp>
      <p:sp>
        <p:nvSpPr>
          <p:cNvPr id="14343" name="Text Box 7"/>
          <p:cNvSpPr txBox="1">
            <a:spLocks noChangeArrowheads="1"/>
          </p:cNvSpPr>
          <p:nvPr/>
        </p:nvSpPr>
        <p:spPr bwMode="auto">
          <a:xfrm>
            <a:off x="3886200" y="3505200"/>
            <a:ext cx="1136650" cy="366713"/>
          </a:xfrm>
          <a:prstGeom prst="rect">
            <a:avLst/>
          </a:prstGeom>
          <a:noFill/>
          <a:ln w="9525">
            <a:noFill/>
            <a:miter lim="800000"/>
            <a:headEnd/>
            <a:tailEnd/>
          </a:ln>
        </p:spPr>
        <p:txBody>
          <a:bodyPr wrap="none">
            <a:spAutoFit/>
          </a:bodyPr>
          <a:lstStyle/>
          <a:p>
            <a:r>
              <a:rPr lang="en-US"/>
              <a:t>&lt;3,2,left&gt;</a:t>
            </a:r>
          </a:p>
        </p:txBody>
      </p:sp>
      <p:sp>
        <p:nvSpPr>
          <p:cNvPr id="14344" name="Text Box 8"/>
          <p:cNvSpPr txBox="1">
            <a:spLocks noChangeArrowheads="1"/>
          </p:cNvSpPr>
          <p:nvPr/>
        </p:nvSpPr>
        <p:spPr bwMode="auto">
          <a:xfrm>
            <a:off x="6019800" y="3505200"/>
            <a:ext cx="1136650" cy="366713"/>
          </a:xfrm>
          <a:prstGeom prst="rect">
            <a:avLst/>
          </a:prstGeom>
          <a:noFill/>
          <a:ln w="9525">
            <a:noFill/>
            <a:miter lim="800000"/>
            <a:headEnd/>
            <a:tailEnd/>
          </a:ln>
        </p:spPr>
        <p:txBody>
          <a:bodyPr wrap="none">
            <a:spAutoFit/>
          </a:bodyPr>
          <a:lstStyle/>
          <a:p>
            <a:r>
              <a:rPr lang="en-US"/>
              <a:t>&lt;2,3,left&gt;</a:t>
            </a:r>
          </a:p>
        </p:txBody>
      </p:sp>
      <p:sp>
        <p:nvSpPr>
          <p:cNvPr id="14345" name="Line 9"/>
          <p:cNvSpPr>
            <a:spLocks noChangeShapeType="1"/>
          </p:cNvSpPr>
          <p:nvPr/>
        </p:nvSpPr>
        <p:spPr bwMode="auto">
          <a:xfrm flipH="1">
            <a:off x="3657600" y="2057400"/>
            <a:ext cx="685800" cy="533400"/>
          </a:xfrm>
          <a:prstGeom prst="line">
            <a:avLst/>
          </a:prstGeom>
          <a:noFill/>
          <a:ln w="9525">
            <a:solidFill>
              <a:schemeClr val="tx1"/>
            </a:solidFill>
            <a:round/>
            <a:headEnd/>
            <a:tailEnd type="triangle" w="med" len="med"/>
          </a:ln>
        </p:spPr>
        <p:txBody>
          <a:bodyPr/>
          <a:lstStyle/>
          <a:p>
            <a:endParaRPr lang="en-US"/>
          </a:p>
        </p:txBody>
      </p:sp>
      <p:sp>
        <p:nvSpPr>
          <p:cNvPr id="14346" name="Line 10"/>
          <p:cNvSpPr>
            <a:spLocks noChangeShapeType="1"/>
          </p:cNvSpPr>
          <p:nvPr/>
        </p:nvSpPr>
        <p:spPr bwMode="auto">
          <a:xfrm flipH="1">
            <a:off x="2209800" y="1981200"/>
            <a:ext cx="1752600" cy="457200"/>
          </a:xfrm>
          <a:prstGeom prst="line">
            <a:avLst/>
          </a:prstGeom>
          <a:noFill/>
          <a:ln w="9525">
            <a:solidFill>
              <a:schemeClr val="tx1"/>
            </a:solidFill>
            <a:round/>
            <a:headEnd/>
            <a:tailEnd type="triangle" w="med" len="med"/>
          </a:ln>
        </p:spPr>
        <p:txBody>
          <a:bodyPr/>
          <a:lstStyle/>
          <a:p>
            <a:endParaRPr lang="en-US"/>
          </a:p>
        </p:txBody>
      </p:sp>
      <p:sp>
        <p:nvSpPr>
          <p:cNvPr id="14347" name="Text Box 11"/>
          <p:cNvSpPr txBox="1">
            <a:spLocks noChangeArrowheads="1"/>
          </p:cNvSpPr>
          <p:nvPr/>
        </p:nvSpPr>
        <p:spPr bwMode="auto">
          <a:xfrm>
            <a:off x="4038600" y="2590800"/>
            <a:ext cx="1276350" cy="366713"/>
          </a:xfrm>
          <a:prstGeom prst="rect">
            <a:avLst/>
          </a:prstGeom>
          <a:noFill/>
          <a:ln w="9525">
            <a:noFill/>
            <a:miter lim="800000"/>
            <a:headEnd/>
            <a:tailEnd/>
          </a:ln>
        </p:spPr>
        <p:txBody>
          <a:bodyPr wrap="none">
            <a:spAutoFit/>
          </a:bodyPr>
          <a:lstStyle/>
          <a:p>
            <a:r>
              <a:rPr lang="en-US"/>
              <a:t>&lt;2,2,right&gt;</a:t>
            </a:r>
          </a:p>
        </p:txBody>
      </p:sp>
      <p:sp>
        <p:nvSpPr>
          <p:cNvPr id="14348" name="Text Box 12"/>
          <p:cNvSpPr txBox="1">
            <a:spLocks noChangeArrowheads="1"/>
          </p:cNvSpPr>
          <p:nvPr/>
        </p:nvSpPr>
        <p:spPr bwMode="auto">
          <a:xfrm>
            <a:off x="5486400" y="2590800"/>
            <a:ext cx="1276350" cy="366713"/>
          </a:xfrm>
          <a:prstGeom prst="rect">
            <a:avLst/>
          </a:prstGeom>
          <a:noFill/>
          <a:ln w="9525">
            <a:noFill/>
            <a:miter lim="800000"/>
            <a:headEnd/>
            <a:tailEnd/>
          </a:ln>
        </p:spPr>
        <p:txBody>
          <a:bodyPr wrap="none">
            <a:spAutoFit/>
          </a:bodyPr>
          <a:lstStyle/>
          <a:p>
            <a:r>
              <a:rPr lang="en-US"/>
              <a:t>&lt;3,2,right&gt;</a:t>
            </a:r>
          </a:p>
        </p:txBody>
      </p:sp>
      <p:sp>
        <p:nvSpPr>
          <p:cNvPr id="14349" name="Text Box 13"/>
          <p:cNvSpPr txBox="1">
            <a:spLocks noChangeArrowheads="1"/>
          </p:cNvSpPr>
          <p:nvPr/>
        </p:nvSpPr>
        <p:spPr bwMode="auto">
          <a:xfrm>
            <a:off x="7086600" y="2590800"/>
            <a:ext cx="1276350" cy="366713"/>
          </a:xfrm>
          <a:prstGeom prst="rect">
            <a:avLst/>
          </a:prstGeom>
          <a:noFill/>
          <a:ln w="9525">
            <a:noFill/>
            <a:miter lim="800000"/>
            <a:headEnd/>
            <a:tailEnd/>
          </a:ln>
        </p:spPr>
        <p:txBody>
          <a:bodyPr wrap="none">
            <a:spAutoFit/>
          </a:bodyPr>
          <a:lstStyle/>
          <a:p>
            <a:r>
              <a:rPr lang="en-US"/>
              <a:t>&lt;3,1,right&gt;</a:t>
            </a:r>
          </a:p>
        </p:txBody>
      </p:sp>
      <p:sp>
        <p:nvSpPr>
          <p:cNvPr id="14350" name="Line 14"/>
          <p:cNvSpPr>
            <a:spLocks noChangeShapeType="1"/>
          </p:cNvSpPr>
          <p:nvPr/>
        </p:nvSpPr>
        <p:spPr bwMode="auto">
          <a:xfrm>
            <a:off x="4648200" y="2057400"/>
            <a:ext cx="76200" cy="533400"/>
          </a:xfrm>
          <a:prstGeom prst="line">
            <a:avLst/>
          </a:prstGeom>
          <a:noFill/>
          <a:ln w="9525">
            <a:solidFill>
              <a:schemeClr val="tx1"/>
            </a:solidFill>
            <a:round/>
            <a:headEnd/>
            <a:tailEnd type="triangle" w="med" len="med"/>
          </a:ln>
        </p:spPr>
        <p:txBody>
          <a:bodyPr/>
          <a:lstStyle/>
          <a:p>
            <a:endParaRPr lang="en-US"/>
          </a:p>
        </p:txBody>
      </p:sp>
      <p:sp>
        <p:nvSpPr>
          <p:cNvPr id="14351" name="Line 15"/>
          <p:cNvSpPr>
            <a:spLocks noChangeShapeType="1"/>
          </p:cNvSpPr>
          <p:nvPr/>
        </p:nvSpPr>
        <p:spPr bwMode="auto">
          <a:xfrm>
            <a:off x="4953000" y="2057400"/>
            <a:ext cx="990600" cy="533400"/>
          </a:xfrm>
          <a:prstGeom prst="line">
            <a:avLst/>
          </a:prstGeom>
          <a:noFill/>
          <a:ln w="9525">
            <a:solidFill>
              <a:schemeClr val="tx1"/>
            </a:solidFill>
            <a:round/>
            <a:headEnd/>
            <a:tailEnd type="triangle" w="med" len="med"/>
          </a:ln>
        </p:spPr>
        <p:txBody>
          <a:bodyPr/>
          <a:lstStyle/>
          <a:p>
            <a:endParaRPr lang="en-US"/>
          </a:p>
        </p:txBody>
      </p:sp>
      <p:sp>
        <p:nvSpPr>
          <p:cNvPr id="12304" name="Line 16"/>
          <p:cNvSpPr>
            <a:spLocks noChangeShapeType="1"/>
          </p:cNvSpPr>
          <p:nvPr/>
        </p:nvSpPr>
        <p:spPr bwMode="auto">
          <a:xfrm>
            <a:off x="5181600" y="1981200"/>
            <a:ext cx="2438400" cy="609600"/>
          </a:xfrm>
          <a:prstGeom prst="line">
            <a:avLst/>
          </a:prstGeom>
          <a:noFill/>
          <a:ln w="9525">
            <a:solidFill>
              <a:schemeClr val="tx1"/>
            </a:solidFill>
            <a:round/>
            <a:headEnd/>
            <a:tailEnd type="triangle" w="med" len="med"/>
          </a:ln>
        </p:spPr>
        <p:txBody>
          <a:bodyPr/>
          <a:lstStyle/>
          <a:p>
            <a:endParaRPr lang="en-US"/>
          </a:p>
        </p:txBody>
      </p:sp>
      <p:sp>
        <p:nvSpPr>
          <p:cNvPr id="14353" name="Text Box 17"/>
          <p:cNvSpPr txBox="1">
            <a:spLocks noChangeArrowheads="1"/>
          </p:cNvSpPr>
          <p:nvPr/>
        </p:nvSpPr>
        <p:spPr bwMode="auto">
          <a:xfrm>
            <a:off x="5851525" y="2855913"/>
            <a:ext cx="336550" cy="366712"/>
          </a:xfrm>
          <a:prstGeom prst="rect">
            <a:avLst/>
          </a:prstGeom>
          <a:noFill/>
          <a:ln w="9525">
            <a:noFill/>
            <a:miter lim="800000"/>
            <a:headEnd/>
            <a:tailEnd/>
          </a:ln>
        </p:spPr>
        <p:txBody>
          <a:bodyPr wrap="none">
            <a:spAutoFit/>
          </a:bodyPr>
          <a:lstStyle/>
          <a:p>
            <a:r>
              <a:rPr lang="en-US"/>
              <a:t>X</a:t>
            </a:r>
          </a:p>
        </p:txBody>
      </p:sp>
      <p:sp>
        <p:nvSpPr>
          <p:cNvPr id="14354" name="Text Box 18"/>
          <p:cNvSpPr txBox="1">
            <a:spLocks noChangeArrowheads="1"/>
          </p:cNvSpPr>
          <p:nvPr/>
        </p:nvSpPr>
        <p:spPr bwMode="auto">
          <a:xfrm>
            <a:off x="7543800" y="2895600"/>
            <a:ext cx="336550" cy="366713"/>
          </a:xfrm>
          <a:prstGeom prst="rect">
            <a:avLst/>
          </a:prstGeom>
          <a:noFill/>
          <a:ln w="9525">
            <a:noFill/>
            <a:miter lim="800000"/>
            <a:headEnd/>
            <a:tailEnd/>
          </a:ln>
        </p:spPr>
        <p:txBody>
          <a:bodyPr wrap="none">
            <a:spAutoFit/>
          </a:bodyPr>
          <a:lstStyle/>
          <a:p>
            <a:r>
              <a:rPr lang="en-US"/>
              <a:t>X</a:t>
            </a:r>
          </a:p>
        </p:txBody>
      </p:sp>
      <p:sp>
        <p:nvSpPr>
          <p:cNvPr id="14355" name="Text Box 19"/>
          <p:cNvSpPr txBox="1">
            <a:spLocks noChangeArrowheads="1"/>
          </p:cNvSpPr>
          <p:nvPr/>
        </p:nvSpPr>
        <p:spPr bwMode="auto">
          <a:xfrm>
            <a:off x="4953000" y="3505200"/>
            <a:ext cx="1136650" cy="366713"/>
          </a:xfrm>
          <a:prstGeom prst="rect">
            <a:avLst/>
          </a:prstGeom>
          <a:noFill/>
          <a:ln w="9525">
            <a:noFill/>
            <a:miter lim="800000"/>
            <a:headEnd/>
            <a:tailEnd/>
          </a:ln>
        </p:spPr>
        <p:txBody>
          <a:bodyPr wrap="none">
            <a:spAutoFit/>
          </a:bodyPr>
          <a:lstStyle/>
          <a:p>
            <a:r>
              <a:rPr lang="en-US"/>
              <a:t>&lt;3,3,left&gt;</a:t>
            </a:r>
          </a:p>
        </p:txBody>
      </p:sp>
      <p:sp>
        <p:nvSpPr>
          <p:cNvPr id="14356" name="Line 20"/>
          <p:cNvSpPr>
            <a:spLocks noChangeShapeType="1"/>
          </p:cNvSpPr>
          <p:nvPr/>
        </p:nvSpPr>
        <p:spPr bwMode="auto">
          <a:xfrm>
            <a:off x="3124200" y="2971800"/>
            <a:ext cx="76200" cy="533400"/>
          </a:xfrm>
          <a:prstGeom prst="line">
            <a:avLst/>
          </a:prstGeom>
          <a:noFill/>
          <a:ln w="9525">
            <a:solidFill>
              <a:schemeClr val="tx1"/>
            </a:solidFill>
            <a:round/>
            <a:headEnd/>
            <a:tailEnd type="triangle" w="med" len="med"/>
          </a:ln>
        </p:spPr>
        <p:txBody>
          <a:bodyPr/>
          <a:lstStyle/>
          <a:p>
            <a:endParaRPr lang="en-US"/>
          </a:p>
        </p:txBody>
      </p:sp>
      <p:sp>
        <p:nvSpPr>
          <p:cNvPr id="14357" name="Text Box 21"/>
          <p:cNvSpPr txBox="1">
            <a:spLocks noChangeArrowheads="1"/>
          </p:cNvSpPr>
          <p:nvPr/>
        </p:nvSpPr>
        <p:spPr bwMode="auto">
          <a:xfrm>
            <a:off x="2819400" y="3810000"/>
            <a:ext cx="831850" cy="366713"/>
          </a:xfrm>
          <a:prstGeom prst="rect">
            <a:avLst/>
          </a:prstGeom>
          <a:noFill/>
          <a:ln w="9525">
            <a:noFill/>
            <a:miter lim="800000"/>
            <a:headEnd/>
            <a:tailEnd/>
          </a:ln>
        </p:spPr>
        <p:txBody>
          <a:bodyPr wrap="none">
            <a:spAutoFit/>
          </a:bodyPr>
          <a:lstStyle/>
          <a:p>
            <a:r>
              <a:rPr lang="en-US"/>
              <a:t>repeat</a:t>
            </a:r>
          </a:p>
        </p:txBody>
      </p:sp>
      <p:sp>
        <p:nvSpPr>
          <p:cNvPr id="14358" name="Text Box 22"/>
          <p:cNvSpPr txBox="1">
            <a:spLocks noChangeArrowheads="1"/>
          </p:cNvSpPr>
          <p:nvPr/>
        </p:nvSpPr>
        <p:spPr bwMode="auto">
          <a:xfrm>
            <a:off x="5105400" y="3810000"/>
            <a:ext cx="831850" cy="366713"/>
          </a:xfrm>
          <a:prstGeom prst="rect">
            <a:avLst/>
          </a:prstGeom>
          <a:noFill/>
          <a:ln w="9525">
            <a:noFill/>
            <a:miter lim="800000"/>
            <a:headEnd/>
            <a:tailEnd/>
          </a:ln>
        </p:spPr>
        <p:txBody>
          <a:bodyPr wrap="none">
            <a:spAutoFit/>
          </a:bodyPr>
          <a:lstStyle/>
          <a:p>
            <a:r>
              <a:rPr lang="en-US"/>
              <a:t>repeat</a:t>
            </a:r>
          </a:p>
        </p:txBody>
      </p:sp>
      <p:sp>
        <p:nvSpPr>
          <p:cNvPr id="14359" name="Line 23"/>
          <p:cNvSpPr>
            <a:spLocks noChangeShapeType="1"/>
          </p:cNvSpPr>
          <p:nvPr/>
        </p:nvSpPr>
        <p:spPr bwMode="auto">
          <a:xfrm flipH="1">
            <a:off x="4419600" y="2971800"/>
            <a:ext cx="228600" cy="533400"/>
          </a:xfrm>
          <a:prstGeom prst="line">
            <a:avLst/>
          </a:prstGeom>
          <a:noFill/>
          <a:ln w="9525">
            <a:solidFill>
              <a:schemeClr val="tx1"/>
            </a:solidFill>
            <a:round/>
            <a:headEnd/>
            <a:tailEnd type="triangle" w="med" len="med"/>
          </a:ln>
        </p:spPr>
        <p:txBody>
          <a:bodyPr/>
          <a:lstStyle/>
          <a:p>
            <a:endParaRPr lang="en-US"/>
          </a:p>
        </p:txBody>
      </p:sp>
      <p:sp>
        <p:nvSpPr>
          <p:cNvPr id="14360" name="Line 24"/>
          <p:cNvSpPr>
            <a:spLocks noChangeShapeType="1"/>
          </p:cNvSpPr>
          <p:nvPr/>
        </p:nvSpPr>
        <p:spPr bwMode="auto">
          <a:xfrm>
            <a:off x="4876800" y="2971800"/>
            <a:ext cx="457200" cy="533400"/>
          </a:xfrm>
          <a:prstGeom prst="line">
            <a:avLst/>
          </a:prstGeom>
          <a:noFill/>
          <a:ln w="9525">
            <a:solidFill>
              <a:schemeClr val="tx1"/>
            </a:solidFill>
            <a:round/>
            <a:headEnd/>
            <a:tailEnd type="triangle" w="med" len="med"/>
          </a:ln>
        </p:spPr>
        <p:txBody>
          <a:bodyPr/>
          <a:lstStyle/>
          <a:p>
            <a:endParaRPr lang="en-US"/>
          </a:p>
        </p:txBody>
      </p:sp>
      <p:sp>
        <p:nvSpPr>
          <p:cNvPr id="14361" name="Line 25"/>
          <p:cNvSpPr>
            <a:spLocks noChangeShapeType="1"/>
          </p:cNvSpPr>
          <p:nvPr/>
        </p:nvSpPr>
        <p:spPr bwMode="auto">
          <a:xfrm>
            <a:off x="5029200" y="2971800"/>
            <a:ext cx="1295400" cy="533400"/>
          </a:xfrm>
          <a:prstGeom prst="line">
            <a:avLst/>
          </a:prstGeom>
          <a:noFill/>
          <a:ln w="9525">
            <a:solidFill>
              <a:schemeClr val="tx1"/>
            </a:solidFill>
            <a:round/>
            <a:headEnd/>
            <a:tailEnd type="triangle" w="med" len="med"/>
          </a:ln>
        </p:spPr>
        <p:txBody>
          <a:bodyPr/>
          <a:lstStyle/>
          <a:p>
            <a:endParaRPr lang="en-US"/>
          </a:p>
        </p:txBody>
      </p:sp>
      <p:sp>
        <p:nvSpPr>
          <p:cNvPr id="14362" name="Text Box 26"/>
          <p:cNvSpPr txBox="1">
            <a:spLocks noChangeArrowheads="1"/>
          </p:cNvSpPr>
          <p:nvPr/>
        </p:nvSpPr>
        <p:spPr bwMode="auto">
          <a:xfrm>
            <a:off x="4191000" y="3810000"/>
            <a:ext cx="336550" cy="366713"/>
          </a:xfrm>
          <a:prstGeom prst="rect">
            <a:avLst/>
          </a:prstGeom>
          <a:noFill/>
          <a:ln w="9525">
            <a:noFill/>
            <a:miter lim="800000"/>
            <a:headEnd/>
            <a:tailEnd/>
          </a:ln>
        </p:spPr>
        <p:txBody>
          <a:bodyPr wrap="none">
            <a:spAutoFit/>
          </a:bodyPr>
          <a:lstStyle/>
          <a:p>
            <a:r>
              <a:rPr lang="en-US"/>
              <a:t>X</a:t>
            </a:r>
          </a:p>
        </p:txBody>
      </p:sp>
      <p:sp>
        <p:nvSpPr>
          <p:cNvPr id="14363" name="Line 27"/>
          <p:cNvSpPr>
            <a:spLocks noChangeShapeType="1"/>
          </p:cNvSpPr>
          <p:nvPr/>
        </p:nvSpPr>
        <p:spPr bwMode="auto">
          <a:xfrm flipH="1">
            <a:off x="1524000" y="3962400"/>
            <a:ext cx="381000" cy="762000"/>
          </a:xfrm>
          <a:prstGeom prst="line">
            <a:avLst/>
          </a:prstGeom>
          <a:noFill/>
          <a:ln w="9525">
            <a:solidFill>
              <a:schemeClr val="tx1"/>
            </a:solidFill>
            <a:round/>
            <a:headEnd/>
            <a:tailEnd type="triangle" w="med" len="med"/>
          </a:ln>
        </p:spPr>
        <p:txBody>
          <a:bodyPr/>
          <a:lstStyle/>
          <a:p>
            <a:endParaRPr lang="en-US"/>
          </a:p>
        </p:txBody>
      </p:sp>
      <p:sp>
        <p:nvSpPr>
          <p:cNvPr id="14364" name="Line 28"/>
          <p:cNvSpPr>
            <a:spLocks noChangeShapeType="1"/>
          </p:cNvSpPr>
          <p:nvPr/>
        </p:nvSpPr>
        <p:spPr bwMode="auto">
          <a:xfrm>
            <a:off x="2133600" y="3962400"/>
            <a:ext cx="0" cy="685800"/>
          </a:xfrm>
          <a:prstGeom prst="line">
            <a:avLst/>
          </a:prstGeom>
          <a:noFill/>
          <a:ln w="9525">
            <a:solidFill>
              <a:schemeClr val="tx1"/>
            </a:solidFill>
            <a:round/>
            <a:headEnd/>
            <a:tailEnd type="triangle" w="med" len="med"/>
          </a:ln>
        </p:spPr>
        <p:txBody>
          <a:bodyPr/>
          <a:lstStyle/>
          <a:p>
            <a:endParaRPr lang="en-US"/>
          </a:p>
        </p:txBody>
      </p:sp>
      <p:sp>
        <p:nvSpPr>
          <p:cNvPr id="14365" name="Line 29"/>
          <p:cNvSpPr>
            <a:spLocks noChangeShapeType="1"/>
          </p:cNvSpPr>
          <p:nvPr/>
        </p:nvSpPr>
        <p:spPr bwMode="auto">
          <a:xfrm>
            <a:off x="2362200" y="3962400"/>
            <a:ext cx="381000" cy="609600"/>
          </a:xfrm>
          <a:prstGeom prst="line">
            <a:avLst/>
          </a:prstGeom>
          <a:noFill/>
          <a:ln w="9525">
            <a:solidFill>
              <a:schemeClr val="tx1"/>
            </a:solidFill>
            <a:round/>
            <a:headEnd/>
            <a:tailEnd type="triangle" w="med" len="med"/>
          </a:ln>
        </p:spPr>
        <p:txBody>
          <a:bodyPr/>
          <a:lstStyle/>
          <a:p>
            <a:endParaRPr lang="en-US"/>
          </a:p>
        </p:txBody>
      </p:sp>
      <p:sp>
        <p:nvSpPr>
          <p:cNvPr id="14366" name="Line 30"/>
          <p:cNvSpPr>
            <a:spLocks noChangeShapeType="1"/>
          </p:cNvSpPr>
          <p:nvPr/>
        </p:nvSpPr>
        <p:spPr bwMode="auto">
          <a:xfrm flipH="1">
            <a:off x="990600" y="2971800"/>
            <a:ext cx="762000" cy="533400"/>
          </a:xfrm>
          <a:prstGeom prst="line">
            <a:avLst/>
          </a:prstGeom>
          <a:noFill/>
          <a:ln w="9525">
            <a:solidFill>
              <a:schemeClr val="tx1"/>
            </a:solidFill>
            <a:round/>
            <a:headEnd/>
            <a:tailEnd type="triangle" w="med" len="med"/>
          </a:ln>
        </p:spPr>
        <p:txBody>
          <a:bodyPr/>
          <a:lstStyle/>
          <a:p>
            <a:endParaRPr lang="en-US"/>
          </a:p>
        </p:txBody>
      </p:sp>
      <p:sp>
        <p:nvSpPr>
          <p:cNvPr id="14367" name="Text Box 31"/>
          <p:cNvSpPr txBox="1">
            <a:spLocks noChangeArrowheads="1"/>
          </p:cNvSpPr>
          <p:nvPr/>
        </p:nvSpPr>
        <p:spPr bwMode="auto">
          <a:xfrm>
            <a:off x="304800" y="3505200"/>
            <a:ext cx="1136650" cy="366713"/>
          </a:xfrm>
          <a:prstGeom prst="rect">
            <a:avLst/>
          </a:prstGeom>
          <a:noFill/>
          <a:ln w="9525">
            <a:noFill/>
            <a:miter lim="800000"/>
            <a:headEnd/>
            <a:tailEnd/>
          </a:ln>
        </p:spPr>
        <p:txBody>
          <a:bodyPr wrap="none">
            <a:spAutoFit/>
          </a:bodyPr>
          <a:lstStyle/>
          <a:p>
            <a:r>
              <a:rPr lang="en-US"/>
              <a:t>&lt;3,3,left&gt;</a:t>
            </a:r>
          </a:p>
        </p:txBody>
      </p:sp>
      <p:sp>
        <p:nvSpPr>
          <p:cNvPr id="14368" name="Line 32"/>
          <p:cNvSpPr>
            <a:spLocks noChangeShapeType="1"/>
          </p:cNvSpPr>
          <p:nvPr/>
        </p:nvSpPr>
        <p:spPr bwMode="auto">
          <a:xfrm>
            <a:off x="1905000" y="2971800"/>
            <a:ext cx="152400" cy="609600"/>
          </a:xfrm>
          <a:prstGeom prst="line">
            <a:avLst/>
          </a:prstGeom>
          <a:noFill/>
          <a:ln w="9525">
            <a:solidFill>
              <a:schemeClr val="tx1"/>
            </a:solidFill>
            <a:round/>
            <a:headEnd/>
            <a:tailEnd type="triangle" w="med" len="med"/>
          </a:ln>
        </p:spPr>
        <p:txBody>
          <a:bodyPr/>
          <a:lstStyle/>
          <a:p>
            <a:endParaRPr lang="en-US"/>
          </a:p>
        </p:txBody>
      </p:sp>
      <p:sp>
        <p:nvSpPr>
          <p:cNvPr id="14369" name="Text Box 33"/>
          <p:cNvSpPr txBox="1">
            <a:spLocks noChangeArrowheads="1"/>
          </p:cNvSpPr>
          <p:nvPr/>
        </p:nvSpPr>
        <p:spPr bwMode="auto">
          <a:xfrm>
            <a:off x="1600200" y="3505200"/>
            <a:ext cx="1136650" cy="366713"/>
          </a:xfrm>
          <a:prstGeom prst="rect">
            <a:avLst/>
          </a:prstGeom>
          <a:noFill/>
          <a:ln w="9525">
            <a:noFill/>
            <a:miter lim="800000"/>
            <a:headEnd/>
            <a:tailEnd/>
          </a:ln>
        </p:spPr>
        <p:txBody>
          <a:bodyPr wrap="none">
            <a:spAutoFit/>
          </a:bodyPr>
          <a:lstStyle/>
          <a:p>
            <a:r>
              <a:rPr lang="en-US"/>
              <a:t>&lt;2,3,left&gt;</a:t>
            </a:r>
          </a:p>
        </p:txBody>
      </p:sp>
      <p:sp>
        <p:nvSpPr>
          <p:cNvPr id="14370" name="Text Box 34"/>
          <p:cNvSpPr txBox="1">
            <a:spLocks noChangeArrowheads="1"/>
          </p:cNvSpPr>
          <p:nvPr/>
        </p:nvSpPr>
        <p:spPr bwMode="auto">
          <a:xfrm>
            <a:off x="6172200" y="3810000"/>
            <a:ext cx="831850" cy="366713"/>
          </a:xfrm>
          <a:prstGeom prst="rect">
            <a:avLst/>
          </a:prstGeom>
          <a:noFill/>
          <a:ln w="9525">
            <a:noFill/>
            <a:miter lim="800000"/>
            <a:headEnd/>
            <a:tailEnd/>
          </a:ln>
        </p:spPr>
        <p:txBody>
          <a:bodyPr wrap="none">
            <a:spAutoFit/>
          </a:bodyPr>
          <a:lstStyle/>
          <a:p>
            <a:r>
              <a:rPr lang="en-US"/>
              <a:t>repeat</a:t>
            </a:r>
          </a:p>
        </p:txBody>
      </p:sp>
      <p:sp>
        <p:nvSpPr>
          <p:cNvPr id="14371" name="Text Box 35"/>
          <p:cNvSpPr txBox="1">
            <a:spLocks noChangeArrowheads="1"/>
          </p:cNvSpPr>
          <p:nvPr/>
        </p:nvSpPr>
        <p:spPr bwMode="auto">
          <a:xfrm>
            <a:off x="457200" y="3810000"/>
            <a:ext cx="831850" cy="366713"/>
          </a:xfrm>
          <a:prstGeom prst="rect">
            <a:avLst/>
          </a:prstGeom>
          <a:noFill/>
          <a:ln w="9525">
            <a:noFill/>
            <a:miter lim="800000"/>
            <a:headEnd/>
            <a:tailEnd/>
          </a:ln>
        </p:spPr>
        <p:txBody>
          <a:bodyPr wrap="none">
            <a:spAutoFit/>
          </a:bodyPr>
          <a:lstStyle/>
          <a:p>
            <a:r>
              <a:rPr lang="en-US"/>
              <a:t>repeat</a:t>
            </a:r>
          </a:p>
        </p:txBody>
      </p:sp>
      <p:sp>
        <p:nvSpPr>
          <p:cNvPr id="14372" name="Text Box 36"/>
          <p:cNvSpPr txBox="1">
            <a:spLocks noChangeArrowheads="1"/>
          </p:cNvSpPr>
          <p:nvPr/>
        </p:nvSpPr>
        <p:spPr bwMode="auto">
          <a:xfrm>
            <a:off x="1812925" y="4837113"/>
            <a:ext cx="577850" cy="366712"/>
          </a:xfrm>
          <a:prstGeom prst="rect">
            <a:avLst/>
          </a:prstGeom>
          <a:noFill/>
          <a:ln w="9525">
            <a:noFill/>
            <a:miter lim="800000"/>
            <a:headEnd/>
            <a:tailEnd/>
          </a:ln>
        </p:spPr>
        <p:txBody>
          <a:bodyPr wrap="none">
            <a:spAutoFit/>
          </a:bodyPr>
          <a:lstStyle/>
          <a:p>
            <a:r>
              <a:rPr lang="en-US"/>
              <a:t>Etc.</a:t>
            </a:r>
          </a:p>
        </p:txBody>
      </p:sp>
      <p:sp>
        <p:nvSpPr>
          <p:cNvPr id="14373" name="Text Box 37"/>
          <p:cNvSpPr txBox="1">
            <a:spLocks noChangeArrowheads="1"/>
          </p:cNvSpPr>
          <p:nvPr/>
        </p:nvSpPr>
        <p:spPr bwMode="auto">
          <a:xfrm>
            <a:off x="2590800" y="1905000"/>
            <a:ext cx="438150" cy="366713"/>
          </a:xfrm>
          <a:prstGeom prst="rect">
            <a:avLst/>
          </a:prstGeom>
          <a:noFill/>
          <a:ln w="9525">
            <a:noFill/>
            <a:miter lim="800000"/>
            <a:headEnd/>
            <a:tailEnd/>
          </a:ln>
        </p:spPr>
        <p:txBody>
          <a:bodyPr wrap="none">
            <a:spAutoFit/>
          </a:bodyPr>
          <a:lstStyle/>
          <a:p>
            <a:r>
              <a:rPr lang="en-US"/>
              <a:t>1a</a:t>
            </a:r>
          </a:p>
        </p:txBody>
      </p:sp>
      <p:sp>
        <p:nvSpPr>
          <p:cNvPr id="14374" name="Text Box 38"/>
          <p:cNvSpPr txBox="1">
            <a:spLocks noChangeArrowheads="1"/>
          </p:cNvSpPr>
          <p:nvPr/>
        </p:nvSpPr>
        <p:spPr bwMode="auto">
          <a:xfrm>
            <a:off x="3581400" y="2057400"/>
            <a:ext cx="438150" cy="366713"/>
          </a:xfrm>
          <a:prstGeom prst="rect">
            <a:avLst/>
          </a:prstGeom>
          <a:noFill/>
          <a:ln w="9525">
            <a:noFill/>
            <a:miter lim="800000"/>
            <a:headEnd/>
            <a:tailEnd/>
          </a:ln>
        </p:spPr>
        <p:txBody>
          <a:bodyPr wrap="none">
            <a:spAutoFit/>
          </a:bodyPr>
          <a:lstStyle/>
          <a:p>
            <a:r>
              <a:rPr lang="en-US"/>
              <a:t>1b</a:t>
            </a:r>
          </a:p>
        </p:txBody>
      </p:sp>
      <p:sp>
        <p:nvSpPr>
          <p:cNvPr id="14375" name="Text Box 39"/>
          <p:cNvSpPr txBox="1">
            <a:spLocks noChangeArrowheads="1"/>
          </p:cNvSpPr>
          <p:nvPr/>
        </p:nvSpPr>
        <p:spPr bwMode="auto">
          <a:xfrm>
            <a:off x="4267200" y="2057400"/>
            <a:ext cx="425450" cy="366713"/>
          </a:xfrm>
          <a:prstGeom prst="rect">
            <a:avLst/>
          </a:prstGeom>
          <a:noFill/>
          <a:ln w="9525">
            <a:noFill/>
            <a:miter lim="800000"/>
            <a:headEnd/>
            <a:tailEnd/>
          </a:ln>
        </p:spPr>
        <p:txBody>
          <a:bodyPr wrap="none">
            <a:spAutoFit/>
          </a:bodyPr>
          <a:lstStyle/>
          <a:p>
            <a:r>
              <a:rPr lang="en-US"/>
              <a:t>1c</a:t>
            </a:r>
          </a:p>
        </p:txBody>
      </p:sp>
      <p:sp>
        <p:nvSpPr>
          <p:cNvPr id="14376" name="Text Box 40"/>
          <p:cNvSpPr txBox="1">
            <a:spLocks noChangeArrowheads="1"/>
          </p:cNvSpPr>
          <p:nvPr/>
        </p:nvSpPr>
        <p:spPr bwMode="auto">
          <a:xfrm>
            <a:off x="4876800" y="2133600"/>
            <a:ext cx="438150" cy="366713"/>
          </a:xfrm>
          <a:prstGeom prst="rect">
            <a:avLst/>
          </a:prstGeom>
          <a:noFill/>
          <a:ln w="9525">
            <a:noFill/>
            <a:miter lim="800000"/>
            <a:headEnd/>
            <a:tailEnd/>
          </a:ln>
        </p:spPr>
        <p:txBody>
          <a:bodyPr wrap="none">
            <a:spAutoFit/>
          </a:bodyPr>
          <a:lstStyle/>
          <a:p>
            <a:r>
              <a:rPr lang="en-US"/>
              <a:t>1d</a:t>
            </a:r>
          </a:p>
        </p:txBody>
      </p:sp>
      <p:sp>
        <p:nvSpPr>
          <p:cNvPr id="14377" name="Text Box 41"/>
          <p:cNvSpPr txBox="1">
            <a:spLocks noChangeArrowheads="1"/>
          </p:cNvSpPr>
          <p:nvPr/>
        </p:nvSpPr>
        <p:spPr bwMode="auto">
          <a:xfrm>
            <a:off x="6461125" y="1941513"/>
            <a:ext cx="438150" cy="366712"/>
          </a:xfrm>
          <a:prstGeom prst="rect">
            <a:avLst/>
          </a:prstGeom>
          <a:noFill/>
          <a:ln w="9525">
            <a:noFill/>
            <a:miter lim="800000"/>
            <a:headEnd/>
            <a:tailEnd/>
          </a:ln>
        </p:spPr>
        <p:txBody>
          <a:bodyPr wrap="none">
            <a:spAutoFit/>
          </a:bodyPr>
          <a:lstStyle/>
          <a:p>
            <a:r>
              <a:rPr lang="en-US"/>
              <a:t>1e</a:t>
            </a:r>
          </a:p>
        </p:txBody>
      </p:sp>
      <p:sp>
        <p:nvSpPr>
          <p:cNvPr id="14378" name="Text Box 42"/>
          <p:cNvSpPr txBox="1">
            <a:spLocks noChangeArrowheads="1"/>
          </p:cNvSpPr>
          <p:nvPr/>
        </p:nvSpPr>
        <p:spPr bwMode="auto">
          <a:xfrm>
            <a:off x="974725" y="3008313"/>
            <a:ext cx="438150" cy="366712"/>
          </a:xfrm>
          <a:prstGeom prst="rect">
            <a:avLst/>
          </a:prstGeom>
          <a:noFill/>
          <a:ln w="9525">
            <a:noFill/>
            <a:miter lim="800000"/>
            <a:headEnd/>
            <a:tailEnd/>
          </a:ln>
        </p:spPr>
        <p:txBody>
          <a:bodyPr wrap="none">
            <a:spAutoFit/>
          </a:bodyPr>
          <a:lstStyle/>
          <a:p>
            <a:r>
              <a:rPr lang="en-US"/>
              <a:t>2a</a:t>
            </a:r>
          </a:p>
        </p:txBody>
      </p:sp>
      <p:sp>
        <p:nvSpPr>
          <p:cNvPr id="14379" name="Text Box 43"/>
          <p:cNvSpPr txBox="1">
            <a:spLocks noChangeArrowheads="1"/>
          </p:cNvSpPr>
          <p:nvPr/>
        </p:nvSpPr>
        <p:spPr bwMode="auto">
          <a:xfrm>
            <a:off x="1905000" y="2971800"/>
            <a:ext cx="438150" cy="366713"/>
          </a:xfrm>
          <a:prstGeom prst="rect">
            <a:avLst/>
          </a:prstGeom>
          <a:noFill/>
          <a:ln w="9525">
            <a:noFill/>
            <a:miter lim="800000"/>
            <a:headEnd/>
            <a:tailEnd/>
          </a:ln>
        </p:spPr>
        <p:txBody>
          <a:bodyPr wrap="none">
            <a:spAutoFit/>
          </a:bodyPr>
          <a:lstStyle/>
          <a:p>
            <a:r>
              <a:rPr lang="en-US"/>
              <a:t>2b</a:t>
            </a:r>
          </a:p>
        </p:txBody>
      </p:sp>
      <p:sp>
        <p:nvSpPr>
          <p:cNvPr id="14380" name="Text Box 44"/>
          <p:cNvSpPr txBox="1">
            <a:spLocks noChangeArrowheads="1"/>
          </p:cNvSpPr>
          <p:nvPr/>
        </p:nvSpPr>
        <p:spPr bwMode="auto">
          <a:xfrm>
            <a:off x="3124200" y="2971800"/>
            <a:ext cx="425450" cy="366713"/>
          </a:xfrm>
          <a:prstGeom prst="rect">
            <a:avLst/>
          </a:prstGeom>
          <a:noFill/>
          <a:ln w="9525">
            <a:noFill/>
            <a:miter lim="800000"/>
            <a:headEnd/>
            <a:tailEnd/>
          </a:ln>
        </p:spPr>
        <p:txBody>
          <a:bodyPr wrap="none">
            <a:spAutoFit/>
          </a:bodyPr>
          <a:lstStyle/>
          <a:p>
            <a:r>
              <a:rPr lang="en-US"/>
              <a:t>2c</a:t>
            </a:r>
          </a:p>
        </p:txBody>
      </p:sp>
      <p:sp>
        <p:nvSpPr>
          <p:cNvPr id="14381" name="Text Box 45"/>
          <p:cNvSpPr txBox="1">
            <a:spLocks noChangeArrowheads="1"/>
          </p:cNvSpPr>
          <p:nvPr/>
        </p:nvSpPr>
        <p:spPr bwMode="auto">
          <a:xfrm>
            <a:off x="4114800" y="3048000"/>
            <a:ext cx="438150" cy="366713"/>
          </a:xfrm>
          <a:prstGeom prst="rect">
            <a:avLst/>
          </a:prstGeom>
          <a:noFill/>
          <a:ln w="9525">
            <a:noFill/>
            <a:miter lim="800000"/>
            <a:headEnd/>
            <a:tailEnd/>
          </a:ln>
        </p:spPr>
        <p:txBody>
          <a:bodyPr wrap="none">
            <a:spAutoFit/>
          </a:bodyPr>
          <a:lstStyle/>
          <a:p>
            <a:r>
              <a:rPr lang="en-US"/>
              <a:t>2d</a:t>
            </a:r>
          </a:p>
        </p:txBody>
      </p:sp>
      <p:sp>
        <p:nvSpPr>
          <p:cNvPr id="14382" name="Text Box 46"/>
          <p:cNvSpPr txBox="1">
            <a:spLocks noChangeArrowheads="1"/>
          </p:cNvSpPr>
          <p:nvPr/>
        </p:nvSpPr>
        <p:spPr bwMode="auto">
          <a:xfrm>
            <a:off x="4724400" y="3124200"/>
            <a:ext cx="438150" cy="366713"/>
          </a:xfrm>
          <a:prstGeom prst="rect">
            <a:avLst/>
          </a:prstGeom>
          <a:noFill/>
          <a:ln w="9525">
            <a:noFill/>
            <a:miter lim="800000"/>
            <a:headEnd/>
            <a:tailEnd/>
          </a:ln>
        </p:spPr>
        <p:txBody>
          <a:bodyPr wrap="none">
            <a:spAutoFit/>
          </a:bodyPr>
          <a:lstStyle/>
          <a:p>
            <a:r>
              <a:rPr lang="en-US"/>
              <a:t>2e</a:t>
            </a:r>
          </a:p>
        </p:txBody>
      </p:sp>
      <p:sp>
        <p:nvSpPr>
          <p:cNvPr id="14383" name="Text Box 47"/>
          <p:cNvSpPr txBox="1">
            <a:spLocks noChangeArrowheads="1"/>
          </p:cNvSpPr>
          <p:nvPr/>
        </p:nvSpPr>
        <p:spPr bwMode="auto">
          <a:xfrm>
            <a:off x="5486400" y="3200400"/>
            <a:ext cx="374650" cy="366713"/>
          </a:xfrm>
          <a:prstGeom prst="rect">
            <a:avLst/>
          </a:prstGeom>
          <a:noFill/>
          <a:ln w="9525">
            <a:noFill/>
            <a:miter lim="800000"/>
            <a:headEnd/>
            <a:tailEnd/>
          </a:ln>
        </p:spPr>
        <p:txBody>
          <a:bodyPr wrap="none">
            <a:spAutoFit/>
          </a:bodyPr>
          <a:lstStyle/>
          <a:p>
            <a:r>
              <a:rPr lang="en-US"/>
              <a:t>2f</a:t>
            </a:r>
          </a:p>
        </p:txBody>
      </p:sp>
      <p:sp>
        <p:nvSpPr>
          <p:cNvPr id="14384" name="Text Box 48"/>
          <p:cNvSpPr txBox="1">
            <a:spLocks noChangeArrowheads="1"/>
          </p:cNvSpPr>
          <p:nvPr/>
        </p:nvSpPr>
        <p:spPr bwMode="auto">
          <a:xfrm>
            <a:off x="1371600" y="4038600"/>
            <a:ext cx="438150" cy="366713"/>
          </a:xfrm>
          <a:prstGeom prst="rect">
            <a:avLst/>
          </a:prstGeom>
          <a:noFill/>
          <a:ln w="9525">
            <a:noFill/>
            <a:miter lim="800000"/>
            <a:headEnd/>
            <a:tailEnd/>
          </a:ln>
        </p:spPr>
        <p:txBody>
          <a:bodyPr wrap="none">
            <a:spAutoFit/>
          </a:bodyPr>
          <a:lstStyle/>
          <a:p>
            <a:r>
              <a:rPr lang="en-US"/>
              <a:t>3a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blinds(horizontal)">
                                      <p:cBhvr>
                                        <p:cTn id="7" dur="500"/>
                                        <p:tgtEl>
                                          <p:spTgt spid="1434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346"/>
                                        </p:tgtEl>
                                        <p:attrNameLst>
                                          <p:attrName>style.visibility</p:attrName>
                                        </p:attrNameLst>
                                      </p:cBhvr>
                                      <p:to>
                                        <p:strVal val="visible"/>
                                      </p:to>
                                    </p:set>
                                    <p:animEffect transition="in" filter="blinds(horizontal)">
                                      <p:cBhvr>
                                        <p:cTn id="10" dur="500"/>
                                        <p:tgtEl>
                                          <p:spTgt spid="1434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4373"/>
                                        </p:tgtEl>
                                        <p:attrNameLst>
                                          <p:attrName>style.visibility</p:attrName>
                                        </p:attrNameLst>
                                      </p:cBhvr>
                                      <p:to>
                                        <p:strVal val="visible"/>
                                      </p:to>
                                    </p:set>
                                    <p:animEffect transition="in" filter="blinds(horizontal)">
                                      <p:cBhvr>
                                        <p:cTn id="13" dur="500"/>
                                        <p:tgtEl>
                                          <p:spTgt spid="1437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340"/>
                                        </p:tgtEl>
                                        <p:attrNameLst>
                                          <p:attrName>style.visibility</p:attrName>
                                        </p:attrNameLst>
                                      </p:cBhvr>
                                      <p:to>
                                        <p:strVal val="visible"/>
                                      </p:to>
                                    </p:set>
                                    <p:animEffect transition="in" filter="blinds(horizontal)">
                                      <p:cBhvr>
                                        <p:cTn id="16" dur="500"/>
                                        <p:tgtEl>
                                          <p:spTgt spid="1434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4374"/>
                                        </p:tgtEl>
                                        <p:attrNameLst>
                                          <p:attrName>style.visibility</p:attrName>
                                        </p:attrNameLst>
                                      </p:cBhvr>
                                      <p:to>
                                        <p:strVal val="visible"/>
                                      </p:to>
                                    </p:set>
                                    <p:animEffect transition="in" filter="blinds(horizontal)">
                                      <p:cBhvr>
                                        <p:cTn id="19" dur="500"/>
                                        <p:tgtEl>
                                          <p:spTgt spid="1437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4345"/>
                                        </p:tgtEl>
                                        <p:attrNameLst>
                                          <p:attrName>style.visibility</p:attrName>
                                        </p:attrNameLst>
                                      </p:cBhvr>
                                      <p:to>
                                        <p:strVal val="visible"/>
                                      </p:to>
                                    </p:set>
                                    <p:animEffect transition="in" filter="blinds(horizontal)">
                                      <p:cBhvr>
                                        <p:cTn id="22" dur="500"/>
                                        <p:tgtEl>
                                          <p:spTgt spid="1434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4375"/>
                                        </p:tgtEl>
                                        <p:attrNameLst>
                                          <p:attrName>style.visibility</p:attrName>
                                        </p:attrNameLst>
                                      </p:cBhvr>
                                      <p:to>
                                        <p:strVal val="visible"/>
                                      </p:to>
                                    </p:set>
                                    <p:animEffect transition="in" filter="blinds(horizontal)">
                                      <p:cBhvr>
                                        <p:cTn id="25" dur="500"/>
                                        <p:tgtEl>
                                          <p:spTgt spid="1437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4350"/>
                                        </p:tgtEl>
                                        <p:attrNameLst>
                                          <p:attrName>style.visibility</p:attrName>
                                        </p:attrNameLst>
                                      </p:cBhvr>
                                      <p:to>
                                        <p:strVal val="visible"/>
                                      </p:to>
                                    </p:set>
                                    <p:animEffect transition="in" filter="blinds(horizontal)">
                                      <p:cBhvr>
                                        <p:cTn id="28" dur="500"/>
                                        <p:tgtEl>
                                          <p:spTgt spid="1435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4347"/>
                                        </p:tgtEl>
                                        <p:attrNameLst>
                                          <p:attrName>style.visibility</p:attrName>
                                        </p:attrNameLst>
                                      </p:cBhvr>
                                      <p:to>
                                        <p:strVal val="visible"/>
                                      </p:to>
                                    </p:set>
                                    <p:animEffect transition="in" filter="blinds(horizontal)">
                                      <p:cBhvr>
                                        <p:cTn id="31" dur="500"/>
                                        <p:tgtEl>
                                          <p:spTgt spid="1434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4376"/>
                                        </p:tgtEl>
                                        <p:attrNameLst>
                                          <p:attrName>style.visibility</p:attrName>
                                        </p:attrNameLst>
                                      </p:cBhvr>
                                      <p:to>
                                        <p:strVal val="visible"/>
                                      </p:to>
                                    </p:set>
                                    <p:animEffect transition="in" filter="blinds(horizontal)">
                                      <p:cBhvr>
                                        <p:cTn id="34" dur="500"/>
                                        <p:tgtEl>
                                          <p:spTgt spid="14376"/>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4351"/>
                                        </p:tgtEl>
                                        <p:attrNameLst>
                                          <p:attrName>style.visibility</p:attrName>
                                        </p:attrNameLst>
                                      </p:cBhvr>
                                      <p:to>
                                        <p:strVal val="visible"/>
                                      </p:to>
                                    </p:set>
                                    <p:animEffect transition="in" filter="blinds(horizontal)">
                                      <p:cBhvr>
                                        <p:cTn id="37" dur="500"/>
                                        <p:tgtEl>
                                          <p:spTgt spid="14351"/>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4348"/>
                                        </p:tgtEl>
                                        <p:attrNameLst>
                                          <p:attrName>style.visibility</p:attrName>
                                        </p:attrNameLst>
                                      </p:cBhvr>
                                      <p:to>
                                        <p:strVal val="visible"/>
                                      </p:to>
                                    </p:set>
                                    <p:animEffect transition="in" filter="blinds(horizontal)">
                                      <p:cBhvr>
                                        <p:cTn id="40" dur="500"/>
                                        <p:tgtEl>
                                          <p:spTgt spid="1434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4377"/>
                                        </p:tgtEl>
                                        <p:attrNameLst>
                                          <p:attrName>style.visibility</p:attrName>
                                        </p:attrNameLst>
                                      </p:cBhvr>
                                      <p:to>
                                        <p:strVal val="visible"/>
                                      </p:to>
                                    </p:set>
                                    <p:animEffect transition="in" filter="blinds(horizontal)">
                                      <p:cBhvr>
                                        <p:cTn id="43" dur="500"/>
                                        <p:tgtEl>
                                          <p:spTgt spid="14377"/>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4349"/>
                                        </p:tgtEl>
                                        <p:attrNameLst>
                                          <p:attrName>style.visibility</p:attrName>
                                        </p:attrNameLst>
                                      </p:cBhvr>
                                      <p:to>
                                        <p:strVal val="visible"/>
                                      </p:to>
                                    </p:set>
                                    <p:animEffect transition="in" filter="blinds(horizontal)">
                                      <p:cBhvr>
                                        <p:cTn id="46" dur="500"/>
                                        <p:tgtEl>
                                          <p:spTgt spid="14349"/>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2304"/>
                                        </p:tgtEl>
                                        <p:attrNameLst>
                                          <p:attrName>style.visibility</p:attrName>
                                        </p:attrNameLst>
                                      </p:cBhvr>
                                      <p:to>
                                        <p:strVal val="visible"/>
                                      </p:to>
                                    </p:set>
                                    <p:animEffect transition="in" filter="blinds(horizontal)">
                                      <p:cBhvr>
                                        <p:cTn id="49" dur="500"/>
                                        <p:tgtEl>
                                          <p:spTgt spid="1230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14353"/>
                                        </p:tgtEl>
                                        <p:attrNameLst>
                                          <p:attrName>style.visibility</p:attrName>
                                        </p:attrNameLst>
                                      </p:cBhvr>
                                      <p:to>
                                        <p:strVal val="visible"/>
                                      </p:to>
                                    </p:set>
                                    <p:animEffect transition="in" filter="box(in)">
                                      <p:cBhvr>
                                        <p:cTn id="54" dur="500"/>
                                        <p:tgtEl>
                                          <p:spTgt spid="14353"/>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14354"/>
                                        </p:tgtEl>
                                        <p:attrNameLst>
                                          <p:attrName>style.visibility</p:attrName>
                                        </p:attrNameLst>
                                      </p:cBhvr>
                                      <p:to>
                                        <p:strVal val="visible"/>
                                      </p:to>
                                    </p:set>
                                    <p:animEffect transition="in" filter="box(in)">
                                      <p:cBhvr>
                                        <p:cTn id="57" dur="500"/>
                                        <p:tgtEl>
                                          <p:spTgt spid="1435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4366"/>
                                        </p:tgtEl>
                                        <p:attrNameLst>
                                          <p:attrName>style.visibility</p:attrName>
                                        </p:attrNameLst>
                                      </p:cBhvr>
                                      <p:to>
                                        <p:strVal val="visible"/>
                                      </p:to>
                                    </p:set>
                                    <p:animEffect transition="in" filter="blinds(horizontal)">
                                      <p:cBhvr>
                                        <p:cTn id="62" dur="500"/>
                                        <p:tgtEl>
                                          <p:spTgt spid="14366"/>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4378"/>
                                        </p:tgtEl>
                                        <p:attrNameLst>
                                          <p:attrName>style.visibility</p:attrName>
                                        </p:attrNameLst>
                                      </p:cBhvr>
                                      <p:to>
                                        <p:strVal val="visible"/>
                                      </p:to>
                                    </p:set>
                                    <p:animEffect transition="in" filter="blinds(horizontal)">
                                      <p:cBhvr>
                                        <p:cTn id="65" dur="500"/>
                                        <p:tgtEl>
                                          <p:spTgt spid="14378"/>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14367"/>
                                        </p:tgtEl>
                                        <p:attrNameLst>
                                          <p:attrName>style.visibility</p:attrName>
                                        </p:attrNameLst>
                                      </p:cBhvr>
                                      <p:to>
                                        <p:strVal val="visible"/>
                                      </p:to>
                                    </p:set>
                                    <p:animEffect transition="in" filter="blinds(horizontal)">
                                      <p:cBhvr>
                                        <p:cTn id="68" dur="500"/>
                                        <p:tgtEl>
                                          <p:spTgt spid="14367"/>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14379"/>
                                        </p:tgtEl>
                                        <p:attrNameLst>
                                          <p:attrName>style.visibility</p:attrName>
                                        </p:attrNameLst>
                                      </p:cBhvr>
                                      <p:to>
                                        <p:strVal val="visible"/>
                                      </p:to>
                                    </p:set>
                                    <p:animEffect transition="in" filter="blinds(horizontal)">
                                      <p:cBhvr>
                                        <p:cTn id="71" dur="500"/>
                                        <p:tgtEl>
                                          <p:spTgt spid="14379"/>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14368"/>
                                        </p:tgtEl>
                                        <p:attrNameLst>
                                          <p:attrName>style.visibility</p:attrName>
                                        </p:attrNameLst>
                                      </p:cBhvr>
                                      <p:to>
                                        <p:strVal val="visible"/>
                                      </p:to>
                                    </p:set>
                                    <p:animEffect transition="in" filter="blinds(horizontal)">
                                      <p:cBhvr>
                                        <p:cTn id="74" dur="500"/>
                                        <p:tgtEl>
                                          <p:spTgt spid="14368"/>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14369"/>
                                        </p:tgtEl>
                                        <p:attrNameLst>
                                          <p:attrName>style.visibility</p:attrName>
                                        </p:attrNameLst>
                                      </p:cBhvr>
                                      <p:to>
                                        <p:strVal val="visible"/>
                                      </p:to>
                                    </p:set>
                                    <p:animEffect transition="in" filter="blinds(horizontal)">
                                      <p:cBhvr>
                                        <p:cTn id="77" dur="500"/>
                                        <p:tgtEl>
                                          <p:spTgt spid="14369"/>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14380"/>
                                        </p:tgtEl>
                                        <p:attrNameLst>
                                          <p:attrName>style.visibility</p:attrName>
                                        </p:attrNameLst>
                                      </p:cBhvr>
                                      <p:to>
                                        <p:strVal val="visible"/>
                                      </p:to>
                                    </p:set>
                                    <p:animEffect transition="in" filter="blinds(horizontal)">
                                      <p:cBhvr>
                                        <p:cTn id="80" dur="500"/>
                                        <p:tgtEl>
                                          <p:spTgt spid="14380"/>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14356"/>
                                        </p:tgtEl>
                                        <p:attrNameLst>
                                          <p:attrName>style.visibility</p:attrName>
                                        </p:attrNameLst>
                                      </p:cBhvr>
                                      <p:to>
                                        <p:strVal val="visible"/>
                                      </p:to>
                                    </p:set>
                                    <p:animEffect transition="in" filter="blinds(horizontal)">
                                      <p:cBhvr>
                                        <p:cTn id="83" dur="500"/>
                                        <p:tgtEl>
                                          <p:spTgt spid="14356"/>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14341"/>
                                        </p:tgtEl>
                                        <p:attrNameLst>
                                          <p:attrName>style.visibility</p:attrName>
                                        </p:attrNameLst>
                                      </p:cBhvr>
                                      <p:to>
                                        <p:strVal val="visible"/>
                                      </p:to>
                                    </p:set>
                                    <p:animEffect transition="in" filter="blinds(horizontal)">
                                      <p:cBhvr>
                                        <p:cTn id="86" dur="500"/>
                                        <p:tgtEl>
                                          <p:spTgt spid="14341"/>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14359"/>
                                        </p:tgtEl>
                                        <p:attrNameLst>
                                          <p:attrName>style.visibility</p:attrName>
                                        </p:attrNameLst>
                                      </p:cBhvr>
                                      <p:to>
                                        <p:strVal val="visible"/>
                                      </p:to>
                                    </p:set>
                                    <p:animEffect transition="in" filter="blinds(horizontal)">
                                      <p:cBhvr>
                                        <p:cTn id="89" dur="500"/>
                                        <p:tgtEl>
                                          <p:spTgt spid="14359"/>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14381"/>
                                        </p:tgtEl>
                                        <p:attrNameLst>
                                          <p:attrName>style.visibility</p:attrName>
                                        </p:attrNameLst>
                                      </p:cBhvr>
                                      <p:to>
                                        <p:strVal val="visible"/>
                                      </p:to>
                                    </p:set>
                                    <p:animEffect transition="in" filter="blinds(horizontal)">
                                      <p:cBhvr>
                                        <p:cTn id="92" dur="500"/>
                                        <p:tgtEl>
                                          <p:spTgt spid="14381"/>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14343"/>
                                        </p:tgtEl>
                                        <p:attrNameLst>
                                          <p:attrName>style.visibility</p:attrName>
                                        </p:attrNameLst>
                                      </p:cBhvr>
                                      <p:to>
                                        <p:strVal val="visible"/>
                                      </p:to>
                                    </p:set>
                                    <p:animEffect transition="in" filter="blinds(horizontal)">
                                      <p:cBhvr>
                                        <p:cTn id="95" dur="500"/>
                                        <p:tgtEl>
                                          <p:spTgt spid="14343"/>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14382"/>
                                        </p:tgtEl>
                                        <p:attrNameLst>
                                          <p:attrName>style.visibility</p:attrName>
                                        </p:attrNameLst>
                                      </p:cBhvr>
                                      <p:to>
                                        <p:strVal val="visible"/>
                                      </p:to>
                                    </p:set>
                                    <p:animEffect transition="in" filter="blinds(horizontal)">
                                      <p:cBhvr>
                                        <p:cTn id="98" dur="500"/>
                                        <p:tgtEl>
                                          <p:spTgt spid="14382"/>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14360"/>
                                        </p:tgtEl>
                                        <p:attrNameLst>
                                          <p:attrName>style.visibility</p:attrName>
                                        </p:attrNameLst>
                                      </p:cBhvr>
                                      <p:to>
                                        <p:strVal val="visible"/>
                                      </p:to>
                                    </p:set>
                                    <p:animEffect transition="in" filter="blinds(horizontal)">
                                      <p:cBhvr>
                                        <p:cTn id="101" dur="500"/>
                                        <p:tgtEl>
                                          <p:spTgt spid="14360"/>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14355"/>
                                        </p:tgtEl>
                                        <p:attrNameLst>
                                          <p:attrName>style.visibility</p:attrName>
                                        </p:attrNameLst>
                                      </p:cBhvr>
                                      <p:to>
                                        <p:strVal val="visible"/>
                                      </p:to>
                                    </p:set>
                                    <p:animEffect transition="in" filter="blinds(horizontal)">
                                      <p:cBhvr>
                                        <p:cTn id="104" dur="500"/>
                                        <p:tgtEl>
                                          <p:spTgt spid="14355"/>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14383"/>
                                        </p:tgtEl>
                                        <p:attrNameLst>
                                          <p:attrName>style.visibility</p:attrName>
                                        </p:attrNameLst>
                                      </p:cBhvr>
                                      <p:to>
                                        <p:strVal val="visible"/>
                                      </p:to>
                                    </p:set>
                                    <p:animEffect transition="in" filter="blinds(horizontal)">
                                      <p:cBhvr>
                                        <p:cTn id="107" dur="500"/>
                                        <p:tgtEl>
                                          <p:spTgt spid="14383"/>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14361"/>
                                        </p:tgtEl>
                                        <p:attrNameLst>
                                          <p:attrName>style.visibility</p:attrName>
                                        </p:attrNameLst>
                                      </p:cBhvr>
                                      <p:to>
                                        <p:strVal val="visible"/>
                                      </p:to>
                                    </p:set>
                                    <p:animEffect transition="in" filter="blinds(horizontal)">
                                      <p:cBhvr>
                                        <p:cTn id="110" dur="500"/>
                                        <p:tgtEl>
                                          <p:spTgt spid="14361"/>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14344"/>
                                        </p:tgtEl>
                                        <p:attrNameLst>
                                          <p:attrName>style.visibility</p:attrName>
                                        </p:attrNameLst>
                                      </p:cBhvr>
                                      <p:to>
                                        <p:strVal val="visible"/>
                                      </p:to>
                                    </p:set>
                                    <p:animEffect transition="in" filter="blinds(horizontal)">
                                      <p:cBhvr>
                                        <p:cTn id="113" dur="500"/>
                                        <p:tgtEl>
                                          <p:spTgt spid="14344"/>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4" presetClass="entr" presetSubtype="16" fill="hold" grpId="0" nodeType="clickEffect">
                                  <p:stCondLst>
                                    <p:cond delay="0"/>
                                  </p:stCondLst>
                                  <p:childTnLst>
                                    <p:set>
                                      <p:cBhvr>
                                        <p:cTn id="117" dur="1" fill="hold">
                                          <p:stCondLst>
                                            <p:cond delay="0"/>
                                          </p:stCondLst>
                                        </p:cTn>
                                        <p:tgtEl>
                                          <p:spTgt spid="14371"/>
                                        </p:tgtEl>
                                        <p:attrNameLst>
                                          <p:attrName>style.visibility</p:attrName>
                                        </p:attrNameLst>
                                      </p:cBhvr>
                                      <p:to>
                                        <p:strVal val="visible"/>
                                      </p:to>
                                    </p:set>
                                    <p:animEffect transition="in" filter="box(in)">
                                      <p:cBhvr>
                                        <p:cTn id="118" dur="500"/>
                                        <p:tgtEl>
                                          <p:spTgt spid="14371"/>
                                        </p:tgtEl>
                                      </p:cBhvr>
                                    </p:animEffect>
                                  </p:childTnLst>
                                </p:cTn>
                              </p:par>
                              <p:par>
                                <p:cTn id="119" presetID="4" presetClass="entr" presetSubtype="16" fill="hold" grpId="0" nodeType="withEffect">
                                  <p:stCondLst>
                                    <p:cond delay="0"/>
                                  </p:stCondLst>
                                  <p:childTnLst>
                                    <p:set>
                                      <p:cBhvr>
                                        <p:cTn id="120" dur="1" fill="hold">
                                          <p:stCondLst>
                                            <p:cond delay="0"/>
                                          </p:stCondLst>
                                        </p:cTn>
                                        <p:tgtEl>
                                          <p:spTgt spid="14357"/>
                                        </p:tgtEl>
                                        <p:attrNameLst>
                                          <p:attrName>style.visibility</p:attrName>
                                        </p:attrNameLst>
                                      </p:cBhvr>
                                      <p:to>
                                        <p:strVal val="visible"/>
                                      </p:to>
                                    </p:set>
                                    <p:animEffect transition="in" filter="box(in)">
                                      <p:cBhvr>
                                        <p:cTn id="121" dur="500"/>
                                        <p:tgtEl>
                                          <p:spTgt spid="14357"/>
                                        </p:tgtEl>
                                      </p:cBhvr>
                                    </p:animEffect>
                                  </p:childTnLst>
                                </p:cTn>
                              </p:par>
                              <p:par>
                                <p:cTn id="122" presetID="4" presetClass="entr" presetSubtype="16" fill="hold" grpId="0" nodeType="withEffect">
                                  <p:stCondLst>
                                    <p:cond delay="0"/>
                                  </p:stCondLst>
                                  <p:childTnLst>
                                    <p:set>
                                      <p:cBhvr>
                                        <p:cTn id="123" dur="1" fill="hold">
                                          <p:stCondLst>
                                            <p:cond delay="0"/>
                                          </p:stCondLst>
                                        </p:cTn>
                                        <p:tgtEl>
                                          <p:spTgt spid="14362"/>
                                        </p:tgtEl>
                                        <p:attrNameLst>
                                          <p:attrName>style.visibility</p:attrName>
                                        </p:attrNameLst>
                                      </p:cBhvr>
                                      <p:to>
                                        <p:strVal val="visible"/>
                                      </p:to>
                                    </p:set>
                                    <p:animEffect transition="in" filter="box(in)">
                                      <p:cBhvr>
                                        <p:cTn id="124" dur="500"/>
                                        <p:tgtEl>
                                          <p:spTgt spid="14362"/>
                                        </p:tgtEl>
                                      </p:cBhvr>
                                    </p:animEffect>
                                  </p:childTnLst>
                                </p:cTn>
                              </p:par>
                              <p:par>
                                <p:cTn id="125" presetID="4" presetClass="entr" presetSubtype="16" fill="hold" grpId="0" nodeType="withEffect">
                                  <p:stCondLst>
                                    <p:cond delay="0"/>
                                  </p:stCondLst>
                                  <p:childTnLst>
                                    <p:set>
                                      <p:cBhvr>
                                        <p:cTn id="126" dur="1" fill="hold">
                                          <p:stCondLst>
                                            <p:cond delay="0"/>
                                          </p:stCondLst>
                                        </p:cTn>
                                        <p:tgtEl>
                                          <p:spTgt spid="14358"/>
                                        </p:tgtEl>
                                        <p:attrNameLst>
                                          <p:attrName>style.visibility</p:attrName>
                                        </p:attrNameLst>
                                      </p:cBhvr>
                                      <p:to>
                                        <p:strVal val="visible"/>
                                      </p:to>
                                    </p:set>
                                    <p:animEffect transition="in" filter="box(in)">
                                      <p:cBhvr>
                                        <p:cTn id="127" dur="500"/>
                                        <p:tgtEl>
                                          <p:spTgt spid="14358"/>
                                        </p:tgtEl>
                                      </p:cBhvr>
                                    </p:animEffect>
                                  </p:childTnLst>
                                </p:cTn>
                              </p:par>
                              <p:par>
                                <p:cTn id="128" presetID="4" presetClass="entr" presetSubtype="16" fill="hold" grpId="0" nodeType="withEffect">
                                  <p:stCondLst>
                                    <p:cond delay="0"/>
                                  </p:stCondLst>
                                  <p:childTnLst>
                                    <p:set>
                                      <p:cBhvr>
                                        <p:cTn id="129" dur="1" fill="hold">
                                          <p:stCondLst>
                                            <p:cond delay="0"/>
                                          </p:stCondLst>
                                        </p:cTn>
                                        <p:tgtEl>
                                          <p:spTgt spid="14370"/>
                                        </p:tgtEl>
                                        <p:attrNameLst>
                                          <p:attrName>style.visibility</p:attrName>
                                        </p:attrNameLst>
                                      </p:cBhvr>
                                      <p:to>
                                        <p:strVal val="visible"/>
                                      </p:to>
                                    </p:set>
                                    <p:animEffect transition="in" filter="box(in)">
                                      <p:cBhvr>
                                        <p:cTn id="130" dur="500"/>
                                        <p:tgtEl>
                                          <p:spTgt spid="14370"/>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3" presetClass="entr" presetSubtype="10" fill="hold" grpId="0" nodeType="clickEffect">
                                  <p:stCondLst>
                                    <p:cond delay="0"/>
                                  </p:stCondLst>
                                  <p:childTnLst>
                                    <p:set>
                                      <p:cBhvr>
                                        <p:cTn id="134" dur="1" fill="hold">
                                          <p:stCondLst>
                                            <p:cond delay="0"/>
                                          </p:stCondLst>
                                        </p:cTn>
                                        <p:tgtEl>
                                          <p:spTgt spid="14384"/>
                                        </p:tgtEl>
                                        <p:attrNameLst>
                                          <p:attrName>style.visibility</p:attrName>
                                        </p:attrNameLst>
                                      </p:cBhvr>
                                      <p:to>
                                        <p:strVal val="visible"/>
                                      </p:to>
                                    </p:set>
                                    <p:animEffect transition="in" filter="blinds(horizontal)">
                                      <p:cBhvr>
                                        <p:cTn id="135" dur="500"/>
                                        <p:tgtEl>
                                          <p:spTgt spid="14384"/>
                                        </p:tgtEl>
                                      </p:cBhvr>
                                    </p:animEffect>
                                  </p:childTnLst>
                                </p:cTn>
                              </p:par>
                              <p:par>
                                <p:cTn id="136" presetID="3" presetClass="entr" presetSubtype="10" fill="hold" grpId="0" nodeType="withEffect">
                                  <p:stCondLst>
                                    <p:cond delay="0"/>
                                  </p:stCondLst>
                                  <p:childTnLst>
                                    <p:set>
                                      <p:cBhvr>
                                        <p:cTn id="137" dur="1" fill="hold">
                                          <p:stCondLst>
                                            <p:cond delay="0"/>
                                          </p:stCondLst>
                                        </p:cTn>
                                        <p:tgtEl>
                                          <p:spTgt spid="14363"/>
                                        </p:tgtEl>
                                        <p:attrNameLst>
                                          <p:attrName>style.visibility</p:attrName>
                                        </p:attrNameLst>
                                      </p:cBhvr>
                                      <p:to>
                                        <p:strVal val="visible"/>
                                      </p:to>
                                    </p:set>
                                    <p:animEffect transition="in" filter="blinds(horizontal)">
                                      <p:cBhvr>
                                        <p:cTn id="138" dur="500"/>
                                        <p:tgtEl>
                                          <p:spTgt spid="14363"/>
                                        </p:tgtEl>
                                      </p:cBhvr>
                                    </p:animEffect>
                                  </p:childTnLst>
                                </p:cTn>
                              </p:par>
                              <p:par>
                                <p:cTn id="139" presetID="3" presetClass="entr" presetSubtype="10" fill="hold" grpId="0" nodeType="withEffect">
                                  <p:stCondLst>
                                    <p:cond delay="0"/>
                                  </p:stCondLst>
                                  <p:childTnLst>
                                    <p:set>
                                      <p:cBhvr>
                                        <p:cTn id="140" dur="1" fill="hold">
                                          <p:stCondLst>
                                            <p:cond delay="0"/>
                                          </p:stCondLst>
                                        </p:cTn>
                                        <p:tgtEl>
                                          <p:spTgt spid="14364"/>
                                        </p:tgtEl>
                                        <p:attrNameLst>
                                          <p:attrName>style.visibility</p:attrName>
                                        </p:attrNameLst>
                                      </p:cBhvr>
                                      <p:to>
                                        <p:strVal val="visible"/>
                                      </p:to>
                                    </p:set>
                                    <p:animEffect transition="in" filter="blinds(horizontal)">
                                      <p:cBhvr>
                                        <p:cTn id="141" dur="500"/>
                                        <p:tgtEl>
                                          <p:spTgt spid="14364"/>
                                        </p:tgtEl>
                                      </p:cBhvr>
                                    </p:animEffect>
                                  </p:childTnLst>
                                </p:cTn>
                              </p:par>
                              <p:par>
                                <p:cTn id="142" presetID="3" presetClass="entr" presetSubtype="10" fill="hold" grpId="0" nodeType="withEffect">
                                  <p:stCondLst>
                                    <p:cond delay="0"/>
                                  </p:stCondLst>
                                  <p:childTnLst>
                                    <p:set>
                                      <p:cBhvr>
                                        <p:cTn id="143" dur="1" fill="hold">
                                          <p:stCondLst>
                                            <p:cond delay="0"/>
                                          </p:stCondLst>
                                        </p:cTn>
                                        <p:tgtEl>
                                          <p:spTgt spid="14365"/>
                                        </p:tgtEl>
                                        <p:attrNameLst>
                                          <p:attrName>style.visibility</p:attrName>
                                        </p:attrNameLst>
                                      </p:cBhvr>
                                      <p:to>
                                        <p:strVal val="visible"/>
                                      </p:to>
                                    </p:set>
                                    <p:animEffect transition="in" filter="blinds(horizontal)">
                                      <p:cBhvr>
                                        <p:cTn id="144" dur="500"/>
                                        <p:tgtEl>
                                          <p:spTgt spid="14365"/>
                                        </p:tgtEl>
                                      </p:cBhvr>
                                    </p:animEffect>
                                  </p:childTnLst>
                                </p:cTn>
                              </p:par>
                              <p:par>
                                <p:cTn id="145" presetID="3" presetClass="entr" presetSubtype="10" fill="hold" grpId="0" nodeType="withEffect">
                                  <p:stCondLst>
                                    <p:cond delay="0"/>
                                  </p:stCondLst>
                                  <p:childTnLst>
                                    <p:set>
                                      <p:cBhvr>
                                        <p:cTn id="146" dur="1" fill="hold">
                                          <p:stCondLst>
                                            <p:cond delay="0"/>
                                          </p:stCondLst>
                                        </p:cTn>
                                        <p:tgtEl>
                                          <p:spTgt spid="14372"/>
                                        </p:tgtEl>
                                        <p:attrNameLst>
                                          <p:attrName>style.visibility</p:attrName>
                                        </p:attrNameLst>
                                      </p:cBhvr>
                                      <p:to>
                                        <p:strVal val="visible"/>
                                      </p:to>
                                    </p:set>
                                    <p:animEffect transition="in" filter="blinds(horizontal)">
                                      <p:cBhvr>
                                        <p:cTn id="147" dur="500"/>
                                        <p:tgtEl>
                                          <p:spTgt spid="14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P spid="14342" grpId="0"/>
      <p:bldP spid="14343" grpId="0"/>
      <p:bldP spid="14344" grpId="0"/>
      <p:bldP spid="14345" grpId="0" animBg="1"/>
      <p:bldP spid="14346" grpId="0" animBg="1"/>
      <p:bldP spid="14347" grpId="0"/>
      <p:bldP spid="14348" grpId="0"/>
      <p:bldP spid="14349" grpId="0"/>
      <p:bldP spid="14350" grpId="0" animBg="1"/>
      <p:bldP spid="14351" grpId="0" animBg="1"/>
      <p:bldP spid="12304" grpId="0" animBg="1"/>
      <p:bldP spid="14353" grpId="0"/>
      <p:bldP spid="14354" grpId="0"/>
      <p:bldP spid="14355" grpId="0"/>
      <p:bldP spid="14356" grpId="0" animBg="1"/>
      <p:bldP spid="14357" grpId="0"/>
      <p:bldP spid="14358" grpId="0"/>
      <p:bldP spid="14359" grpId="0" animBg="1"/>
      <p:bldP spid="14360" grpId="0" animBg="1"/>
      <p:bldP spid="14361" grpId="0" animBg="1"/>
      <p:bldP spid="14362" grpId="0"/>
      <p:bldP spid="14363" grpId="0" animBg="1"/>
      <p:bldP spid="14364" grpId="0" animBg="1"/>
      <p:bldP spid="14365" grpId="0" animBg="1"/>
      <p:bldP spid="14366" grpId="0" animBg="1"/>
      <p:bldP spid="14367" grpId="0"/>
      <p:bldP spid="14368" grpId="0" animBg="1"/>
      <p:bldP spid="14369" grpId="0"/>
      <p:bldP spid="14370" grpId="0"/>
      <p:bldP spid="14371" grpId="0"/>
      <p:bldP spid="14372" grpId="0"/>
      <p:bldP spid="14373" grpId="0"/>
      <p:bldP spid="14374" grpId="0"/>
      <p:bldP spid="14375" grpId="0"/>
      <p:bldP spid="14376" grpId="0"/>
      <p:bldP spid="14377" grpId="0"/>
      <p:bldP spid="14378" grpId="0"/>
      <p:bldP spid="14379" grpId="0"/>
      <p:bldP spid="14380" grpId="0"/>
      <p:bldP spid="14381" grpId="0"/>
      <p:bldP spid="14382" grpId="0"/>
      <p:bldP spid="14383" grpId="0"/>
      <p:bldP spid="1438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t>Some Advantages and Disadvantages of these Methods</a:t>
            </a:r>
          </a:p>
        </p:txBody>
      </p:sp>
      <p:sp>
        <p:nvSpPr>
          <p:cNvPr id="13315" name="Rectangle 3"/>
          <p:cNvSpPr>
            <a:spLocks noGrp="1" noChangeArrowheads="1"/>
          </p:cNvSpPr>
          <p:nvPr>
            <p:ph type="body" idx="1"/>
          </p:nvPr>
        </p:nvSpPr>
        <p:spPr/>
        <p:txBody>
          <a:bodyPr/>
          <a:lstStyle/>
          <a:p>
            <a:pPr eaLnBrk="1" hangingPunct="1">
              <a:lnSpc>
                <a:spcPct val="80000"/>
              </a:lnSpc>
            </a:pPr>
            <a:r>
              <a:rPr lang="en-US" sz="2400" smtClean="0"/>
              <a:t>Breadth-First Search has one obvious disadvantage in that if it takes, say, a minimum of n moves to get from the Start state to the Goal state, and if at each level, each state has an average of m ‘next’ states (this is called the ‘branching factor’ of the tree), then before a path is finally found, we have generated approximately m</a:t>
            </a:r>
            <a:r>
              <a:rPr lang="en-US" sz="2400" baseline="30000" smtClean="0"/>
              <a:t>n</a:t>
            </a:r>
            <a:r>
              <a:rPr lang="en-US" sz="2400" smtClean="0"/>
              <a:t> states. Such an exponential number can become very large very quickly, i.e. breadth-first search can take a *lot* of time.</a:t>
            </a:r>
          </a:p>
          <a:p>
            <a:pPr eaLnBrk="1" hangingPunct="1">
              <a:lnSpc>
                <a:spcPct val="80000"/>
              </a:lnSpc>
            </a:pPr>
            <a:r>
              <a:rPr lang="en-US" sz="2400" smtClean="0"/>
              <a:t>Depth-first search does not have this problem, as it may ‘hit’ on the ‘right’ path without having to explore all the others. Then again, it is also possible that there may be a very short path from Start to Goal, but that the Depth-First method is exploring some very long paths (some infinite!) instead. So in that case, breadth-first would quickly find a solution, but depth-first might take much longer, or not find a solution at all.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Example: Eight Puzzle</a:t>
            </a:r>
          </a:p>
        </p:txBody>
      </p:sp>
      <p:sp>
        <p:nvSpPr>
          <p:cNvPr id="14339" name="Text Box 4"/>
          <p:cNvSpPr txBox="1">
            <a:spLocks noChangeArrowheads="1"/>
          </p:cNvSpPr>
          <p:nvPr/>
        </p:nvSpPr>
        <p:spPr bwMode="auto">
          <a:xfrm>
            <a:off x="365125" y="1560513"/>
            <a:ext cx="3511550" cy="1190625"/>
          </a:xfrm>
          <a:prstGeom prst="rect">
            <a:avLst/>
          </a:prstGeom>
          <a:noFill/>
          <a:ln w="9525">
            <a:noFill/>
            <a:miter lim="800000"/>
            <a:headEnd/>
            <a:tailEnd/>
          </a:ln>
        </p:spPr>
        <p:txBody>
          <a:bodyPr wrap="none">
            <a:spAutoFit/>
          </a:bodyPr>
          <a:lstStyle/>
          <a:p>
            <a:r>
              <a:rPr lang="en-US"/>
              <a:t>In the 8-puzzle, numbers can be </a:t>
            </a:r>
          </a:p>
          <a:p>
            <a:r>
              <a:rPr lang="en-US"/>
              <a:t>moved left, right, up, or down</a:t>
            </a:r>
          </a:p>
          <a:p>
            <a:r>
              <a:rPr lang="en-US"/>
              <a:t>into the empty spot. The goal is </a:t>
            </a:r>
          </a:p>
          <a:p>
            <a:r>
              <a:rPr lang="en-US"/>
              <a:t>to ‘line up’ all numbers.</a:t>
            </a:r>
          </a:p>
        </p:txBody>
      </p:sp>
      <p:sp>
        <p:nvSpPr>
          <p:cNvPr id="14340" name="Rectangle 5"/>
          <p:cNvSpPr>
            <a:spLocks noChangeArrowheads="1"/>
          </p:cNvSpPr>
          <p:nvPr/>
        </p:nvSpPr>
        <p:spPr bwMode="auto">
          <a:xfrm>
            <a:off x="4572000" y="1600200"/>
            <a:ext cx="685800" cy="685800"/>
          </a:xfrm>
          <a:prstGeom prst="rect">
            <a:avLst/>
          </a:prstGeom>
          <a:noFill/>
          <a:ln w="9525">
            <a:solidFill>
              <a:schemeClr val="tx1"/>
            </a:solidFill>
            <a:miter lim="800000"/>
            <a:headEnd/>
            <a:tailEnd/>
          </a:ln>
        </p:spPr>
        <p:txBody>
          <a:bodyPr wrap="none" anchor="ctr"/>
          <a:lstStyle/>
          <a:p>
            <a:endParaRPr lang="en-US"/>
          </a:p>
        </p:txBody>
      </p:sp>
      <p:sp>
        <p:nvSpPr>
          <p:cNvPr id="14341" name="Line 6"/>
          <p:cNvSpPr>
            <a:spLocks noChangeShapeType="1"/>
          </p:cNvSpPr>
          <p:nvPr/>
        </p:nvSpPr>
        <p:spPr bwMode="auto">
          <a:xfrm>
            <a:off x="4800600" y="1600200"/>
            <a:ext cx="0" cy="685800"/>
          </a:xfrm>
          <a:prstGeom prst="line">
            <a:avLst/>
          </a:prstGeom>
          <a:noFill/>
          <a:ln w="9525">
            <a:solidFill>
              <a:schemeClr val="tx1"/>
            </a:solidFill>
            <a:round/>
            <a:headEnd/>
            <a:tailEnd/>
          </a:ln>
        </p:spPr>
        <p:txBody>
          <a:bodyPr/>
          <a:lstStyle/>
          <a:p>
            <a:endParaRPr lang="en-US"/>
          </a:p>
        </p:txBody>
      </p:sp>
      <p:sp>
        <p:nvSpPr>
          <p:cNvPr id="14342" name="Line 7"/>
          <p:cNvSpPr>
            <a:spLocks noChangeShapeType="1"/>
          </p:cNvSpPr>
          <p:nvPr/>
        </p:nvSpPr>
        <p:spPr bwMode="auto">
          <a:xfrm>
            <a:off x="5029200" y="1600200"/>
            <a:ext cx="0" cy="685800"/>
          </a:xfrm>
          <a:prstGeom prst="line">
            <a:avLst/>
          </a:prstGeom>
          <a:noFill/>
          <a:ln w="9525">
            <a:solidFill>
              <a:schemeClr val="tx1"/>
            </a:solidFill>
            <a:round/>
            <a:headEnd/>
            <a:tailEnd/>
          </a:ln>
        </p:spPr>
        <p:txBody>
          <a:bodyPr/>
          <a:lstStyle/>
          <a:p>
            <a:endParaRPr lang="en-US"/>
          </a:p>
        </p:txBody>
      </p:sp>
      <p:sp>
        <p:nvSpPr>
          <p:cNvPr id="14343" name="Line 8"/>
          <p:cNvSpPr>
            <a:spLocks noChangeShapeType="1"/>
          </p:cNvSpPr>
          <p:nvPr/>
        </p:nvSpPr>
        <p:spPr bwMode="auto">
          <a:xfrm>
            <a:off x="4572000" y="1828800"/>
            <a:ext cx="685800" cy="0"/>
          </a:xfrm>
          <a:prstGeom prst="line">
            <a:avLst/>
          </a:prstGeom>
          <a:noFill/>
          <a:ln w="9525">
            <a:solidFill>
              <a:schemeClr val="tx1"/>
            </a:solidFill>
            <a:round/>
            <a:headEnd/>
            <a:tailEnd/>
          </a:ln>
        </p:spPr>
        <p:txBody>
          <a:bodyPr/>
          <a:lstStyle/>
          <a:p>
            <a:endParaRPr lang="en-US"/>
          </a:p>
        </p:txBody>
      </p:sp>
      <p:sp>
        <p:nvSpPr>
          <p:cNvPr id="14344" name="Line 9"/>
          <p:cNvSpPr>
            <a:spLocks noChangeShapeType="1"/>
          </p:cNvSpPr>
          <p:nvPr/>
        </p:nvSpPr>
        <p:spPr bwMode="auto">
          <a:xfrm>
            <a:off x="4572000" y="2057400"/>
            <a:ext cx="685800" cy="0"/>
          </a:xfrm>
          <a:prstGeom prst="line">
            <a:avLst/>
          </a:prstGeom>
          <a:noFill/>
          <a:ln w="9525">
            <a:solidFill>
              <a:schemeClr val="tx1"/>
            </a:solidFill>
            <a:round/>
            <a:headEnd/>
            <a:tailEnd/>
          </a:ln>
        </p:spPr>
        <p:txBody>
          <a:bodyPr/>
          <a:lstStyle/>
          <a:p>
            <a:endParaRPr lang="en-US"/>
          </a:p>
        </p:txBody>
      </p:sp>
      <p:sp>
        <p:nvSpPr>
          <p:cNvPr id="14345" name="Text Box 10"/>
          <p:cNvSpPr txBox="1">
            <a:spLocks noChangeArrowheads="1"/>
          </p:cNvSpPr>
          <p:nvPr/>
        </p:nvSpPr>
        <p:spPr bwMode="auto">
          <a:xfrm>
            <a:off x="4572000" y="1524000"/>
            <a:ext cx="311150" cy="366713"/>
          </a:xfrm>
          <a:prstGeom prst="rect">
            <a:avLst/>
          </a:prstGeom>
          <a:noFill/>
          <a:ln w="9525">
            <a:noFill/>
            <a:miter lim="800000"/>
            <a:headEnd/>
            <a:tailEnd/>
          </a:ln>
        </p:spPr>
        <p:txBody>
          <a:bodyPr wrap="none">
            <a:spAutoFit/>
          </a:bodyPr>
          <a:lstStyle/>
          <a:p>
            <a:r>
              <a:rPr lang="en-US"/>
              <a:t>6</a:t>
            </a:r>
          </a:p>
        </p:txBody>
      </p:sp>
      <p:sp>
        <p:nvSpPr>
          <p:cNvPr id="14346" name="Text Box 11"/>
          <p:cNvSpPr txBox="1">
            <a:spLocks noChangeArrowheads="1"/>
          </p:cNvSpPr>
          <p:nvPr/>
        </p:nvSpPr>
        <p:spPr bwMode="auto">
          <a:xfrm>
            <a:off x="4800600" y="1524000"/>
            <a:ext cx="311150" cy="366713"/>
          </a:xfrm>
          <a:prstGeom prst="rect">
            <a:avLst/>
          </a:prstGeom>
          <a:noFill/>
          <a:ln w="9525">
            <a:noFill/>
            <a:miter lim="800000"/>
            <a:headEnd/>
            <a:tailEnd/>
          </a:ln>
        </p:spPr>
        <p:txBody>
          <a:bodyPr wrap="none">
            <a:spAutoFit/>
          </a:bodyPr>
          <a:lstStyle/>
          <a:p>
            <a:r>
              <a:rPr lang="en-US"/>
              <a:t>5</a:t>
            </a:r>
          </a:p>
        </p:txBody>
      </p:sp>
      <p:sp>
        <p:nvSpPr>
          <p:cNvPr id="14347" name="Text Box 12"/>
          <p:cNvSpPr txBox="1">
            <a:spLocks noChangeArrowheads="1"/>
          </p:cNvSpPr>
          <p:nvPr/>
        </p:nvSpPr>
        <p:spPr bwMode="auto">
          <a:xfrm>
            <a:off x="5029200" y="1524000"/>
            <a:ext cx="311150" cy="366713"/>
          </a:xfrm>
          <a:prstGeom prst="rect">
            <a:avLst/>
          </a:prstGeom>
          <a:noFill/>
          <a:ln w="9525">
            <a:noFill/>
            <a:miter lim="800000"/>
            <a:headEnd/>
            <a:tailEnd/>
          </a:ln>
        </p:spPr>
        <p:txBody>
          <a:bodyPr wrap="none">
            <a:spAutoFit/>
          </a:bodyPr>
          <a:lstStyle/>
          <a:p>
            <a:r>
              <a:rPr lang="en-US"/>
              <a:t>3</a:t>
            </a:r>
          </a:p>
        </p:txBody>
      </p:sp>
      <p:sp>
        <p:nvSpPr>
          <p:cNvPr id="14348" name="Text Box 13"/>
          <p:cNvSpPr txBox="1">
            <a:spLocks noChangeArrowheads="1"/>
          </p:cNvSpPr>
          <p:nvPr/>
        </p:nvSpPr>
        <p:spPr bwMode="auto">
          <a:xfrm>
            <a:off x="4572000" y="1752600"/>
            <a:ext cx="311150" cy="366713"/>
          </a:xfrm>
          <a:prstGeom prst="rect">
            <a:avLst/>
          </a:prstGeom>
          <a:noFill/>
          <a:ln w="9525">
            <a:noFill/>
            <a:miter lim="800000"/>
            <a:headEnd/>
            <a:tailEnd/>
          </a:ln>
        </p:spPr>
        <p:txBody>
          <a:bodyPr wrap="none">
            <a:spAutoFit/>
          </a:bodyPr>
          <a:lstStyle/>
          <a:p>
            <a:r>
              <a:rPr lang="en-US"/>
              <a:t>1</a:t>
            </a:r>
          </a:p>
        </p:txBody>
      </p:sp>
      <p:sp>
        <p:nvSpPr>
          <p:cNvPr id="14349" name="Text Box 14"/>
          <p:cNvSpPr txBox="1">
            <a:spLocks noChangeArrowheads="1"/>
          </p:cNvSpPr>
          <p:nvPr/>
        </p:nvSpPr>
        <p:spPr bwMode="auto">
          <a:xfrm>
            <a:off x="5029200" y="1752600"/>
            <a:ext cx="311150" cy="366713"/>
          </a:xfrm>
          <a:prstGeom prst="rect">
            <a:avLst/>
          </a:prstGeom>
          <a:noFill/>
          <a:ln w="9525">
            <a:noFill/>
            <a:miter lim="800000"/>
            <a:headEnd/>
            <a:tailEnd/>
          </a:ln>
        </p:spPr>
        <p:txBody>
          <a:bodyPr wrap="none">
            <a:spAutoFit/>
          </a:bodyPr>
          <a:lstStyle/>
          <a:p>
            <a:r>
              <a:rPr lang="en-US"/>
              <a:t>7</a:t>
            </a:r>
          </a:p>
        </p:txBody>
      </p:sp>
      <p:sp>
        <p:nvSpPr>
          <p:cNvPr id="14350" name="Text Box 15"/>
          <p:cNvSpPr txBox="1">
            <a:spLocks noChangeArrowheads="1"/>
          </p:cNvSpPr>
          <p:nvPr/>
        </p:nvSpPr>
        <p:spPr bwMode="auto">
          <a:xfrm>
            <a:off x="4572000" y="1981200"/>
            <a:ext cx="311150" cy="366713"/>
          </a:xfrm>
          <a:prstGeom prst="rect">
            <a:avLst/>
          </a:prstGeom>
          <a:noFill/>
          <a:ln w="9525">
            <a:noFill/>
            <a:miter lim="800000"/>
            <a:headEnd/>
            <a:tailEnd/>
          </a:ln>
        </p:spPr>
        <p:txBody>
          <a:bodyPr wrap="none">
            <a:spAutoFit/>
          </a:bodyPr>
          <a:lstStyle/>
          <a:p>
            <a:r>
              <a:rPr lang="en-US"/>
              <a:t>8</a:t>
            </a:r>
          </a:p>
        </p:txBody>
      </p:sp>
      <p:sp>
        <p:nvSpPr>
          <p:cNvPr id="14351" name="Text Box 16"/>
          <p:cNvSpPr txBox="1">
            <a:spLocks noChangeArrowheads="1"/>
          </p:cNvSpPr>
          <p:nvPr/>
        </p:nvSpPr>
        <p:spPr bwMode="auto">
          <a:xfrm>
            <a:off x="4800600" y="1981200"/>
            <a:ext cx="311150" cy="366713"/>
          </a:xfrm>
          <a:prstGeom prst="rect">
            <a:avLst/>
          </a:prstGeom>
          <a:noFill/>
          <a:ln w="9525">
            <a:noFill/>
            <a:miter lim="800000"/>
            <a:headEnd/>
            <a:tailEnd/>
          </a:ln>
        </p:spPr>
        <p:txBody>
          <a:bodyPr wrap="none">
            <a:spAutoFit/>
          </a:bodyPr>
          <a:lstStyle/>
          <a:p>
            <a:r>
              <a:rPr lang="en-US"/>
              <a:t>2</a:t>
            </a:r>
          </a:p>
        </p:txBody>
      </p:sp>
      <p:sp>
        <p:nvSpPr>
          <p:cNvPr id="14352" name="Text Box 17"/>
          <p:cNvSpPr txBox="1">
            <a:spLocks noChangeArrowheads="1"/>
          </p:cNvSpPr>
          <p:nvPr/>
        </p:nvSpPr>
        <p:spPr bwMode="auto">
          <a:xfrm>
            <a:off x="4800600" y="1752600"/>
            <a:ext cx="311150" cy="366713"/>
          </a:xfrm>
          <a:prstGeom prst="rect">
            <a:avLst/>
          </a:prstGeom>
          <a:noFill/>
          <a:ln w="9525">
            <a:noFill/>
            <a:miter lim="800000"/>
            <a:headEnd/>
            <a:tailEnd/>
          </a:ln>
        </p:spPr>
        <p:txBody>
          <a:bodyPr wrap="none">
            <a:spAutoFit/>
          </a:bodyPr>
          <a:lstStyle/>
          <a:p>
            <a:r>
              <a:rPr lang="en-US"/>
              <a:t>4</a:t>
            </a:r>
          </a:p>
        </p:txBody>
      </p:sp>
      <p:sp>
        <p:nvSpPr>
          <p:cNvPr id="14353" name="Text Box 18"/>
          <p:cNvSpPr txBox="1">
            <a:spLocks noChangeArrowheads="1"/>
          </p:cNvSpPr>
          <p:nvPr/>
        </p:nvSpPr>
        <p:spPr bwMode="auto">
          <a:xfrm>
            <a:off x="5394325" y="1712913"/>
            <a:ext cx="666750" cy="366712"/>
          </a:xfrm>
          <a:prstGeom prst="rect">
            <a:avLst/>
          </a:prstGeom>
          <a:noFill/>
          <a:ln w="9525">
            <a:noFill/>
            <a:miter lim="800000"/>
            <a:headEnd/>
            <a:tailEnd/>
          </a:ln>
        </p:spPr>
        <p:txBody>
          <a:bodyPr wrap="none">
            <a:spAutoFit/>
          </a:bodyPr>
          <a:lstStyle/>
          <a:p>
            <a:r>
              <a:rPr lang="en-US"/>
              <a:t>Start</a:t>
            </a:r>
          </a:p>
        </p:txBody>
      </p:sp>
      <p:sp>
        <p:nvSpPr>
          <p:cNvPr id="14354" name="Rectangle 19"/>
          <p:cNvSpPr>
            <a:spLocks noChangeArrowheads="1"/>
          </p:cNvSpPr>
          <p:nvPr/>
        </p:nvSpPr>
        <p:spPr bwMode="auto">
          <a:xfrm>
            <a:off x="2743200" y="2971800"/>
            <a:ext cx="685800" cy="685800"/>
          </a:xfrm>
          <a:prstGeom prst="rect">
            <a:avLst/>
          </a:prstGeom>
          <a:noFill/>
          <a:ln w="9525">
            <a:solidFill>
              <a:schemeClr val="tx1"/>
            </a:solidFill>
            <a:miter lim="800000"/>
            <a:headEnd/>
            <a:tailEnd/>
          </a:ln>
        </p:spPr>
        <p:txBody>
          <a:bodyPr wrap="none" anchor="ctr"/>
          <a:lstStyle/>
          <a:p>
            <a:endParaRPr lang="en-US"/>
          </a:p>
        </p:txBody>
      </p:sp>
      <p:sp>
        <p:nvSpPr>
          <p:cNvPr id="14355" name="Line 20"/>
          <p:cNvSpPr>
            <a:spLocks noChangeShapeType="1"/>
          </p:cNvSpPr>
          <p:nvPr/>
        </p:nvSpPr>
        <p:spPr bwMode="auto">
          <a:xfrm>
            <a:off x="2971800" y="2971800"/>
            <a:ext cx="0" cy="685800"/>
          </a:xfrm>
          <a:prstGeom prst="line">
            <a:avLst/>
          </a:prstGeom>
          <a:noFill/>
          <a:ln w="9525">
            <a:solidFill>
              <a:schemeClr val="tx1"/>
            </a:solidFill>
            <a:round/>
            <a:headEnd/>
            <a:tailEnd/>
          </a:ln>
        </p:spPr>
        <p:txBody>
          <a:bodyPr/>
          <a:lstStyle/>
          <a:p>
            <a:endParaRPr lang="en-US"/>
          </a:p>
        </p:txBody>
      </p:sp>
      <p:sp>
        <p:nvSpPr>
          <p:cNvPr id="14356" name="Line 21"/>
          <p:cNvSpPr>
            <a:spLocks noChangeShapeType="1"/>
          </p:cNvSpPr>
          <p:nvPr/>
        </p:nvSpPr>
        <p:spPr bwMode="auto">
          <a:xfrm>
            <a:off x="3200400" y="2971800"/>
            <a:ext cx="0" cy="685800"/>
          </a:xfrm>
          <a:prstGeom prst="line">
            <a:avLst/>
          </a:prstGeom>
          <a:noFill/>
          <a:ln w="9525">
            <a:solidFill>
              <a:schemeClr val="tx1"/>
            </a:solidFill>
            <a:round/>
            <a:headEnd/>
            <a:tailEnd/>
          </a:ln>
        </p:spPr>
        <p:txBody>
          <a:bodyPr/>
          <a:lstStyle/>
          <a:p>
            <a:endParaRPr lang="en-US"/>
          </a:p>
        </p:txBody>
      </p:sp>
      <p:sp>
        <p:nvSpPr>
          <p:cNvPr id="14357" name="Line 22"/>
          <p:cNvSpPr>
            <a:spLocks noChangeShapeType="1"/>
          </p:cNvSpPr>
          <p:nvPr/>
        </p:nvSpPr>
        <p:spPr bwMode="auto">
          <a:xfrm>
            <a:off x="2743200" y="3200400"/>
            <a:ext cx="685800" cy="0"/>
          </a:xfrm>
          <a:prstGeom prst="line">
            <a:avLst/>
          </a:prstGeom>
          <a:noFill/>
          <a:ln w="9525">
            <a:solidFill>
              <a:schemeClr val="tx1"/>
            </a:solidFill>
            <a:round/>
            <a:headEnd/>
            <a:tailEnd/>
          </a:ln>
        </p:spPr>
        <p:txBody>
          <a:bodyPr/>
          <a:lstStyle/>
          <a:p>
            <a:endParaRPr lang="en-US"/>
          </a:p>
        </p:txBody>
      </p:sp>
      <p:sp>
        <p:nvSpPr>
          <p:cNvPr id="14358" name="Line 23"/>
          <p:cNvSpPr>
            <a:spLocks noChangeShapeType="1"/>
          </p:cNvSpPr>
          <p:nvPr/>
        </p:nvSpPr>
        <p:spPr bwMode="auto">
          <a:xfrm>
            <a:off x="2743200" y="3429000"/>
            <a:ext cx="685800" cy="0"/>
          </a:xfrm>
          <a:prstGeom prst="line">
            <a:avLst/>
          </a:prstGeom>
          <a:noFill/>
          <a:ln w="9525">
            <a:solidFill>
              <a:schemeClr val="tx1"/>
            </a:solidFill>
            <a:round/>
            <a:headEnd/>
            <a:tailEnd/>
          </a:ln>
        </p:spPr>
        <p:txBody>
          <a:bodyPr/>
          <a:lstStyle/>
          <a:p>
            <a:endParaRPr lang="en-US"/>
          </a:p>
        </p:txBody>
      </p:sp>
      <p:sp>
        <p:nvSpPr>
          <p:cNvPr id="14359" name="Text Box 24"/>
          <p:cNvSpPr txBox="1">
            <a:spLocks noChangeArrowheads="1"/>
          </p:cNvSpPr>
          <p:nvPr/>
        </p:nvSpPr>
        <p:spPr bwMode="auto">
          <a:xfrm>
            <a:off x="2743200" y="2895600"/>
            <a:ext cx="311150" cy="366713"/>
          </a:xfrm>
          <a:prstGeom prst="rect">
            <a:avLst/>
          </a:prstGeom>
          <a:noFill/>
          <a:ln w="9525">
            <a:noFill/>
            <a:miter lim="800000"/>
            <a:headEnd/>
            <a:tailEnd/>
          </a:ln>
        </p:spPr>
        <p:txBody>
          <a:bodyPr wrap="none">
            <a:spAutoFit/>
          </a:bodyPr>
          <a:lstStyle/>
          <a:p>
            <a:r>
              <a:rPr lang="en-US"/>
              <a:t>6</a:t>
            </a:r>
          </a:p>
        </p:txBody>
      </p:sp>
      <p:sp>
        <p:nvSpPr>
          <p:cNvPr id="14360" name="Text Box 25"/>
          <p:cNvSpPr txBox="1">
            <a:spLocks noChangeArrowheads="1"/>
          </p:cNvSpPr>
          <p:nvPr/>
        </p:nvSpPr>
        <p:spPr bwMode="auto">
          <a:xfrm>
            <a:off x="2971800" y="2895600"/>
            <a:ext cx="311150" cy="366713"/>
          </a:xfrm>
          <a:prstGeom prst="rect">
            <a:avLst/>
          </a:prstGeom>
          <a:noFill/>
          <a:ln w="9525">
            <a:noFill/>
            <a:miter lim="800000"/>
            <a:headEnd/>
            <a:tailEnd/>
          </a:ln>
        </p:spPr>
        <p:txBody>
          <a:bodyPr wrap="none">
            <a:spAutoFit/>
          </a:bodyPr>
          <a:lstStyle/>
          <a:p>
            <a:r>
              <a:rPr lang="en-US"/>
              <a:t>5</a:t>
            </a:r>
          </a:p>
        </p:txBody>
      </p:sp>
      <p:sp>
        <p:nvSpPr>
          <p:cNvPr id="14361" name="Text Box 26"/>
          <p:cNvSpPr txBox="1">
            <a:spLocks noChangeArrowheads="1"/>
          </p:cNvSpPr>
          <p:nvPr/>
        </p:nvSpPr>
        <p:spPr bwMode="auto">
          <a:xfrm>
            <a:off x="3200400" y="2895600"/>
            <a:ext cx="311150" cy="366713"/>
          </a:xfrm>
          <a:prstGeom prst="rect">
            <a:avLst/>
          </a:prstGeom>
          <a:noFill/>
          <a:ln w="9525">
            <a:noFill/>
            <a:miter lim="800000"/>
            <a:headEnd/>
            <a:tailEnd/>
          </a:ln>
        </p:spPr>
        <p:txBody>
          <a:bodyPr wrap="none">
            <a:spAutoFit/>
          </a:bodyPr>
          <a:lstStyle/>
          <a:p>
            <a:r>
              <a:rPr lang="en-US"/>
              <a:t>3</a:t>
            </a:r>
          </a:p>
        </p:txBody>
      </p:sp>
      <p:sp>
        <p:nvSpPr>
          <p:cNvPr id="14362" name="Text Box 27"/>
          <p:cNvSpPr txBox="1">
            <a:spLocks noChangeArrowheads="1"/>
          </p:cNvSpPr>
          <p:nvPr/>
        </p:nvSpPr>
        <p:spPr bwMode="auto">
          <a:xfrm>
            <a:off x="2743200" y="3124200"/>
            <a:ext cx="311150" cy="366713"/>
          </a:xfrm>
          <a:prstGeom prst="rect">
            <a:avLst/>
          </a:prstGeom>
          <a:noFill/>
          <a:ln w="9525">
            <a:noFill/>
            <a:miter lim="800000"/>
            <a:headEnd/>
            <a:tailEnd/>
          </a:ln>
        </p:spPr>
        <p:txBody>
          <a:bodyPr wrap="none">
            <a:spAutoFit/>
          </a:bodyPr>
          <a:lstStyle/>
          <a:p>
            <a:r>
              <a:rPr lang="en-US"/>
              <a:t>1</a:t>
            </a:r>
          </a:p>
        </p:txBody>
      </p:sp>
      <p:sp>
        <p:nvSpPr>
          <p:cNvPr id="14363" name="Text Box 28"/>
          <p:cNvSpPr txBox="1">
            <a:spLocks noChangeArrowheads="1"/>
          </p:cNvSpPr>
          <p:nvPr/>
        </p:nvSpPr>
        <p:spPr bwMode="auto">
          <a:xfrm>
            <a:off x="3200400" y="3124200"/>
            <a:ext cx="311150" cy="366713"/>
          </a:xfrm>
          <a:prstGeom prst="rect">
            <a:avLst/>
          </a:prstGeom>
          <a:noFill/>
          <a:ln w="9525">
            <a:noFill/>
            <a:miter lim="800000"/>
            <a:headEnd/>
            <a:tailEnd/>
          </a:ln>
        </p:spPr>
        <p:txBody>
          <a:bodyPr wrap="none">
            <a:spAutoFit/>
          </a:bodyPr>
          <a:lstStyle/>
          <a:p>
            <a:r>
              <a:rPr lang="en-US"/>
              <a:t>7</a:t>
            </a:r>
          </a:p>
        </p:txBody>
      </p:sp>
      <p:sp>
        <p:nvSpPr>
          <p:cNvPr id="14364" name="Text Box 29"/>
          <p:cNvSpPr txBox="1">
            <a:spLocks noChangeArrowheads="1"/>
          </p:cNvSpPr>
          <p:nvPr/>
        </p:nvSpPr>
        <p:spPr bwMode="auto">
          <a:xfrm>
            <a:off x="2743200" y="3352800"/>
            <a:ext cx="311150" cy="366713"/>
          </a:xfrm>
          <a:prstGeom prst="rect">
            <a:avLst/>
          </a:prstGeom>
          <a:noFill/>
          <a:ln w="9525">
            <a:noFill/>
            <a:miter lim="800000"/>
            <a:headEnd/>
            <a:tailEnd/>
          </a:ln>
        </p:spPr>
        <p:txBody>
          <a:bodyPr wrap="none">
            <a:spAutoFit/>
          </a:bodyPr>
          <a:lstStyle/>
          <a:p>
            <a:r>
              <a:rPr lang="en-US"/>
              <a:t>8</a:t>
            </a:r>
          </a:p>
        </p:txBody>
      </p:sp>
      <p:sp>
        <p:nvSpPr>
          <p:cNvPr id="14365" name="Text Box 30"/>
          <p:cNvSpPr txBox="1">
            <a:spLocks noChangeArrowheads="1"/>
          </p:cNvSpPr>
          <p:nvPr/>
        </p:nvSpPr>
        <p:spPr bwMode="auto">
          <a:xfrm>
            <a:off x="3200400" y="3352800"/>
            <a:ext cx="311150" cy="366713"/>
          </a:xfrm>
          <a:prstGeom prst="rect">
            <a:avLst/>
          </a:prstGeom>
          <a:noFill/>
          <a:ln w="9525">
            <a:noFill/>
            <a:miter lim="800000"/>
            <a:headEnd/>
            <a:tailEnd/>
          </a:ln>
        </p:spPr>
        <p:txBody>
          <a:bodyPr wrap="none">
            <a:spAutoFit/>
          </a:bodyPr>
          <a:lstStyle/>
          <a:p>
            <a:r>
              <a:rPr lang="en-US"/>
              <a:t>2</a:t>
            </a:r>
          </a:p>
        </p:txBody>
      </p:sp>
      <p:sp>
        <p:nvSpPr>
          <p:cNvPr id="14366" name="Text Box 31"/>
          <p:cNvSpPr txBox="1">
            <a:spLocks noChangeArrowheads="1"/>
          </p:cNvSpPr>
          <p:nvPr/>
        </p:nvSpPr>
        <p:spPr bwMode="auto">
          <a:xfrm>
            <a:off x="2971800" y="3124200"/>
            <a:ext cx="311150" cy="366713"/>
          </a:xfrm>
          <a:prstGeom prst="rect">
            <a:avLst/>
          </a:prstGeom>
          <a:noFill/>
          <a:ln w="9525">
            <a:noFill/>
            <a:miter lim="800000"/>
            <a:headEnd/>
            <a:tailEnd/>
          </a:ln>
        </p:spPr>
        <p:txBody>
          <a:bodyPr wrap="none">
            <a:spAutoFit/>
          </a:bodyPr>
          <a:lstStyle/>
          <a:p>
            <a:r>
              <a:rPr lang="en-US"/>
              <a:t>4</a:t>
            </a:r>
          </a:p>
        </p:txBody>
      </p:sp>
      <p:sp>
        <p:nvSpPr>
          <p:cNvPr id="14367" name="Rectangle 32"/>
          <p:cNvSpPr>
            <a:spLocks noChangeArrowheads="1"/>
          </p:cNvSpPr>
          <p:nvPr/>
        </p:nvSpPr>
        <p:spPr bwMode="auto">
          <a:xfrm>
            <a:off x="6019800" y="3048000"/>
            <a:ext cx="685800" cy="685800"/>
          </a:xfrm>
          <a:prstGeom prst="rect">
            <a:avLst/>
          </a:prstGeom>
          <a:noFill/>
          <a:ln w="9525">
            <a:solidFill>
              <a:schemeClr val="tx1"/>
            </a:solidFill>
            <a:miter lim="800000"/>
            <a:headEnd/>
            <a:tailEnd/>
          </a:ln>
        </p:spPr>
        <p:txBody>
          <a:bodyPr wrap="none" anchor="ctr"/>
          <a:lstStyle/>
          <a:p>
            <a:endParaRPr lang="en-US"/>
          </a:p>
        </p:txBody>
      </p:sp>
      <p:sp>
        <p:nvSpPr>
          <p:cNvPr id="14368" name="Line 33"/>
          <p:cNvSpPr>
            <a:spLocks noChangeShapeType="1"/>
          </p:cNvSpPr>
          <p:nvPr/>
        </p:nvSpPr>
        <p:spPr bwMode="auto">
          <a:xfrm>
            <a:off x="6248400" y="3048000"/>
            <a:ext cx="0" cy="685800"/>
          </a:xfrm>
          <a:prstGeom prst="line">
            <a:avLst/>
          </a:prstGeom>
          <a:noFill/>
          <a:ln w="9525">
            <a:solidFill>
              <a:schemeClr val="tx1"/>
            </a:solidFill>
            <a:round/>
            <a:headEnd/>
            <a:tailEnd/>
          </a:ln>
        </p:spPr>
        <p:txBody>
          <a:bodyPr/>
          <a:lstStyle/>
          <a:p>
            <a:endParaRPr lang="en-US"/>
          </a:p>
        </p:txBody>
      </p:sp>
      <p:sp>
        <p:nvSpPr>
          <p:cNvPr id="14369" name="Line 34"/>
          <p:cNvSpPr>
            <a:spLocks noChangeShapeType="1"/>
          </p:cNvSpPr>
          <p:nvPr/>
        </p:nvSpPr>
        <p:spPr bwMode="auto">
          <a:xfrm>
            <a:off x="6477000" y="3048000"/>
            <a:ext cx="0" cy="685800"/>
          </a:xfrm>
          <a:prstGeom prst="line">
            <a:avLst/>
          </a:prstGeom>
          <a:noFill/>
          <a:ln w="9525">
            <a:solidFill>
              <a:schemeClr val="tx1"/>
            </a:solidFill>
            <a:round/>
            <a:headEnd/>
            <a:tailEnd/>
          </a:ln>
        </p:spPr>
        <p:txBody>
          <a:bodyPr/>
          <a:lstStyle/>
          <a:p>
            <a:endParaRPr lang="en-US"/>
          </a:p>
        </p:txBody>
      </p:sp>
      <p:sp>
        <p:nvSpPr>
          <p:cNvPr id="14370" name="Line 35"/>
          <p:cNvSpPr>
            <a:spLocks noChangeShapeType="1"/>
          </p:cNvSpPr>
          <p:nvPr/>
        </p:nvSpPr>
        <p:spPr bwMode="auto">
          <a:xfrm>
            <a:off x="6019800" y="3276600"/>
            <a:ext cx="685800" cy="0"/>
          </a:xfrm>
          <a:prstGeom prst="line">
            <a:avLst/>
          </a:prstGeom>
          <a:noFill/>
          <a:ln w="9525">
            <a:solidFill>
              <a:schemeClr val="tx1"/>
            </a:solidFill>
            <a:round/>
            <a:headEnd/>
            <a:tailEnd/>
          </a:ln>
        </p:spPr>
        <p:txBody>
          <a:bodyPr/>
          <a:lstStyle/>
          <a:p>
            <a:endParaRPr lang="en-US"/>
          </a:p>
        </p:txBody>
      </p:sp>
      <p:sp>
        <p:nvSpPr>
          <p:cNvPr id="14371" name="Line 36"/>
          <p:cNvSpPr>
            <a:spLocks noChangeShapeType="1"/>
          </p:cNvSpPr>
          <p:nvPr/>
        </p:nvSpPr>
        <p:spPr bwMode="auto">
          <a:xfrm>
            <a:off x="6019800" y="3505200"/>
            <a:ext cx="685800" cy="0"/>
          </a:xfrm>
          <a:prstGeom prst="line">
            <a:avLst/>
          </a:prstGeom>
          <a:noFill/>
          <a:ln w="9525">
            <a:solidFill>
              <a:schemeClr val="tx1"/>
            </a:solidFill>
            <a:round/>
            <a:headEnd/>
            <a:tailEnd/>
          </a:ln>
        </p:spPr>
        <p:txBody>
          <a:bodyPr/>
          <a:lstStyle/>
          <a:p>
            <a:endParaRPr lang="en-US"/>
          </a:p>
        </p:txBody>
      </p:sp>
      <p:sp>
        <p:nvSpPr>
          <p:cNvPr id="14372" name="Text Box 37"/>
          <p:cNvSpPr txBox="1">
            <a:spLocks noChangeArrowheads="1"/>
          </p:cNvSpPr>
          <p:nvPr/>
        </p:nvSpPr>
        <p:spPr bwMode="auto">
          <a:xfrm>
            <a:off x="6019800" y="2971800"/>
            <a:ext cx="311150" cy="366713"/>
          </a:xfrm>
          <a:prstGeom prst="rect">
            <a:avLst/>
          </a:prstGeom>
          <a:noFill/>
          <a:ln w="9525">
            <a:noFill/>
            <a:miter lim="800000"/>
            <a:headEnd/>
            <a:tailEnd/>
          </a:ln>
        </p:spPr>
        <p:txBody>
          <a:bodyPr wrap="none">
            <a:spAutoFit/>
          </a:bodyPr>
          <a:lstStyle/>
          <a:p>
            <a:r>
              <a:rPr lang="en-US"/>
              <a:t>6</a:t>
            </a:r>
          </a:p>
        </p:txBody>
      </p:sp>
      <p:sp>
        <p:nvSpPr>
          <p:cNvPr id="14373" name="Text Box 38"/>
          <p:cNvSpPr txBox="1">
            <a:spLocks noChangeArrowheads="1"/>
          </p:cNvSpPr>
          <p:nvPr/>
        </p:nvSpPr>
        <p:spPr bwMode="auto">
          <a:xfrm>
            <a:off x="6248400" y="2971800"/>
            <a:ext cx="311150" cy="366713"/>
          </a:xfrm>
          <a:prstGeom prst="rect">
            <a:avLst/>
          </a:prstGeom>
          <a:noFill/>
          <a:ln w="9525">
            <a:noFill/>
            <a:miter lim="800000"/>
            <a:headEnd/>
            <a:tailEnd/>
          </a:ln>
        </p:spPr>
        <p:txBody>
          <a:bodyPr wrap="none">
            <a:spAutoFit/>
          </a:bodyPr>
          <a:lstStyle/>
          <a:p>
            <a:r>
              <a:rPr lang="en-US"/>
              <a:t>5</a:t>
            </a:r>
          </a:p>
        </p:txBody>
      </p:sp>
      <p:sp>
        <p:nvSpPr>
          <p:cNvPr id="14374" name="Text Box 39"/>
          <p:cNvSpPr txBox="1">
            <a:spLocks noChangeArrowheads="1"/>
          </p:cNvSpPr>
          <p:nvPr/>
        </p:nvSpPr>
        <p:spPr bwMode="auto">
          <a:xfrm>
            <a:off x="6477000" y="2971800"/>
            <a:ext cx="311150" cy="366713"/>
          </a:xfrm>
          <a:prstGeom prst="rect">
            <a:avLst/>
          </a:prstGeom>
          <a:noFill/>
          <a:ln w="9525">
            <a:noFill/>
            <a:miter lim="800000"/>
            <a:headEnd/>
            <a:tailEnd/>
          </a:ln>
        </p:spPr>
        <p:txBody>
          <a:bodyPr wrap="none">
            <a:spAutoFit/>
          </a:bodyPr>
          <a:lstStyle/>
          <a:p>
            <a:r>
              <a:rPr lang="en-US"/>
              <a:t>3</a:t>
            </a:r>
          </a:p>
        </p:txBody>
      </p:sp>
      <p:sp>
        <p:nvSpPr>
          <p:cNvPr id="14375" name="Text Box 40"/>
          <p:cNvSpPr txBox="1">
            <a:spLocks noChangeArrowheads="1"/>
          </p:cNvSpPr>
          <p:nvPr/>
        </p:nvSpPr>
        <p:spPr bwMode="auto">
          <a:xfrm>
            <a:off x="6019800" y="3200400"/>
            <a:ext cx="311150" cy="366713"/>
          </a:xfrm>
          <a:prstGeom prst="rect">
            <a:avLst/>
          </a:prstGeom>
          <a:noFill/>
          <a:ln w="9525">
            <a:noFill/>
            <a:miter lim="800000"/>
            <a:headEnd/>
            <a:tailEnd/>
          </a:ln>
        </p:spPr>
        <p:txBody>
          <a:bodyPr wrap="none">
            <a:spAutoFit/>
          </a:bodyPr>
          <a:lstStyle/>
          <a:p>
            <a:r>
              <a:rPr lang="en-US"/>
              <a:t>1</a:t>
            </a:r>
          </a:p>
        </p:txBody>
      </p:sp>
      <p:sp>
        <p:nvSpPr>
          <p:cNvPr id="14376" name="Text Box 41"/>
          <p:cNvSpPr txBox="1">
            <a:spLocks noChangeArrowheads="1"/>
          </p:cNvSpPr>
          <p:nvPr/>
        </p:nvSpPr>
        <p:spPr bwMode="auto">
          <a:xfrm>
            <a:off x="6477000" y="3429000"/>
            <a:ext cx="311150" cy="366713"/>
          </a:xfrm>
          <a:prstGeom prst="rect">
            <a:avLst/>
          </a:prstGeom>
          <a:noFill/>
          <a:ln w="9525">
            <a:noFill/>
            <a:miter lim="800000"/>
            <a:headEnd/>
            <a:tailEnd/>
          </a:ln>
        </p:spPr>
        <p:txBody>
          <a:bodyPr wrap="none">
            <a:spAutoFit/>
          </a:bodyPr>
          <a:lstStyle/>
          <a:p>
            <a:r>
              <a:rPr lang="en-US"/>
              <a:t>7</a:t>
            </a:r>
          </a:p>
        </p:txBody>
      </p:sp>
      <p:sp>
        <p:nvSpPr>
          <p:cNvPr id="14377" name="Text Box 42"/>
          <p:cNvSpPr txBox="1">
            <a:spLocks noChangeArrowheads="1"/>
          </p:cNvSpPr>
          <p:nvPr/>
        </p:nvSpPr>
        <p:spPr bwMode="auto">
          <a:xfrm>
            <a:off x="6019800" y="3429000"/>
            <a:ext cx="311150" cy="366713"/>
          </a:xfrm>
          <a:prstGeom prst="rect">
            <a:avLst/>
          </a:prstGeom>
          <a:noFill/>
          <a:ln w="9525">
            <a:noFill/>
            <a:miter lim="800000"/>
            <a:headEnd/>
            <a:tailEnd/>
          </a:ln>
        </p:spPr>
        <p:txBody>
          <a:bodyPr wrap="none">
            <a:spAutoFit/>
          </a:bodyPr>
          <a:lstStyle/>
          <a:p>
            <a:r>
              <a:rPr lang="en-US"/>
              <a:t>8</a:t>
            </a:r>
          </a:p>
        </p:txBody>
      </p:sp>
      <p:sp>
        <p:nvSpPr>
          <p:cNvPr id="14378" name="Text Box 43"/>
          <p:cNvSpPr txBox="1">
            <a:spLocks noChangeArrowheads="1"/>
          </p:cNvSpPr>
          <p:nvPr/>
        </p:nvSpPr>
        <p:spPr bwMode="auto">
          <a:xfrm>
            <a:off x="6248400" y="3429000"/>
            <a:ext cx="311150" cy="366713"/>
          </a:xfrm>
          <a:prstGeom prst="rect">
            <a:avLst/>
          </a:prstGeom>
          <a:noFill/>
          <a:ln w="9525">
            <a:noFill/>
            <a:miter lim="800000"/>
            <a:headEnd/>
            <a:tailEnd/>
          </a:ln>
        </p:spPr>
        <p:txBody>
          <a:bodyPr wrap="none">
            <a:spAutoFit/>
          </a:bodyPr>
          <a:lstStyle/>
          <a:p>
            <a:r>
              <a:rPr lang="en-US"/>
              <a:t>2</a:t>
            </a:r>
          </a:p>
        </p:txBody>
      </p:sp>
      <p:sp>
        <p:nvSpPr>
          <p:cNvPr id="14379" name="Text Box 44"/>
          <p:cNvSpPr txBox="1">
            <a:spLocks noChangeArrowheads="1"/>
          </p:cNvSpPr>
          <p:nvPr/>
        </p:nvSpPr>
        <p:spPr bwMode="auto">
          <a:xfrm>
            <a:off x="6248400" y="3200400"/>
            <a:ext cx="311150" cy="366713"/>
          </a:xfrm>
          <a:prstGeom prst="rect">
            <a:avLst/>
          </a:prstGeom>
          <a:noFill/>
          <a:ln w="9525">
            <a:noFill/>
            <a:miter lim="800000"/>
            <a:headEnd/>
            <a:tailEnd/>
          </a:ln>
        </p:spPr>
        <p:txBody>
          <a:bodyPr wrap="none">
            <a:spAutoFit/>
          </a:bodyPr>
          <a:lstStyle/>
          <a:p>
            <a:r>
              <a:rPr lang="en-US"/>
              <a:t>4</a:t>
            </a:r>
          </a:p>
        </p:txBody>
      </p:sp>
      <p:sp>
        <p:nvSpPr>
          <p:cNvPr id="14380" name="Line 45"/>
          <p:cNvSpPr>
            <a:spLocks noChangeShapeType="1"/>
          </p:cNvSpPr>
          <p:nvPr/>
        </p:nvSpPr>
        <p:spPr bwMode="auto">
          <a:xfrm flipH="1">
            <a:off x="3657600" y="2438400"/>
            <a:ext cx="838200" cy="457200"/>
          </a:xfrm>
          <a:prstGeom prst="line">
            <a:avLst/>
          </a:prstGeom>
          <a:noFill/>
          <a:ln w="9525">
            <a:solidFill>
              <a:schemeClr val="tx1"/>
            </a:solidFill>
            <a:round/>
            <a:headEnd/>
            <a:tailEnd type="triangle" w="med" len="med"/>
          </a:ln>
        </p:spPr>
        <p:txBody>
          <a:bodyPr/>
          <a:lstStyle/>
          <a:p>
            <a:endParaRPr lang="en-US"/>
          </a:p>
        </p:txBody>
      </p:sp>
      <p:sp>
        <p:nvSpPr>
          <p:cNvPr id="14381" name="Line 46"/>
          <p:cNvSpPr>
            <a:spLocks noChangeShapeType="1"/>
          </p:cNvSpPr>
          <p:nvPr/>
        </p:nvSpPr>
        <p:spPr bwMode="auto">
          <a:xfrm>
            <a:off x="5334000" y="2438400"/>
            <a:ext cx="838200" cy="457200"/>
          </a:xfrm>
          <a:prstGeom prst="line">
            <a:avLst/>
          </a:prstGeom>
          <a:noFill/>
          <a:ln w="9525">
            <a:solidFill>
              <a:schemeClr val="tx1"/>
            </a:solidFill>
            <a:round/>
            <a:headEnd/>
            <a:tailEnd type="triangle" w="med" len="med"/>
          </a:ln>
        </p:spPr>
        <p:txBody>
          <a:bodyPr/>
          <a:lstStyle/>
          <a:p>
            <a:endParaRPr lang="en-US"/>
          </a:p>
        </p:txBody>
      </p:sp>
      <p:sp>
        <p:nvSpPr>
          <p:cNvPr id="14382" name="Rectangle 47"/>
          <p:cNvSpPr>
            <a:spLocks noChangeArrowheads="1"/>
          </p:cNvSpPr>
          <p:nvPr/>
        </p:nvSpPr>
        <p:spPr bwMode="auto">
          <a:xfrm>
            <a:off x="990600" y="5943600"/>
            <a:ext cx="685800" cy="685800"/>
          </a:xfrm>
          <a:prstGeom prst="rect">
            <a:avLst/>
          </a:prstGeom>
          <a:noFill/>
          <a:ln w="9525">
            <a:solidFill>
              <a:schemeClr val="tx1"/>
            </a:solidFill>
            <a:miter lim="800000"/>
            <a:headEnd/>
            <a:tailEnd/>
          </a:ln>
        </p:spPr>
        <p:txBody>
          <a:bodyPr wrap="none" anchor="ctr"/>
          <a:lstStyle/>
          <a:p>
            <a:endParaRPr lang="en-US"/>
          </a:p>
        </p:txBody>
      </p:sp>
      <p:sp>
        <p:nvSpPr>
          <p:cNvPr id="14383" name="Line 48"/>
          <p:cNvSpPr>
            <a:spLocks noChangeShapeType="1"/>
          </p:cNvSpPr>
          <p:nvPr/>
        </p:nvSpPr>
        <p:spPr bwMode="auto">
          <a:xfrm>
            <a:off x="1219200" y="5943600"/>
            <a:ext cx="0" cy="685800"/>
          </a:xfrm>
          <a:prstGeom prst="line">
            <a:avLst/>
          </a:prstGeom>
          <a:noFill/>
          <a:ln w="9525">
            <a:solidFill>
              <a:schemeClr val="tx1"/>
            </a:solidFill>
            <a:round/>
            <a:headEnd/>
            <a:tailEnd/>
          </a:ln>
        </p:spPr>
        <p:txBody>
          <a:bodyPr/>
          <a:lstStyle/>
          <a:p>
            <a:endParaRPr lang="en-US"/>
          </a:p>
        </p:txBody>
      </p:sp>
      <p:sp>
        <p:nvSpPr>
          <p:cNvPr id="14384" name="Line 49"/>
          <p:cNvSpPr>
            <a:spLocks noChangeShapeType="1"/>
          </p:cNvSpPr>
          <p:nvPr/>
        </p:nvSpPr>
        <p:spPr bwMode="auto">
          <a:xfrm>
            <a:off x="1447800" y="5943600"/>
            <a:ext cx="0" cy="685800"/>
          </a:xfrm>
          <a:prstGeom prst="line">
            <a:avLst/>
          </a:prstGeom>
          <a:noFill/>
          <a:ln w="9525">
            <a:solidFill>
              <a:schemeClr val="tx1"/>
            </a:solidFill>
            <a:round/>
            <a:headEnd/>
            <a:tailEnd/>
          </a:ln>
        </p:spPr>
        <p:txBody>
          <a:bodyPr/>
          <a:lstStyle/>
          <a:p>
            <a:endParaRPr lang="en-US"/>
          </a:p>
        </p:txBody>
      </p:sp>
      <p:sp>
        <p:nvSpPr>
          <p:cNvPr id="14385" name="Line 50"/>
          <p:cNvSpPr>
            <a:spLocks noChangeShapeType="1"/>
          </p:cNvSpPr>
          <p:nvPr/>
        </p:nvSpPr>
        <p:spPr bwMode="auto">
          <a:xfrm>
            <a:off x="990600" y="6172200"/>
            <a:ext cx="685800" cy="0"/>
          </a:xfrm>
          <a:prstGeom prst="line">
            <a:avLst/>
          </a:prstGeom>
          <a:noFill/>
          <a:ln w="9525">
            <a:solidFill>
              <a:schemeClr val="tx1"/>
            </a:solidFill>
            <a:round/>
            <a:headEnd/>
            <a:tailEnd/>
          </a:ln>
        </p:spPr>
        <p:txBody>
          <a:bodyPr/>
          <a:lstStyle/>
          <a:p>
            <a:endParaRPr lang="en-US"/>
          </a:p>
        </p:txBody>
      </p:sp>
      <p:sp>
        <p:nvSpPr>
          <p:cNvPr id="14386" name="Line 51"/>
          <p:cNvSpPr>
            <a:spLocks noChangeShapeType="1"/>
          </p:cNvSpPr>
          <p:nvPr/>
        </p:nvSpPr>
        <p:spPr bwMode="auto">
          <a:xfrm>
            <a:off x="990600" y="6400800"/>
            <a:ext cx="685800" cy="0"/>
          </a:xfrm>
          <a:prstGeom prst="line">
            <a:avLst/>
          </a:prstGeom>
          <a:noFill/>
          <a:ln w="9525">
            <a:solidFill>
              <a:schemeClr val="tx1"/>
            </a:solidFill>
            <a:round/>
            <a:headEnd/>
            <a:tailEnd/>
          </a:ln>
        </p:spPr>
        <p:txBody>
          <a:bodyPr/>
          <a:lstStyle/>
          <a:p>
            <a:endParaRPr lang="en-US"/>
          </a:p>
        </p:txBody>
      </p:sp>
      <p:sp>
        <p:nvSpPr>
          <p:cNvPr id="14387" name="Text Box 52"/>
          <p:cNvSpPr txBox="1">
            <a:spLocks noChangeArrowheads="1"/>
          </p:cNvSpPr>
          <p:nvPr/>
        </p:nvSpPr>
        <p:spPr bwMode="auto">
          <a:xfrm>
            <a:off x="990600" y="5867400"/>
            <a:ext cx="311150" cy="366713"/>
          </a:xfrm>
          <a:prstGeom prst="rect">
            <a:avLst/>
          </a:prstGeom>
          <a:noFill/>
          <a:ln w="9525">
            <a:noFill/>
            <a:miter lim="800000"/>
            <a:headEnd/>
            <a:tailEnd/>
          </a:ln>
        </p:spPr>
        <p:txBody>
          <a:bodyPr wrap="none">
            <a:spAutoFit/>
          </a:bodyPr>
          <a:lstStyle/>
          <a:p>
            <a:r>
              <a:rPr lang="en-US"/>
              <a:t>1</a:t>
            </a:r>
          </a:p>
        </p:txBody>
      </p:sp>
      <p:sp>
        <p:nvSpPr>
          <p:cNvPr id="14388" name="Text Box 53"/>
          <p:cNvSpPr txBox="1">
            <a:spLocks noChangeArrowheads="1"/>
          </p:cNvSpPr>
          <p:nvPr/>
        </p:nvSpPr>
        <p:spPr bwMode="auto">
          <a:xfrm>
            <a:off x="1219200" y="5867400"/>
            <a:ext cx="311150" cy="366713"/>
          </a:xfrm>
          <a:prstGeom prst="rect">
            <a:avLst/>
          </a:prstGeom>
          <a:noFill/>
          <a:ln w="9525">
            <a:noFill/>
            <a:miter lim="800000"/>
            <a:headEnd/>
            <a:tailEnd/>
          </a:ln>
        </p:spPr>
        <p:txBody>
          <a:bodyPr wrap="none">
            <a:spAutoFit/>
          </a:bodyPr>
          <a:lstStyle/>
          <a:p>
            <a:r>
              <a:rPr lang="en-US"/>
              <a:t>2</a:t>
            </a:r>
          </a:p>
        </p:txBody>
      </p:sp>
      <p:sp>
        <p:nvSpPr>
          <p:cNvPr id="14389" name="Text Box 54"/>
          <p:cNvSpPr txBox="1">
            <a:spLocks noChangeArrowheads="1"/>
          </p:cNvSpPr>
          <p:nvPr/>
        </p:nvSpPr>
        <p:spPr bwMode="auto">
          <a:xfrm>
            <a:off x="1447800" y="5867400"/>
            <a:ext cx="311150" cy="366713"/>
          </a:xfrm>
          <a:prstGeom prst="rect">
            <a:avLst/>
          </a:prstGeom>
          <a:noFill/>
          <a:ln w="9525">
            <a:noFill/>
            <a:miter lim="800000"/>
            <a:headEnd/>
            <a:tailEnd/>
          </a:ln>
        </p:spPr>
        <p:txBody>
          <a:bodyPr wrap="none">
            <a:spAutoFit/>
          </a:bodyPr>
          <a:lstStyle/>
          <a:p>
            <a:r>
              <a:rPr lang="en-US"/>
              <a:t>3</a:t>
            </a:r>
          </a:p>
        </p:txBody>
      </p:sp>
      <p:sp>
        <p:nvSpPr>
          <p:cNvPr id="14390" name="Text Box 55"/>
          <p:cNvSpPr txBox="1">
            <a:spLocks noChangeArrowheads="1"/>
          </p:cNvSpPr>
          <p:nvPr/>
        </p:nvSpPr>
        <p:spPr bwMode="auto">
          <a:xfrm>
            <a:off x="990600" y="6096000"/>
            <a:ext cx="311150" cy="366713"/>
          </a:xfrm>
          <a:prstGeom prst="rect">
            <a:avLst/>
          </a:prstGeom>
          <a:noFill/>
          <a:ln w="9525">
            <a:noFill/>
            <a:miter lim="800000"/>
            <a:headEnd/>
            <a:tailEnd/>
          </a:ln>
        </p:spPr>
        <p:txBody>
          <a:bodyPr wrap="none">
            <a:spAutoFit/>
          </a:bodyPr>
          <a:lstStyle/>
          <a:p>
            <a:r>
              <a:rPr lang="en-US"/>
              <a:t>4</a:t>
            </a:r>
          </a:p>
        </p:txBody>
      </p:sp>
      <p:sp>
        <p:nvSpPr>
          <p:cNvPr id="14391" name="Text Box 56"/>
          <p:cNvSpPr txBox="1">
            <a:spLocks noChangeArrowheads="1"/>
          </p:cNvSpPr>
          <p:nvPr/>
        </p:nvSpPr>
        <p:spPr bwMode="auto">
          <a:xfrm>
            <a:off x="1447800" y="6096000"/>
            <a:ext cx="311150" cy="366713"/>
          </a:xfrm>
          <a:prstGeom prst="rect">
            <a:avLst/>
          </a:prstGeom>
          <a:noFill/>
          <a:ln w="9525">
            <a:noFill/>
            <a:miter lim="800000"/>
            <a:headEnd/>
            <a:tailEnd/>
          </a:ln>
        </p:spPr>
        <p:txBody>
          <a:bodyPr wrap="none">
            <a:spAutoFit/>
          </a:bodyPr>
          <a:lstStyle/>
          <a:p>
            <a:r>
              <a:rPr lang="en-US"/>
              <a:t>6</a:t>
            </a:r>
          </a:p>
        </p:txBody>
      </p:sp>
      <p:sp>
        <p:nvSpPr>
          <p:cNvPr id="14392" name="Text Box 57"/>
          <p:cNvSpPr txBox="1">
            <a:spLocks noChangeArrowheads="1"/>
          </p:cNvSpPr>
          <p:nvPr/>
        </p:nvSpPr>
        <p:spPr bwMode="auto">
          <a:xfrm>
            <a:off x="990600" y="6324600"/>
            <a:ext cx="311150" cy="366713"/>
          </a:xfrm>
          <a:prstGeom prst="rect">
            <a:avLst/>
          </a:prstGeom>
          <a:noFill/>
          <a:ln w="9525">
            <a:noFill/>
            <a:miter lim="800000"/>
            <a:headEnd/>
            <a:tailEnd/>
          </a:ln>
        </p:spPr>
        <p:txBody>
          <a:bodyPr wrap="none">
            <a:spAutoFit/>
          </a:bodyPr>
          <a:lstStyle/>
          <a:p>
            <a:r>
              <a:rPr lang="en-US"/>
              <a:t>7</a:t>
            </a:r>
          </a:p>
        </p:txBody>
      </p:sp>
      <p:sp>
        <p:nvSpPr>
          <p:cNvPr id="14393" name="Text Box 58"/>
          <p:cNvSpPr txBox="1">
            <a:spLocks noChangeArrowheads="1"/>
          </p:cNvSpPr>
          <p:nvPr/>
        </p:nvSpPr>
        <p:spPr bwMode="auto">
          <a:xfrm>
            <a:off x="1219200" y="6324600"/>
            <a:ext cx="311150" cy="366713"/>
          </a:xfrm>
          <a:prstGeom prst="rect">
            <a:avLst/>
          </a:prstGeom>
          <a:noFill/>
          <a:ln w="9525">
            <a:noFill/>
            <a:miter lim="800000"/>
            <a:headEnd/>
            <a:tailEnd/>
          </a:ln>
        </p:spPr>
        <p:txBody>
          <a:bodyPr wrap="none">
            <a:spAutoFit/>
          </a:bodyPr>
          <a:lstStyle/>
          <a:p>
            <a:r>
              <a:rPr lang="en-US"/>
              <a:t>8</a:t>
            </a:r>
          </a:p>
        </p:txBody>
      </p:sp>
      <p:sp>
        <p:nvSpPr>
          <p:cNvPr id="14394" name="Text Box 59"/>
          <p:cNvSpPr txBox="1">
            <a:spLocks noChangeArrowheads="1"/>
          </p:cNvSpPr>
          <p:nvPr/>
        </p:nvSpPr>
        <p:spPr bwMode="auto">
          <a:xfrm>
            <a:off x="1219200" y="6096000"/>
            <a:ext cx="311150" cy="366713"/>
          </a:xfrm>
          <a:prstGeom prst="rect">
            <a:avLst/>
          </a:prstGeom>
          <a:noFill/>
          <a:ln w="9525">
            <a:noFill/>
            <a:miter lim="800000"/>
            <a:headEnd/>
            <a:tailEnd/>
          </a:ln>
        </p:spPr>
        <p:txBody>
          <a:bodyPr wrap="none">
            <a:spAutoFit/>
          </a:bodyPr>
          <a:lstStyle/>
          <a:p>
            <a:r>
              <a:rPr lang="en-US"/>
              <a:t>5</a:t>
            </a:r>
          </a:p>
        </p:txBody>
      </p:sp>
      <p:sp>
        <p:nvSpPr>
          <p:cNvPr id="14395" name="Text Box 60"/>
          <p:cNvSpPr txBox="1">
            <a:spLocks noChangeArrowheads="1"/>
          </p:cNvSpPr>
          <p:nvPr/>
        </p:nvSpPr>
        <p:spPr bwMode="auto">
          <a:xfrm>
            <a:off x="228600" y="6019800"/>
            <a:ext cx="730250" cy="366713"/>
          </a:xfrm>
          <a:prstGeom prst="rect">
            <a:avLst/>
          </a:prstGeom>
          <a:noFill/>
          <a:ln w="9525">
            <a:noFill/>
            <a:miter lim="800000"/>
            <a:headEnd/>
            <a:tailEnd/>
          </a:ln>
        </p:spPr>
        <p:txBody>
          <a:bodyPr wrap="none">
            <a:spAutoFit/>
          </a:bodyPr>
          <a:lstStyle/>
          <a:p>
            <a:r>
              <a:rPr lang="en-US"/>
              <a:t>Goal:</a:t>
            </a:r>
          </a:p>
        </p:txBody>
      </p:sp>
      <p:sp>
        <p:nvSpPr>
          <p:cNvPr id="14396" name="Rectangle 61"/>
          <p:cNvSpPr>
            <a:spLocks noChangeArrowheads="1"/>
          </p:cNvSpPr>
          <p:nvPr/>
        </p:nvSpPr>
        <p:spPr bwMode="auto">
          <a:xfrm>
            <a:off x="1219200" y="4419600"/>
            <a:ext cx="685800" cy="685800"/>
          </a:xfrm>
          <a:prstGeom prst="rect">
            <a:avLst/>
          </a:prstGeom>
          <a:noFill/>
          <a:ln w="9525">
            <a:solidFill>
              <a:schemeClr val="tx1"/>
            </a:solidFill>
            <a:miter lim="800000"/>
            <a:headEnd/>
            <a:tailEnd/>
          </a:ln>
        </p:spPr>
        <p:txBody>
          <a:bodyPr wrap="none" anchor="ctr"/>
          <a:lstStyle/>
          <a:p>
            <a:endParaRPr lang="en-US"/>
          </a:p>
        </p:txBody>
      </p:sp>
      <p:sp>
        <p:nvSpPr>
          <p:cNvPr id="14397" name="Line 62"/>
          <p:cNvSpPr>
            <a:spLocks noChangeShapeType="1"/>
          </p:cNvSpPr>
          <p:nvPr/>
        </p:nvSpPr>
        <p:spPr bwMode="auto">
          <a:xfrm>
            <a:off x="1447800" y="4419600"/>
            <a:ext cx="0" cy="685800"/>
          </a:xfrm>
          <a:prstGeom prst="line">
            <a:avLst/>
          </a:prstGeom>
          <a:noFill/>
          <a:ln w="9525">
            <a:solidFill>
              <a:schemeClr val="tx1"/>
            </a:solidFill>
            <a:round/>
            <a:headEnd/>
            <a:tailEnd/>
          </a:ln>
        </p:spPr>
        <p:txBody>
          <a:bodyPr/>
          <a:lstStyle/>
          <a:p>
            <a:endParaRPr lang="en-US"/>
          </a:p>
        </p:txBody>
      </p:sp>
      <p:sp>
        <p:nvSpPr>
          <p:cNvPr id="14398" name="Line 63"/>
          <p:cNvSpPr>
            <a:spLocks noChangeShapeType="1"/>
          </p:cNvSpPr>
          <p:nvPr/>
        </p:nvSpPr>
        <p:spPr bwMode="auto">
          <a:xfrm>
            <a:off x="1676400" y="4419600"/>
            <a:ext cx="0" cy="685800"/>
          </a:xfrm>
          <a:prstGeom prst="line">
            <a:avLst/>
          </a:prstGeom>
          <a:noFill/>
          <a:ln w="9525">
            <a:solidFill>
              <a:schemeClr val="tx1"/>
            </a:solidFill>
            <a:round/>
            <a:headEnd/>
            <a:tailEnd/>
          </a:ln>
        </p:spPr>
        <p:txBody>
          <a:bodyPr/>
          <a:lstStyle/>
          <a:p>
            <a:endParaRPr lang="en-US"/>
          </a:p>
        </p:txBody>
      </p:sp>
      <p:sp>
        <p:nvSpPr>
          <p:cNvPr id="14399" name="Line 64"/>
          <p:cNvSpPr>
            <a:spLocks noChangeShapeType="1"/>
          </p:cNvSpPr>
          <p:nvPr/>
        </p:nvSpPr>
        <p:spPr bwMode="auto">
          <a:xfrm>
            <a:off x="1219200" y="4648200"/>
            <a:ext cx="685800" cy="0"/>
          </a:xfrm>
          <a:prstGeom prst="line">
            <a:avLst/>
          </a:prstGeom>
          <a:noFill/>
          <a:ln w="9525">
            <a:solidFill>
              <a:schemeClr val="tx1"/>
            </a:solidFill>
            <a:round/>
            <a:headEnd/>
            <a:tailEnd/>
          </a:ln>
        </p:spPr>
        <p:txBody>
          <a:bodyPr/>
          <a:lstStyle/>
          <a:p>
            <a:endParaRPr lang="en-US"/>
          </a:p>
        </p:txBody>
      </p:sp>
      <p:sp>
        <p:nvSpPr>
          <p:cNvPr id="14400" name="Line 65"/>
          <p:cNvSpPr>
            <a:spLocks noChangeShapeType="1"/>
          </p:cNvSpPr>
          <p:nvPr/>
        </p:nvSpPr>
        <p:spPr bwMode="auto">
          <a:xfrm>
            <a:off x="1219200" y="4876800"/>
            <a:ext cx="685800" cy="0"/>
          </a:xfrm>
          <a:prstGeom prst="line">
            <a:avLst/>
          </a:prstGeom>
          <a:noFill/>
          <a:ln w="9525">
            <a:solidFill>
              <a:schemeClr val="tx1"/>
            </a:solidFill>
            <a:round/>
            <a:headEnd/>
            <a:tailEnd/>
          </a:ln>
        </p:spPr>
        <p:txBody>
          <a:bodyPr/>
          <a:lstStyle/>
          <a:p>
            <a:endParaRPr lang="en-US"/>
          </a:p>
        </p:txBody>
      </p:sp>
      <p:sp>
        <p:nvSpPr>
          <p:cNvPr id="14401" name="Text Box 66"/>
          <p:cNvSpPr txBox="1">
            <a:spLocks noChangeArrowheads="1"/>
          </p:cNvSpPr>
          <p:nvPr/>
        </p:nvSpPr>
        <p:spPr bwMode="auto">
          <a:xfrm>
            <a:off x="1219200" y="4343400"/>
            <a:ext cx="311150" cy="366713"/>
          </a:xfrm>
          <a:prstGeom prst="rect">
            <a:avLst/>
          </a:prstGeom>
          <a:noFill/>
          <a:ln w="9525">
            <a:noFill/>
            <a:miter lim="800000"/>
            <a:headEnd/>
            <a:tailEnd/>
          </a:ln>
        </p:spPr>
        <p:txBody>
          <a:bodyPr wrap="none">
            <a:spAutoFit/>
          </a:bodyPr>
          <a:lstStyle/>
          <a:p>
            <a:r>
              <a:rPr lang="en-US"/>
              <a:t>6</a:t>
            </a:r>
          </a:p>
        </p:txBody>
      </p:sp>
      <p:sp>
        <p:nvSpPr>
          <p:cNvPr id="14402" name="Text Box 67"/>
          <p:cNvSpPr txBox="1">
            <a:spLocks noChangeArrowheads="1"/>
          </p:cNvSpPr>
          <p:nvPr/>
        </p:nvSpPr>
        <p:spPr bwMode="auto">
          <a:xfrm>
            <a:off x="1447800" y="4343400"/>
            <a:ext cx="311150" cy="366713"/>
          </a:xfrm>
          <a:prstGeom prst="rect">
            <a:avLst/>
          </a:prstGeom>
          <a:noFill/>
          <a:ln w="9525">
            <a:noFill/>
            <a:miter lim="800000"/>
            <a:headEnd/>
            <a:tailEnd/>
          </a:ln>
        </p:spPr>
        <p:txBody>
          <a:bodyPr wrap="none">
            <a:spAutoFit/>
          </a:bodyPr>
          <a:lstStyle/>
          <a:p>
            <a:r>
              <a:rPr lang="en-US"/>
              <a:t>5</a:t>
            </a:r>
          </a:p>
        </p:txBody>
      </p:sp>
      <p:sp>
        <p:nvSpPr>
          <p:cNvPr id="14403" name="Text Box 68"/>
          <p:cNvSpPr txBox="1">
            <a:spLocks noChangeArrowheads="1"/>
          </p:cNvSpPr>
          <p:nvPr/>
        </p:nvSpPr>
        <p:spPr bwMode="auto">
          <a:xfrm>
            <a:off x="1676400" y="4343400"/>
            <a:ext cx="311150" cy="366713"/>
          </a:xfrm>
          <a:prstGeom prst="rect">
            <a:avLst/>
          </a:prstGeom>
          <a:noFill/>
          <a:ln w="9525">
            <a:noFill/>
            <a:miter lim="800000"/>
            <a:headEnd/>
            <a:tailEnd/>
          </a:ln>
        </p:spPr>
        <p:txBody>
          <a:bodyPr wrap="none">
            <a:spAutoFit/>
          </a:bodyPr>
          <a:lstStyle/>
          <a:p>
            <a:r>
              <a:rPr lang="en-US"/>
              <a:t>3</a:t>
            </a:r>
          </a:p>
        </p:txBody>
      </p:sp>
      <p:sp>
        <p:nvSpPr>
          <p:cNvPr id="14404" name="Text Box 69"/>
          <p:cNvSpPr txBox="1">
            <a:spLocks noChangeArrowheads="1"/>
          </p:cNvSpPr>
          <p:nvPr/>
        </p:nvSpPr>
        <p:spPr bwMode="auto">
          <a:xfrm>
            <a:off x="1219200" y="4572000"/>
            <a:ext cx="311150" cy="366713"/>
          </a:xfrm>
          <a:prstGeom prst="rect">
            <a:avLst/>
          </a:prstGeom>
          <a:noFill/>
          <a:ln w="9525">
            <a:noFill/>
            <a:miter lim="800000"/>
            <a:headEnd/>
            <a:tailEnd/>
          </a:ln>
        </p:spPr>
        <p:txBody>
          <a:bodyPr wrap="none">
            <a:spAutoFit/>
          </a:bodyPr>
          <a:lstStyle/>
          <a:p>
            <a:r>
              <a:rPr lang="en-US"/>
              <a:t>1</a:t>
            </a:r>
          </a:p>
        </p:txBody>
      </p:sp>
      <p:sp>
        <p:nvSpPr>
          <p:cNvPr id="14405" name="Text Box 70"/>
          <p:cNvSpPr txBox="1">
            <a:spLocks noChangeArrowheads="1"/>
          </p:cNvSpPr>
          <p:nvPr/>
        </p:nvSpPr>
        <p:spPr bwMode="auto">
          <a:xfrm>
            <a:off x="1676400" y="4572000"/>
            <a:ext cx="311150" cy="366713"/>
          </a:xfrm>
          <a:prstGeom prst="rect">
            <a:avLst/>
          </a:prstGeom>
          <a:noFill/>
          <a:ln w="9525">
            <a:noFill/>
            <a:miter lim="800000"/>
            <a:headEnd/>
            <a:tailEnd/>
          </a:ln>
        </p:spPr>
        <p:txBody>
          <a:bodyPr wrap="none">
            <a:spAutoFit/>
          </a:bodyPr>
          <a:lstStyle/>
          <a:p>
            <a:r>
              <a:rPr lang="en-US"/>
              <a:t>7</a:t>
            </a:r>
          </a:p>
        </p:txBody>
      </p:sp>
      <p:sp>
        <p:nvSpPr>
          <p:cNvPr id="14406" name="Text Box 71"/>
          <p:cNvSpPr txBox="1">
            <a:spLocks noChangeArrowheads="1"/>
          </p:cNvSpPr>
          <p:nvPr/>
        </p:nvSpPr>
        <p:spPr bwMode="auto">
          <a:xfrm>
            <a:off x="1447800" y="4800600"/>
            <a:ext cx="311150" cy="366713"/>
          </a:xfrm>
          <a:prstGeom prst="rect">
            <a:avLst/>
          </a:prstGeom>
          <a:noFill/>
          <a:ln w="9525">
            <a:noFill/>
            <a:miter lim="800000"/>
            <a:headEnd/>
            <a:tailEnd/>
          </a:ln>
        </p:spPr>
        <p:txBody>
          <a:bodyPr wrap="none">
            <a:spAutoFit/>
          </a:bodyPr>
          <a:lstStyle/>
          <a:p>
            <a:r>
              <a:rPr lang="en-US"/>
              <a:t>8</a:t>
            </a:r>
          </a:p>
        </p:txBody>
      </p:sp>
      <p:sp>
        <p:nvSpPr>
          <p:cNvPr id="14407" name="Text Box 72"/>
          <p:cNvSpPr txBox="1">
            <a:spLocks noChangeArrowheads="1"/>
          </p:cNvSpPr>
          <p:nvPr/>
        </p:nvSpPr>
        <p:spPr bwMode="auto">
          <a:xfrm>
            <a:off x="1676400" y="4800600"/>
            <a:ext cx="311150" cy="366713"/>
          </a:xfrm>
          <a:prstGeom prst="rect">
            <a:avLst/>
          </a:prstGeom>
          <a:noFill/>
          <a:ln w="9525">
            <a:noFill/>
            <a:miter lim="800000"/>
            <a:headEnd/>
            <a:tailEnd/>
          </a:ln>
        </p:spPr>
        <p:txBody>
          <a:bodyPr wrap="none">
            <a:spAutoFit/>
          </a:bodyPr>
          <a:lstStyle/>
          <a:p>
            <a:r>
              <a:rPr lang="en-US"/>
              <a:t>2</a:t>
            </a:r>
          </a:p>
        </p:txBody>
      </p:sp>
      <p:sp>
        <p:nvSpPr>
          <p:cNvPr id="14408" name="Text Box 73"/>
          <p:cNvSpPr txBox="1">
            <a:spLocks noChangeArrowheads="1"/>
          </p:cNvSpPr>
          <p:nvPr/>
        </p:nvSpPr>
        <p:spPr bwMode="auto">
          <a:xfrm>
            <a:off x="1447800" y="4572000"/>
            <a:ext cx="311150" cy="366713"/>
          </a:xfrm>
          <a:prstGeom prst="rect">
            <a:avLst/>
          </a:prstGeom>
          <a:noFill/>
          <a:ln w="9525">
            <a:noFill/>
            <a:miter lim="800000"/>
            <a:headEnd/>
            <a:tailEnd/>
          </a:ln>
        </p:spPr>
        <p:txBody>
          <a:bodyPr wrap="none">
            <a:spAutoFit/>
          </a:bodyPr>
          <a:lstStyle/>
          <a:p>
            <a:r>
              <a:rPr lang="en-US"/>
              <a:t>4</a:t>
            </a:r>
          </a:p>
        </p:txBody>
      </p:sp>
      <p:sp>
        <p:nvSpPr>
          <p:cNvPr id="14409" name="Rectangle 74"/>
          <p:cNvSpPr>
            <a:spLocks noChangeArrowheads="1"/>
          </p:cNvSpPr>
          <p:nvPr/>
        </p:nvSpPr>
        <p:spPr bwMode="auto">
          <a:xfrm>
            <a:off x="2362200" y="4419600"/>
            <a:ext cx="685800" cy="685800"/>
          </a:xfrm>
          <a:prstGeom prst="rect">
            <a:avLst/>
          </a:prstGeom>
          <a:noFill/>
          <a:ln w="9525">
            <a:solidFill>
              <a:schemeClr val="tx1"/>
            </a:solidFill>
            <a:miter lim="800000"/>
            <a:headEnd/>
            <a:tailEnd/>
          </a:ln>
        </p:spPr>
        <p:txBody>
          <a:bodyPr wrap="none" anchor="ctr"/>
          <a:lstStyle/>
          <a:p>
            <a:endParaRPr lang="en-US"/>
          </a:p>
        </p:txBody>
      </p:sp>
      <p:sp>
        <p:nvSpPr>
          <p:cNvPr id="14410" name="Line 75"/>
          <p:cNvSpPr>
            <a:spLocks noChangeShapeType="1"/>
          </p:cNvSpPr>
          <p:nvPr/>
        </p:nvSpPr>
        <p:spPr bwMode="auto">
          <a:xfrm>
            <a:off x="2590800" y="4419600"/>
            <a:ext cx="0" cy="685800"/>
          </a:xfrm>
          <a:prstGeom prst="line">
            <a:avLst/>
          </a:prstGeom>
          <a:noFill/>
          <a:ln w="9525">
            <a:solidFill>
              <a:schemeClr val="tx1"/>
            </a:solidFill>
            <a:round/>
            <a:headEnd/>
            <a:tailEnd/>
          </a:ln>
        </p:spPr>
        <p:txBody>
          <a:bodyPr/>
          <a:lstStyle/>
          <a:p>
            <a:endParaRPr lang="en-US"/>
          </a:p>
        </p:txBody>
      </p:sp>
      <p:sp>
        <p:nvSpPr>
          <p:cNvPr id="14411" name="Line 76"/>
          <p:cNvSpPr>
            <a:spLocks noChangeShapeType="1"/>
          </p:cNvSpPr>
          <p:nvPr/>
        </p:nvSpPr>
        <p:spPr bwMode="auto">
          <a:xfrm>
            <a:off x="2819400" y="4419600"/>
            <a:ext cx="0" cy="685800"/>
          </a:xfrm>
          <a:prstGeom prst="line">
            <a:avLst/>
          </a:prstGeom>
          <a:noFill/>
          <a:ln w="9525">
            <a:solidFill>
              <a:schemeClr val="tx1"/>
            </a:solidFill>
            <a:round/>
            <a:headEnd/>
            <a:tailEnd/>
          </a:ln>
        </p:spPr>
        <p:txBody>
          <a:bodyPr/>
          <a:lstStyle/>
          <a:p>
            <a:endParaRPr lang="en-US"/>
          </a:p>
        </p:txBody>
      </p:sp>
      <p:sp>
        <p:nvSpPr>
          <p:cNvPr id="14412" name="Line 77"/>
          <p:cNvSpPr>
            <a:spLocks noChangeShapeType="1"/>
          </p:cNvSpPr>
          <p:nvPr/>
        </p:nvSpPr>
        <p:spPr bwMode="auto">
          <a:xfrm>
            <a:off x="2362200" y="4648200"/>
            <a:ext cx="685800" cy="0"/>
          </a:xfrm>
          <a:prstGeom prst="line">
            <a:avLst/>
          </a:prstGeom>
          <a:noFill/>
          <a:ln w="9525">
            <a:solidFill>
              <a:schemeClr val="tx1"/>
            </a:solidFill>
            <a:round/>
            <a:headEnd/>
            <a:tailEnd/>
          </a:ln>
        </p:spPr>
        <p:txBody>
          <a:bodyPr/>
          <a:lstStyle/>
          <a:p>
            <a:endParaRPr lang="en-US"/>
          </a:p>
        </p:txBody>
      </p:sp>
      <p:sp>
        <p:nvSpPr>
          <p:cNvPr id="14413" name="Line 78"/>
          <p:cNvSpPr>
            <a:spLocks noChangeShapeType="1"/>
          </p:cNvSpPr>
          <p:nvPr/>
        </p:nvSpPr>
        <p:spPr bwMode="auto">
          <a:xfrm>
            <a:off x="2362200" y="4876800"/>
            <a:ext cx="685800" cy="0"/>
          </a:xfrm>
          <a:prstGeom prst="line">
            <a:avLst/>
          </a:prstGeom>
          <a:noFill/>
          <a:ln w="9525">
            <a:solidFill>
              <a:schemeClr val="tx1"/>
            </a:solidFill>
            <a:round/>
            <a:headEnd/>
            <a:tailEnd/>
          </a:ln>
        </p:spPr>
        <p:txBody>
          <a:bodyPr/>
          <a:lstStyle/>
          <a:p>
            <a:endParaRPr lang="en-US"/>
          </a:p>
        </p:txBody>
      </p:sp>
      <p:sp>
        <p:nvSpPr>
          <p:cNvPr id="14414" name="Text Box 79"/>
          <p:cNvSpPr txBox="1">
            <a:spLocks noChangeArrowheads="1"/>
          </p:cNvSpPr>
          <p:nvPr/>
        </p:nvSpPr>
        <p:spPr bwMode="auto">
          <a:xfrm>
            <a:off x="2362200" y="4343400"/>
            <a:ext cx="311150" cy="366713"/>
          </a:xfrm>
          <a:prstGeom prst="rect">
            <a:avLst/>
          </a:prstGeom>
          <a:noFill/>
          <a:ln w="9525">
            <a:noFill/>
            <a:miter lim="800000"/>
            <a:headEnd/>
            <a:tailEnd/>
          </a:ln>
        </p:spPr>
        <p:txBody>
          <a:bodyPr wrap="none">
            <a:spAutoFit/>
          </a:bodyPr>
          <a:lstStyle/>
          <a:p>
            <a:r>
              <a:rPr lang="en-US"/>
              <a:t>6</a:t>
            </a:r>
          </a:p>
        </p:txBody>
      </p:sp>
      <p:sp>
        <p:nvSpPr>
          <p:cNvPr id="14415" name="Text Box 80"/>
          <p:cNvSpPr txBox="1">
            <a:spLocks noChangeArrowheads="1"/>
          </p:cNvSpPr>
          <p:nvPr/>
        </p:nvSpPr>
        <p:spPr bwMode="auto">
          <a:xfrm>
            <a:off x="2590800" y="4343400"/>
            <a:ext cx="311150" cy="366713"/>
          </a:xfrm>
          <a:prstGeom prst="rect">
            <a:avLst/>
          </a:prstGeom>
          <a:noFill/>
          <a:ln w="9525">
            <a:noFill/>
            <a:miter lim="800000"/>
            <a:headEnd/>
            <a:tailEnd/>
          </a:ln>
        </p:spPr>
        <p:txBody>
          <a:bodyPr wrap="none">
            <a:spAutoFit/>
          </a:bodyPr>
          <a:lstStyle/>
          <a:p>
            <a:r>
              <a:rPr lang="en-US"/>
              <a:t>5</a:t>
            </a:r>
          </a:p>
        </p:txBody>
      </p:sp>
      <p:sp>
        <p:nvSpPr>
          <p:cNvPr id="14416" name="Text Box 81"/>
          <p:cNvSpPr txBox="1">
            <a:spLocks noChangeArrowheads="1"/>
          </p:cNvSpPr>
          <p:nvPr/>
        </p:nvSpPr>
        <p:spPr bwMode="auto">
          <a:xfrm>
            <a:off x="2819400" y="4343400"/>
            <a:ext cx="311150" cy="366713"/>
          </a:xfrm>
          <a:prstGeom prst="rect">
            <a:avLst/>
          </a:prstGeom>
          <a:noFill/>
          <a:ln w="9525">
            <a:noFill/>
            <a:miter lim="800000"/>
            <a:headEnd/>
            <a:tailEnd/>
          </a:ln>
        </p:spPr>
        <p:txBody>
          <a:bodyPr wrap="none">
            <a:spAutoFit/>
          </a:bodyPr>
          <a:lstStyle/>
          <a:p>
            <a:r>
              <a:rPr lang="en-US"/>
              <a:t>3</a:t>
            </a:r>
          </a:p>
        </p:txBody>
      </p:sp>
      <p:sp>
        <p:nvSpPr>
          <p:cNvPr id="14417" name="Text Box 82"/>
          <p:cNvSpPr txBox="1">
            <a:spLocks noChangeArrowheads="1"/>
          </p:cNvSpPr>
          <p:nvPr/>
        </p:nvSpPr>
        <p:spPr bwMode="auto">
          <a:xfrm>
            <a:off x="2362200" y="4572000"/>
            <a:ext cx="311150" cy="366713"/>
          </a:xfrm>
          <a:prstGeom prst="rect">
            <a:avLst/>
          </a:prstGeom>
          <a:noFill/>
          <a:ln w="9525">
            <a:noFill/>
            <a:miter lim="800000"/>
            <a:headEnd/>
            <a:tailEnd/>
          </a:ln>
        </p:spPr>
        <p:txBody>
          <a:bodyPr wrap="none">
            <a:spAutoFit/>
          </a:bodyPr>
          <a:lstStyle/>
          <a:p>
            <a:r>
              <a:rPr lang="en-US"/>
              <a:t>1</a:t>
            </a:r>
          </a:p>
        </p:txBody>
      </p:sp>
      <p:sp>
        <p:nvSpPr>
          <p:cNvPr id="14418" name="Text Box 83"/>
          <p:cNvSpPr txBox="1">
            <a:spLocks noChangeArrowheads="1"/>
          </p:cNvSpPr>
          <p:nvPr/>
        </p:nvSpPr>
        <p:spPr bwMode="auto">
          <a:xfrm>
            <a:off x="2819400" y="4572000"/>
            <a:ext cx="311150" cy="366713"/>
          </a:xfrm>
          <a:prstGeom prst="rect">
            <a:avLst/>
          </a:prstGeom>
          <a:noFill/>
          <a:ln w="9525">
            <a:noFill/>
            <a:miter lim="800000"/>
            <a:headEnd/>
            <a:tailEnd/>
          </a:ln>
        </p:spPr>
        <p:txBody>
          <a:bodyPr wrap="none">
            <a:spAutoFit/>
          </a:bodyPr>
          <a:lstStyle/>
          <a:p>
            <a:r>
              <a:rPr lang="en-US"/>
              <a:t>7</a:t>
            </a:r>
          </a:p>
        </p:txBody>
      </p:sp>
      <p:sp>
        <p:nvSpPr>
          <p:cNvPr id="14419" name="Text Box 84"/>
          <p:cNvSpPr txBox="1">
            <a:spLocks noChangeArrowheads="1"/>
          </p:cNvSpPr>
          <p:nvPr/>
        </p:nvSpPr>
        <p:spPr bwMode="auto">
          <a:xfrm>
            <a:off x="2362200" y="4800600"/>
            <a:ext cx="311150" cy="366713"/>
          </a:xfrm>
          <a:prstGeom prst="rect">
            <a:avLst/>
          </a:prstGeom>
          <a:noFill/>
          <a:ln w="9525">
            <a:noFill/>
            <a:miter lim="800000"/>
            <a:headEnd/>
            <a:tailEnd/>
          </a:ln>
        </p:spPr>
        <p:txBody>
          <a:bodyPr wrap="none">
            <a:spAutoFit/>
          </a:bodyPr>
          <a:lstStyle/>
          <a:p>
            <a:r>
              <a:rPr lang="en-US"/>
              <a:t>8</a:t>
            </a:r>
          </a:p>
        </p:txBody>
      </p:sp>
      <p:sp>
        <p:nvSpPr>
          <p:cNvPr id="14420" name="Text Box 85"/>
          <p:cNvSpPr txBox="1">
            <a:spLocks noChangeArrowheads="1"/>
          </p:cNvSpPr>
          <p:nvPr/>
        </p:nvSpPr>
        <p:spPr bwMode="auto">
          <a:xfrm>
            <a:off x="2819400" y="4800600"/>
            <a:ext cx="311150" cy="366713"/>
          </a:xfrm>
          <a:prstGeom prst="rect">
            <a:avLst/>
          </a:prstGeom>
          <a:noFill/>
          <a:ln w="9525">
            <a:noFill/>
            <a:miter lim="800000"/>
            <a:headEnd/>
            <a:tailEnd/>
          </a:ln>
        </p:spPr>
        <p:txBody>
          <a:bodyPr wrap="none">
            <a:spAutoFit/>
          </a:bodyPr>
          <a:lstStyle/>
          <a:p>
            <a:r>
              <a:rPr lang="en-US"/>
              <a:t>2</a:t>
            </a:r>
          </a:p>
        </p:txBody>
      </p:sp>
      <p:sp>
        <p:nvSpPr>
          <p:cNvPr id="14421" name="Text Box 86"/>
          <p:cNvSpPr txBox="1">
            <a:spLocks noChangeArrowheads="1"/>
          </p:cNvSpPr>
          <p:nvPr/>
        </p:nvSpPr>
        <p:spPr bwMode="auto">
          <a:xfrm>
            <a:off x="2590800" y="4800600"/>
            <a:ext cx="311150" cy="366713"/>
          </a:xfrm>
          <a:prstGeom prst="rect">
            <a:avLst/>
          </a:prstGeom>
          <a:noFill/>
          <a:ln w="9525">
            <a:noFill/>
            <a:miter lim="800000"/>
            <a:headEnd/>
            <a:tailEnd/>
          </a:ln>
        </p:spPr>
        <p:txBody>
          <a:bodyPr wrap="none">
            <a:spAutoFit/>
          </a:bodyPr>
          <a:lstStyle/>
          <a:p>
            <a:r>
              <a:rPr lang="en-US"/>
              <a:t>4</a:t>
            </a:r>
          </a:p>
        </p:txBody>
      </p:sp>
      <p:sp>
        <p:nvSpPr>
          <p:cNvPr id="14422" name="Rectangle 87"/>
          <p:cNvSpPr>
            <a:spLocks noChangeArrowheads="1"/>
          </p:cNvSpPr>
          <p:nvPr/>
        </p:nvSpPr>
        <p:spPr bwMode="auto">
          <a:xfrm>
            <a:off x="3352800" y="4419600"/>
            <a:ext cx="685800" cy="685800"/>
          </a:xfrm>
          <a:prstGeom prst="rect">
            <a:avLst/>
          </a:prstGeom>
          <a:noFill/>
          <a:ln w="9525">
            <a:solidFill>
              <a:schemeClr val="tx1"/>
            </a:solidFill>
            <a:miter lim="800000"/>
            <a:headEnd/>
            <a:tailEnd/>
          </a:ln>
        </p:spPr>
        <p:txBody>
          <a:bodyPr wrap="none" anchor="ctr"/>
          <a:lstStyle/>
          <a:p>
            <a:endParaRPr lang="en-US"/>
          </a:p>
        </p:txBody>
      </p:sp>
      <p:sp>
        <p:nvSpPr>
          <p:cNvPr id="14423" name="Line 88"/>
          <p:cNvSpPr>
            <a:spLocks noChangeShapeType="1"/>
          </p:cNvSpPr>
          <p:nvPr/>
        </p:nvSpPr>
        <p:spPr bwMode="auto">
          <a:xfrm>
            <a:off x="3581400" y="4419600"/>
            <a:ext cx="0" cy="685800"/>
          </a:xfrm>
          <a:prstGeom prst="line">
            <a:avLst/>
          </a:prstGeom>
          <a:noFill/>
          <a:ln w="9525">
            <a:solidFill>
              <a:schemeClr val="tx1"/>
            </a:solidFill>
            <a:round/>
            <a:headEnd/>
            <a:tailEnd/>
          </a:ln>
        </p:spPr>
        <p:txBody>
          <a:bodyPr/>
          <a:lstStyle/>
          <a:p>
            <a:endParaRPr lang="en-US"/>
          </a:p>
        </p:txBody>
      </p:sp>
      <p:sp>
        <p:nvSpPr>
          <p:cNvPr id="14424" name="Line 89"/>
          <p:cNvSpPr>
            <a:spLocks noChangeShapeType="1"/>
          </p:cNvSpPr>
          <p:nvPr/>
        </p:nvSpPr>
        <p:spPr bwMode="auto">
          <a:xfrm>
            <a:off x="3810000" y="4419600"/>
            <a:ext cx="0" cy="685800"/>
          </a:xfrm>
          <a:prstGeom prst="line">
            <a:avLst/>
          </a:prstGeom>
          <a:noFill/>
          <a:ln w="9525">
            <a:solidFill>
              <a:schemeClr val="tx1"/>
            </a:solidFill>
            <a:round/>
            <a:headEnd/>
            <a:tailEnd/>
          </a:ln>
        </p:spPr>
        <p:txBody>
          <a:bodyPr/>
          <a:lstStyle/>
          <a:p>
            <a:endParaRPr lang="en-US"/>
          </a:p>
        </p:txBody>
      </p:sp>
      <p:sp>
        <p:nvSpPr>
          <p:cNvPr id="14425" name="Line 90"/>
          <p:cNvSpPr>
            <a:spLocks noChangeShapeType="1"/>
          </p:cNvSpPr>
          <p:nvPr/>
        </p:nvSpPr>
        <p:spPr bwMode="auto">
          <a:xfrm>
            <a:off x="3352800" y="4648200"/>
            <a:ext cx="685800" cy="0"/>
          </a:xfrm>
          <a:prstGeom prst="line">
            <a:avLst/>
          </a:prstGeom>
          <a:noFill/>
          <a:ln w="9525">
            <a:solidFill>
              <a:schemeClr val="tx1"/>
            </a:solidFill>
            <a:round/>
            <a:headEnd/>
            <a:tailEnd/>
          </a:ln>
        </p:spPr>
        <p:txBody>
          <a:bodyPr/>
          <a:lstStyle/>
          <a:p>
            <a:endParaRPr lang="en-US"/>
          </a:p>
        </p:txBody>
      </p:sp>
      <p:sp>
        <p:nvSpPr>
          <p:cNvPr id="14426" name="Line 91"/>
          <p:cNvSpPr>
            <a:spLocks noChangeShapeType="1"/>
          </p:cNvSpPr>
          <p:nvPr/>
        </p:nvSpPr>
        <p:spPr bwMode="auto">
          <a:xfrm>
            <a:off x="3352800" y="4876800"/>
            <a:ext cx="685800" cy="0"/>
          </a:xfrm>
          <a:prstGeom prst="line">
            <a:avLst/>
          </a:prstGeom>
          <a:noFill/>
          <a:ln w="9525">
            <a:solidFill>
              <a:schemeClr val="tx1"/>
            </a:solidFill>
            <a:round/>
            <a:headEnd/>
            <a:tailEnd/>
          </a:ln>
        </p:spPr>
        <p:txBody>
          <a:bodyPr/>
          <a:lstStyle/>
          <a:p>
            <a:endParaRPr lang="en-US"/>
          </a:p>
        </p:txBody>
      </p:sp>
      <p:sp>
        <p:nvSpPr>
          <p:cNvPr id="14427" name="Text Box 92"/>
          <p:cNvSpPr txBox="1">
            <a:spLocks noChangeArrowheads="1"/>
          </p:cNvSpPr>
          <p:nvPr/>
        </p:nvSpPr>
        <p:spPr bwMode="auto">
          <a:xfrm>
            <a:off x="3352800" y="4343400"/>
            <a:ext cx="311150" cy="366713"/>
          </a:xfrm>
          <a:prstGeom prst="rect">
            <a:avLst/>
          </a:prstGeom>
          <a:noFill/>
          <a:ln w="9525">
            <a:noFill/>
            <a:miter lim="800000"/>
            <a:headEnd/>
            <a:tailEnd/>
          </a:ln>
        </p:spPr>
        <p:txBody>
          <a:bodyPr wrap="none">
            <a:spAutoFit/>
          </a:bodyPr>
          <a:lstStyle/>
          <a:p>
            <a:r>
              <a:rPr lang="en-US"/>
              <a:t>6</a:t>
            </a:r>
          </a:p>
        </p:txBody>
      </p:sp>
      <p:sp>
        <p:nvSpPr>
          <p:cNvPr id="14428" name="Text Box 93"/>
          <p:cNvSpPr txBox="1">
            <a:spLocks noChangeArrowheads="1"/>
          </p:cNvSpPr>
          <p:nvPr/>
        </p:nvSpPr>
        <p:spPr bwMode="auto">
          <a:xfrm>
            <a:off x="3581400" y="4343400"/>
            <a:ext cx="311150" cy="366713"/>
          </a:xfrm>
          <a:prstGeom prst="rect">
            <a:avLst/>
          </a:prstGeom>
          <a:noFill/>
          <a:ln w="9525">
            <a:noFill/>
            <a:miter lim="800000"/>
            <a:headEnd/>
            <a:tailEnd/>
          </a:ln>
        </p:spPr>
        <p:txBody>
          <a:bodyPr wrap="none">
            <a:spAutoFit/>
          </a:bodyPr>
          <a:lstStyle/>
          <a:p>
            <a:r>
              <a:rPr lang="en-US"/>
              <a:t>5</a:t>
            </a:r>
          </a:p>
        </p:txBody>
      </p:sp>
      <p:sp>
        <p:nvSpPr>
          <p:cNvPr id="14429" name="Text Box 94"/>
          <p:cNvSpPr txBox="1">
            <a:spLocks noChangeArrowheads="1"/>
          </p:cNvSpPr>
          <p:nvPr/>
        </p:nvSpPr>
        <p:spPr bwMode="auto">
          <a:xfrm>
            <a:off x="3810000" y="4343400"/>
            <a:ext cx="311150" cy="366713"/>
          </a:xfrm>
          <a:prstGeom prst="rect">
            <a:avLst/>
          </a:prstGeom>
          <a:noFill/>
          <a:ln w="9525">
            <a:noFill/>
            <a:miter lim="800000"/>
            <a:headEnd/>
            <a:tailEnd/>
          </a:ln>
        </p:spPr>
        <p:txBody>
          <a:bodyPr wrap="none">
            <a:spAutoFit/>
          </a:bodyPr>
          <a:lstStyle/>
          <a:p>
            <a:r>
              <a:rPr lang="en-US"/>
              <a:t>3</a:t>
            </a:r>
          </a:p>
        </p:txBody>
      </p:sp>
      <p:sp>
        <p:nvSpPr>
          <p:cNvPr id="14430" name="Text Box 95"/>
          <p:cNvSpPr txBox="1">
            <a:spLocks noChangeArrowheads="1"/>
          </p:cNvSpPr>
          <p:nvPr/>
        </p:nvSpPr>
        <p:spPr bwMode="auto">
          <a:xfrm>
            <a:off x="3352800" y="4572000"/>
            <a:ext cx="311150" cy="366713"/>
          </a:xfrm>
          <a:prstGeom prst="rect">
            <a:avLst/>
          </a:prstGeom>
          <a:noFill/>
          <a:ln w="9525">
            <a:noFill/>
            <a:miter lim="800000"/>
            <a:headEnd/>
            <a:tailEnd/>
          </a:ln>
        </p:spPr>
        <p:txBody>
          <a:bodyPr wrap="none">
            <a:spAutoFit/>
          </a:bodyPr>
          <a:lstStyle/>
          <a:p>
            <a:r>
              <a:rPr lang="en-US"/>
              <a:t>1</a:t>
            </a:r>
          </a:p>
        </p:txBody>
      </p:sp>
      <p:sp>
        <p:nvSpPr>
          <p:cNvPr id="14431" name="Text Box 96"/>
          <p:cNvSpPr txBox="1">
            <a:spLocks noChangeArrowheads="1"/>
          </p:cNvSpPr>
          <p:nvPr/>
        </p:nvSpPr>
        <p:spPr bwMode="auto">
          <a:xfrm>
            <a:off x="3810000" y="4572000"/>
            <a:ext cx="311150" cy="366713"/>
          </a:xfrm>
          <a:prstGeom prst="rect">
            <a:avLst/>
          </a:prstGeom>
          <a:noFill/>
          <a:ln w="9525">
            <a:noFill/>
            <a:miter lim="800000"/>
            <a:headEnd/>
            <a:tailEnd/>
          </a:ln>
        </p:spPr>
        <p:txBody>
          <a:bodyPr wrap="none">
            <a:spAutoFit/>
          </a:bodyPr>
          <a:lstStyle/>
          <a:p>
            <a:r>
              <a:rPr lang="en-US"/>
              <a:t>7</a:t>
            </a:r>
          </a:p>
        </p:txBody>
      </p:sp>
      <p:sp>
        <p:nvSpPr>
          <p:cNvPr id="14432" name="Text Box 97"/>
          <p:cNvSpPr txBox="1">
            <a:spLocks noChangeArrowheads="1"/>
          </p:cNvSpPr>
          <p:nvPr/>
        </p:nvSpPr>
        <p:spPr bwMode="auto">
          <a:xfrm>
            <a:off x="3352800" y="4800600"/>
            <a:ext cx="311150" cy="366713"/>
          </a:xfrm>
          <a:prstGeom prst="rect">
            <a:avLst/>
          </a:prstGeom>
          <a:noFill/>
          <a:ln w="9525">
            <a:noFill/>
            <a:miter lim="800000"/>
            <a:headEnd/>
            <a:tailEnd/>
          </a:ln>
        </p:spPr>
        <p:txBody>
          <a:bodyPr wrap="none">
            <a:spAutoFit/>
          </a:bodyPr>
          <a:lstStyle/>
          <a:p>
            <a:r>
              <a:rPr lang="en-US"/>
              <a:t>8</a:t>
            </a:r>
          </a:p>
        </p:txBody>
      </p:sp>
      <p:sp>
        <p:nvSpPr>
          <p:cNvPr id="14433" name="Text Box 98"/>
          <p:cNvSpPr txBox="1">
            <a:spLocks noChangeArrowheads="1"/>
          </p:cNvSpPr>
          <p:nvPr/>
        </p:nvSpPr>
        <p:spPr bwMode="auto">
          <a:xfrm>
            <a:off x="3581400" y="4800600"/>
            <a:ext cx="311150" cy="366713"/>
          </a:xfrm>
          <a:prstGeom prst="rect">
            <a:avLst/>
          </a:prstGeom>
          <a:noFill/>
          <a:ln w="9525">
            <a:noFill/>
            <a:miter lim="800000"/>
            <a:headEnd/>
            <a:tailEnd/>
          </a:ln>
        </p:spPr>
        <p:txBody>
          <a:bodyPr wrap="none">
            <a:spAutoFit/>
          </a:bodyPr>
          <a:lstStyle/>
          <a:p>
            <a:r>
              <a:rPr lang="en-US"/>
              <a:t>2</a:t>
            </a:r>
          </a:p>
        </p:txBody>
      </p:sp>
      <p:sp>
        <p:nvSpPr>
          <p:cNvPr id="14434" name="Text Box 99"/>
          <p:cNvSpPr txBox="1">
            <a:spLocks noChangeArrowheads="1"/>
          </p:cNvSpPr>
          <p:nvPr/>
        </p:nvSpPr>
        <p:spPr bwMode="auto">
          <a:xfrm>
            <a:off x="3581400" y="4572000"/>
            <a:ext cx="311150" cy="366713"/>
          </a:xfrm>
          <a:prstGeom prst="rect">
            <a:avLst/>
          </a:prstGeom>
          <a:noFill/>
          <a:ln w="9525">
            <a:noFill/>
            <a:miter lim="800000"/>
            <a:headEnd/>
            <a:tailEnd/>
          </a:ln>
        </p:spPr>
        <p:txBody>
          <a:bodyPr wrap="none">
            <a:spAutoFit/>
          </a:bodyPr>
          <a:lstStyle/>
          <a:p>
            <a:r>
              <a:rPr lang="en-US"/>
              <a:t>4</a:t>
            </a:r>
          </a:p>
        </p:txBody>
      </p:sp>
      <p:sp>
        <p:nvSpPr>
          <p:cNvPr id="14435" name="Rectangle 100"/>
          <p:cNvSpPr>
            <a:spLocks noChangeArrowheads="1"/>
          </p:cNvSpPr>
          <p:nvPr/>
        </p:nvSpPr>
        <p:spPr bwMode="auto">
          <a:xfrm>
            <a:off x="5334000" y="4343400"/>
            <a:ext cx="685800" cy="685800"/>
          </a:xfrm>
          <a:prstGeom prst="rect">
            <a:avLst/>
          </a:prstGeom>
          <a:noFill/>
          <a:ln w="9525">
            <a:solidFill>
              <a:schemeClr val="tx1"/>
            </a:solidFill>
            <a:miter lim="800000"/>
            <a:headEnd/>
            <a:tailEnd/>
          </a:ln>
        </p:spPr>
        <p:txBody>
          <a:bodyPr wrap="none" anchor="ctr"/>
          <a:lstStyle/>
          <a:p>
            <a:endParaRPr lang="en-US"/>
          </a:p>
        </p:txBody>
      </p:sp>
      <p:sp>
        <p:nvSpPr>
          <p:cNvPr id="14436" name="Line 101"/>
          <p:cNvSpPr>
            <a:spLocks noChangeShapeType="1"/>
          </p:cNvSpPr>
          <p:nvPr/>
        </p:nvSpPr>
        <p:spPr bwMode="auto">
          <a:xfrm>
            <a:off x="5562600" y="4343400"/>
            <a:ext cx="0" cy="685800"/>
          </a:xfrm>
          <a:prstGeom prst="line">
            <a:avLst/>
          </a:prstGeom>
          <a:noFill/>
          <a:ln w="9525">
            <a:solidFill>
              <a:schemeClr val="tx1"/>
            </a:solidFill>
            <a:round/>
            <a:headEnd/>
            <a:tailEnd/>
          </a:ln>
        </p:spPr>
        <p:txBody>
          <a:bodyPr/>
          <a:lstStyle/>
          <a:p>
            <a:endParaRPr lang="en-US"/>
          </a:p>
        </p:txBody>
      </p:sp>
      <p:sp>
        <p:nvSpPr>
          <p:cNvPr id="14437" name="Line 102"/>
          <p:cNvSpPr>
            <a:spLocks noChangeShapeType="1"/>
          </p:cNvSpPr>
          <p:nvPr/>
        </p:nvSpPr>
        <p:spPr bwMode="auto">
          <a:xfrm>
            <a:off x="5791200" y="4343400"/>
            <a:ext cx="0" cy="685800"/>
          </a:xfrm>
          <a:prstGeom prst="line">
            <a:avLst/>
          </a:prstGeom>
          <a:noFill/>
          <a:ln w="9525">
            <a:solidFill>
              <a:schemeClr val="tx1"/>
            </a:solidFill>
            <a:round/>
            <a:headEnd/>
            <a:tailEnd/>
          </a:ln>
        </p:spPr>
        <p:txBody>
          <a:bodyPr/>
          <a:lstStyle/>
          <a:p>
            <a:endParaRPr lang="en-US"/>
          </a:p>
        </p:txBody>
      </p:sp>
      <p:sp>
        <p:nvSpPr>
          <p:cNvPr id="14438" name="Line 103"/>
          <p:cNvSpPr>
            <a:spLocks noChangeShapeType="1"/>
          </p:cNvSpPr>
          <p:nvPr/>
        </p:nvSpPr>
        <p:spPr bwMode="auto">
          <a:xfrm>
            <a:off x="5334000" y="4572000"/>
            <a:ext cx="685800" cy="0"/>
          </a:xfrm>
          <a:prstGeom prst="line">
            <a:avLst/>
          </a:prstGeom>
          <a:noFill/>
          <a:ln w="9525">
            <a:solidFill>
              <a:schemeClr val="tx1"/>
            </a:solidFill>
            <a:round/>
            <a:headEnd/>
            <a:tailEnd/>
          </a:ln>
        </p:spPr>
        <p:txBody>
          <a:bodyPr/>
          <a:lstStyle/>
          <a:p>
            <a:endParaRPr lang="en-US"/>
          </a:p>
        </p:txBody>
      </p:sp>
      <p:sp>
        <p:nvSpPr>
          <p:cNvPr id="14439" name="Line 104"/>
          <p:cNvSpPr>
            <a:spLocks noChangeShapeType="1"/>
          </p:cNvSpPr>
          <p:nvPr/>
        </p:nvSpPr>
        <p:spPr bwMode="auto">
          <a:xfrm>
            <a:off x="5334000" y="4800600"/>
            <a:ext cx="685800" cy="0"/>
          </a:xfrm>
          <a:prstGeom prst="line">
            <a:avLst/>
          </a:prstGeom>
          <a:noFill/>
          <a:ln w="9525">
            <a:solidFill>
              <a:schemeClr val="tx1"/>
            </a:solidFill>
            <a:round/>
            <a:headEnd/>
            <a:tailEnd/>
          </a:ln>
        </p:spPr>
        <p:txBody>
          <a:bodyPr/>
          <a:lstStyle/>
          <a:p>
            <a:endParaRPr lang="en-US"/>
          </a:p>
        </p:txBody>
      </p:sp>
      <p:sp>
        <p:nvSpPr>
          <p:cNvPr id="14440" name="Text Box 105"/>
          <p:cNvSpPr txBox="1">
            <a:spLocks noChangeArrowheads="1"/>
          </p:cNvSpPr>
          <p:nvPr/>
        </p:nvSpPr>
        <p:spPr bwMode="auto">
          <a:xfrm>
            <a:off x="5334000" y="4267200"/>
            <a:ext cx="311150" cy="366713"/>
          </a:xfrm>
          <a:prstGeom prst="rect">
            <a:avLst/>
          </a:prstGeom>
          <a:noFill/>
          <a:ln w="9525">
            <a:noFill/>
            <a:miter lim="800000"/>
            <a:headEnd/>
            <a:tailEnd/>
          </a:ln>
        </p:spPr>
        <p:txBody>
          <a:bodyPr wrap="none">
            <a:spAutoFit/>
          </a:bodyPr>
          <a:lstStyle/>
          <a:p>
            <a:r>
              <a:rPr lang="en-US"/>
              <a:t>6</a:t>
            </a:r>
          </a:p>
        </p:txBody>
      </p:sp>
      <p:sp>
        <p:nvSpPr>
          <p:cNvPr id="14441" name="Text Box 106"/>
          <p:cNvSpPr txBox="1">
            <a:spLocks noChangeArrowheads="1"/>
          </p:cNvSpPr>
          <p:nvPr/>
        </p:nvSpPr>
        <p:spPr bwMode="auto">
          <a:xfrm>
            <a:off x="5562600" y="4267200"/>
            <a:ext cx="311150" cy="366713"/>
          </a:xfrm>
          <a:prstGeom prst="rect">
            <a:avLst/>
          </a:prstGeom>
          <a:noFill/>
          <a:ln w="9525">
            <a:noFill/>
            <a:miter lim="800000"/>
            <a:headEnd/>
            <a:tailEnd/>
          </a:ln>
        </p:spPr>
        <p:txBody>
          <a:bodyPr wrap="none">
            <a:spAutoFit/>
          </a:bodyPr>
          <a:lstStyle/>
          <a:p>
            <a:r>
              <a:rPr lang="en-US"/>
              <a:t>5</a:t>
            </a:r>
          </a:p>
        </p:txBody>
      </p:sp>
      <p:sp>
        <p:nvSpPr>
          <p:cNvPr id="14442" name="Text Box 107"/>
          <p:cNvSpPr txBox="1">
            <a:spLocks noChangeArrowheads="1"/>
          </p:cNvSpPr>
          <p:nvPr/>
        </p:nvSpPr>
        <p:spPr bwMode="auto">
          <a:xfrm>
            <a:off x="5791200" y="4495800"/>
            <a:ext cx="311150" cy="366713"/>
          </a:xfrm>
          <a:prstGeom prst="rect">
            <a:avLst/>
          </a:prstGeom>
          <a:noFill/>
          <a:ln w="9525">
            <a:noFill/>
            <a:miter lim="800000"/>
            <a:headEnd/>
            <a:tailEnd/>
          </a:ln>
        </p:spPr>
        <p:txBody>
          <a:bodyPr wrap="none">
            <a:spAutoFit/>
          </a:bodyPr>
          <a:lstStyle/>
          <a:p>
            <a:r>
              <a:rPr lang="en-US"/>
              <a:t>3</a:t>
            </a:r>
          </a:p>
        </p:txBody>
      </p:sp>
      <p:sp>
        <p:nvSpPr>
          <p:cNvPr id="14443" name="Text Box 108"/>
          <p:cNvSpPr txBox="1">
            <a:spLocks noChangeArrowheads="1"/>
          </p:cNvSpPr>
          <p:nvPr/>
        </p:nvSpPr>
        <p:spPr bwMode="auto">
          <a:xfrm>
            <a:off x="5334000" y="4495800"/>
            <a:ext cx="311150" cy="366713"/>
          </a:xfrm>
          <a:prstGeom prst="rect">
            <a:avLst/>
          </a:prstGeom>
          <a:noFill/>
          <a:ln w="9525">
            <a:noFill/>
            <a:miter lim="800000"/>
            <a:headEnd/>
            <a:tailEnd/>
          </a:ln>
        </p:spPr>
        <p:txBody>
          <a:bodyPr wrap="none">
            <a:spAutoFit/>
          </a:bodyPr>
          <a:lstStyle/>
          <a:p>
            <a:r>
              <a:rPr lang="en-US"/>
              <a:t>1</a:t>
            </a:r>
          </a:p>
        </p:txBody>
      </p:sp>
      <p:sp>
        <p:nvSpPr>
          <p:cNvPr id="14444" name="Text Box 109"/>
          <p:cNvSpPr txBox="1">
            <a:spLocks noChangeArrowheads="1"/>
          </p:cNvSpPr>
          <p:nvPr/>
        </p:nvSpPr>
        <p:spPr bwMode="auto">
          <a:xfrm>
            <a:off x="5791200" y="4724400"/>
            <a:ext cx="311150" cy="366713"/>
          </a:xfrm>
          <a:prstGeom prst="rect">
            <a:avLst/>
          </a:prstGeom>
          <a:noFill/>
          <a:ln w="9525">
            <a:noFill/>
            <a:miter lim="800000"/>
            <a:headEnd/>
            <a:tailEnd/>
          </a:ln>
        </p:spPr>
        <p:txBody>
          <a:bodyPr wrap="none">
            <a:spAutoFit/>
          </a:bodyPr>
          <a:lstStyle/>
          <a:p>
            <a:r>
              <a:rPr lang="en-US"/>
              <a:t>7</a:t>
            </a:r>
          </a:p>
        </p:txBody>
      </p:sp>
      <p:sp>
        <p:nvSpPr>
          <p:cNvPr id="14445" name="Text Box 110"/>
          <p:cNvSpPr txBox="1">
            <a:spLocks noChangeArrowheads="1"/>
          </p:cNvSpPr>
          <p:nvPr/>
        </p:nvSpPr>
        <p:spPr bwMode="auto">
          <a:xfrm>
            <a:off x="5334000" y="4724400"/>
            <a:ext cx="311150" cy="366713"/>
          </a:xfrm>
          <a:prstGeom prst="rect">
            <a:avLst/>
          </a:prstGeom>
          <a:noFill/>
          <a:ln w="9525">
            <a:noFill/>
            <a:miter lim="800000"/>
            <a:headEnd/>
            <a:tailEnd/>
          </a:ln>
        </p:spPr>
        <p:txBody>
          <a:bodyPr wrap="none">
            <a:spAutoFit/>
          </a:bodyPr>
          <a:lstStyle/>
          <a:p>
            <a:r>
              <a:rPr lang="en-US"/>
              <a:t>8</a:t>
            </a:r>
          </a:p>
        </p:txBody>
      </p:sp>
      <p:sp>
        <p:nvSpPr>
          <p:cNvPr id="14446" name="Text Box 111"/>
          <p:cNvSpPr txBox="1">
            <a:spLocks noChangeArrowheads="1"/>
          </p:cNvSpPr>
          <p:nvPr/>
        </p:nvSpPr>
        <p:spPr bwMode="auto">
          <a:xfrm>
            <a:off x="5562600" y="4724400"/>
            <a:ext cx="311150" cy="366713"/>
          </a:xfrm>
          <a:prstGeom prst="rect">
            <a:avLst/>
          </a:prstGeom>
          <a:noFill/>
          <a:ln w="9525">
            <a:noFill/>
            <a:miter lim="800000"/>
            <a:headEnd/>
            <a:tailEnd/>
          </a:ln>
        </p:spPr>
        <p:txBody>
          <a:bodyPr wrap="none">
            <a:spAutoFit/>
          </a:bodyPr>
          <a:lstStyle/>
          <a:p>
            <a:r>
              <a:rPr lang="en-US"/>
              <a:t>2</a:t>
            </a:r>
          </a:p>
        </p:txBody>
      </p:sp>
      <p:sp>
        <p:nvSpPr>
          <p:cNvPr id="14447" name="Text Box 112"/>
          <p:cNvSpPr txBox="1">
            <a:spLocks noChangeArrowheads="1"/>
          </p:cNvSpPr>
          <p:nvPr/>
        </p:nvSpPr>
        <p:spPr bwMode="auto">
          <a:xfrm>
            <a:off x="5562600" y="4495800"/>
            <a:ext cx="311150" cy="366713"/>
          </a:xfrm>
          <a:prstGeom prst="rect">
            <a:avLst/>
          </a:prstGeom>
          <a:noFill/>
          <a:ln w="9525">
            <a:noFill/>
            <a:miter lim="800000"/>
            <a:headEnd/>
            <a:tailEnd/>
          </a:ln>
        </p:spPr>
        <p:txBody>
          <a:bodyPr wrap="none">
            <a:spAutoFit/>
          </a:bodyPr>
          <a:lstStyle/>
          <a:p>
            <a:r>
              <a:rPr lang="en-US"/>
              <a:t>4</a:t>
            </a:r>
          </a:p>
        </p:txBody>
      </p:sp>
      <p:sp>
        <p:nvSpPr>
          <p:cNvPr id="14448" name="Rectangle 113"/>
          <p:cNvSpPr>
            <a:spLocks noChangeArrowheads="1"/>
          </p:cNvSpPr>
          <p:nvPr/>
        </p:nvSpPr>
        <p:spPr bwMode="auto">
          <a:xfrm>
            <a:off x="6324600" y="4343400"/>
            <a:ext cx="685800" cy="685800"/>
          </a:xfrm>
          <a:prstGeom prst="rect">
            <a:avLst/>
          </a:prstGeom>
          <a:noFill/>
          <a:ln w="9525">
            <a:solidFill>
              <a:schemeClr val="tx1"/>
            </a:solidFill>
            <a:miter lim="800000"/>
            <a:headEnd/>
            <a:tailEnd/>
          </a:ln>
        </p:spPr>
        <p:txBody>
          <a:bodyPr wrap="none" anchor="ctr"/>
          <a:lstStyle/>
          <a:p>
            <a:endParaRPr lang="en-US"/>
          </a:p>
        </p:txBody>
      </p:sp>
      <p:sp>
        <p:nvSpPr>
          <p:cNvPr id="14449" name="Line 114"/>
          <p:cNvSpPr>
            <a:spLocks noChangeShapeType="1"/>
          </p:cNvSpPr>
          <p:nvPr/>
        </p:nvSpPr>
        <p:spPr bwMode="auto">
          <a:xfrm>
            <a:off x="6553200" y="4343400"/>
            <a:ext cx="0" cy="685800"/>
          </a:xfrm>
          <a:prstGeom prst="line">
            <a:avLst/>
          </a:prstGeom>
          <a:noFill/>
          <a:ln w="9525">
            <a:solidFill>
              <a:schemeClr val="tx1"/>
            </a:solidFill>
            <a:round/>
            <a:headEnd/>
            <a:tailEnd/>
          </a:ln>
        </p:spPr>
        <p:txBody>
          <a:bodyPr/>
          <a:lstStyle/>
          <a:p>
            <a:endParaRPr lang="en-US"/>
          </a:p>
        </p:txBody>
      </p:sp>
      <p:sp>
        <p:nvSpPr>
          <p:cNvPr id="14450" name="Line 115"/>
          <p:cNvSpPr>
            <a:spLocks noChangeShapeType="1"/>
          </p:cNvSpPr>
          <p:nvPr/>
        </p:nvSpPr>
        <p:spPr bwMode="auto">
          <a:xfrm>
            <a:off x="6781800" y="4343400"/>
            <a:ext cx="0" cy="685800"/>
          </a:xfrm>
          <a:prstGeom prst="line">
            <a:avLst/>
          </a:prstGeom>
          <a:noFill/>
          <a:ln w="9525">
            <a:solidFill>
              <a:schemeClr val="tx1"/>
            </a:solidFill>
            <a:round/>
            <a:headEnd/>
            <a:tailEnd/>
          </a:ln>
        </p:spPr>
        <p:txBody>
          <a:bodyPr/>
          <a:lstStyle/>
          <a:p>
            <a:endParaRPr lang="en-US"/>
          </a:p>
        </p:txBody>
      </p:sp>
      <p:sp>
        <p:nvSpPr>
          <p:cNvPr id="14451" name="Line 116"/>
          <p:cNvSpPr>
            <a:spLocks noChangeShapeType="1"/>
          </p:cNvSpPr>
          <p:nvPr/>
        </p:nvSpPr>
        <p:spPr bwMode="auto">
          <a:xfrm>
            <a:off x="6324600" y="4572000"/>
            <a:ext cx="685800" cy="0"/>
          </a:xfrm>
          <a:prstGeom prst="line">
            <a:avLst/>
          </a:prstGeom>
          <a:noFill/>
          <a:ln w="9525">
            <a:solidFill>
              <a:schemeClr val="tx1"/>
            </a:solidFill>
            <a:round/>
            <a:headEnd/>
            <a:tailEnd/>
          </a:ln>
        </p:spPr>
        <p:txBody>
          <a:bodyPr/>
          <a:lstStyle/>
          <a:p>
            <a:endParaRPr lang="en-US"/>
          </a:p>
        </p:txBody>
      </p:sp>
      <p:sp>
        <p:nvSpPr>
          <p:cNvPr id="14452" name="Line 117"/>
          <p:cNvSpPr>
            <a:spLocks noChangeShapeType="1"/>
          </p:cNvSpPr>
          <p:nvPr/>
        </p:nvSpPr>
        <p:spPr bwMode="auto">
          <a:xfrm>
            <a:off x="6324600" y="4800600"/>
            <a:ext cx="685800" cy="0"/>
          </a:xfrm>
          <a:prstGeom prst="line">
            <a:avLst/>
          </a:prstGeom>
          <a:noFill/>
          <a:ln w="9525">
            <a:solidFill>
              <a:schemeClr val="tx1"/>
            </a:solidFill>
            <a:round/>
            <a:headEnd/>
            <a:tailEnd/>
          </a:ln>
        </p:spPr>
        <p:txBody>
          <a:bodyPr/>
          <a:lstStyle/>
          <a:p>
            <a:endParaRPr lang="en-US"/>
          </a:p>
        </p:txBody>
      </p:sp>
      <p:sp>
        <p:nvSpPr>
          <p:cNvPr id="14453" name="Text Box 118"/>
          <p:cNvSpPr txBox="1">
            <a:spLocks noChangeArrowheads="1"/>
          </p:cNvSpPr>
          <p:nvPr/>
        </p:nvSpPr>
        <p:spPr bwMode="auto">
          <a:xfrm>
            <a:off x="6324600" y="4267200"/>
            <a:ext cx="311150" cy="366713"/>
          </a:xfrm>
          <a:prstGeom prst="rect">
            <a:avLst/>
          </a:prstGeom>
          <a:noFill/>
          <a:ln w="9525">
            <a:noFill/>
            <a:miter lim="800000"/>
            <a:headEnd/>
            <a:tailEnd/>
          </a:ln>
        </p:spPr>
        <p:txBody>
          <a:bodyPr wrap="none">
            <a:spAutoFit/>
          </a:bodyPr>
          <a:lstStyle/>
          <a:p>
            <a:r>
              <a:rPr lang="en-US"/>
              <a:t>6</a:t>
            </a:r>
          </a:p>
        </p:txBody>
      </p:sp>
      <p:sp>
        <p:nvSpPr>
          <p:cNvPr id="14454" name="Text Box 119"/>
          <p:cNvSpPr txBox="1">
            <a:spLocks noChangeArrowheads="1"/>
          </p:cNvSpPr>
          <p:nvPr/>
        </p:nvSpPr>
        <p:spPr bwMode="auto">
          <a:xfrm>
            <a:off x="6553200" y="4267200"/>
            <a:ext cx="311150" cy="366713"/>
          </a:xfrm>
          <a:prstGeom prst="rect">
            <a:avLst/>
          </a:prstGeom>
          <a:noFill/>
          <a:ln w="9525">
            <a:noFill/>
            <a:miter lim="800000"/>
            <a:headEnd/>
            <a:tailEnd/>
          </a:ln>
        </p:spPr>
        <p:txBody>
          <a:bodyPr wrap="none">
            <a:spAutoFit/>
          </a:bodyPr>
          <a:lstStyle/>
          <a:p>
            <a:r>
              <a:rPr lang="en-US"/>
              <a:t>5</a:t>
            </a:r>
          </a:p>
        </p:txBody>
      </p:sp>
      <p:sp>
        <p:nvSpPr>
          <p:cNvPr id="14455" name="Text Box 120"/>
          <p:cNvSpPr txBox="1">
            <a:spLocks noChangeArrowheads="1"/>
          </p:cNvSpPr>
          <p:nvPr/>
        </p:nvSpPr>
        <p:spPr bwMode="auto">
          <a:xfrm>
            <a:off x="6781800" y="4267200"/>
            <a:ext cx="311150" cy="366713"/>
          </a:xfrm>
          <a:prstGeom prst="rect">
            <a:avLst/>
          </a:prstGeom>
          <a:noFill/>
          <a:ln w="9525">
            <a:noFill/>
            <a:miter lim="800000"/>
            <a:headEnd/>
            <a:tailEnd/>
          </a:ln>
        </p:spPr>
        <p:txBody>
          <a:bodyPr wrap="none">
            <a:spAutoFit/>
          </a:bodyPr>
          <a:lstStyle/>
          <a:p>
            <a:r>
              <a:rPr lang="en-US"/>
              <a:t>3</a:t>
            </a:r>
          </a:p>
        </p:txBody>
      </p:sp>
      <p:sp>
        <p:nvSpPr>
          <p:cNvPr id="14456" name="Text Box 121"/>
          <p:cNvSpPr txBox="1">
            <a:spLocks noChangeArrowheads="1"/>
          </p:cNvSpPr>
          <p:nvPr/>
        </p:nvSpPr>
        <p:spPr bwMode="auto">
          <a:xfrm>
            <a:off x="6324600" y="4495800"/>
            <a:ext cx="311150" cy="366713"/>
          </a:xfrm>
          <a:prstGeom prst="rect">
            <a:avLst/>
          </a:prstGeom>
          <a:noFill/>
          <a:ln w="9525">
            <a:noFill/>
            <a:miter lim="800000"/>
            <a:headEnd/>
            <a:tailEnd/>
          </a:ln>
        </p:spPr>
        <p:txBody>
          <a:bodyPr wrap="none">
            <a:spAutoFit/>
          </a:bodyPr>
          <a:lstStyle/>
          <a:p>
            <a:r>
              <a:rPr lang="en-US"/>
              <a:t>1</a:t>
            </a:r>
          </a:p>
        </p:txBody>
      </p:sp>
      <p:sp>
        <p:nvSpPr>
          <p:cNvPr id="14457" name="Text Box 122"/>
          <p:cNvSpPr txBox="1">
            <a:spLocks noChangeArrowheads="1"/>
          </p:cNvSpPr>
          <p:nvPr/>
        </p:nvSpPr>
        <p:spPr bwMode="auto">
          <a:xfrm>
            <a:off x="6781800" y="4724400"/>
            <a:ext cx="311150" cy="366713"/>
          </a:xfrm>
          <a:prstGeom prst="rect">
            <a:avLst/>
          </a:prstGeom>
          <a:noFill/>
          <a:ln w="9525">
            <a:noFill/>
            <a:miter lim="800000"/>
            <a:headEnd/>
            <a:tailEnd/>
          </a:ln>
        </p:spPr>
        <p:txBody>
          <a:bodyPr wrap="none">
            <a:spAutoFit/>
          </a:bodyPr>
          <a:lstStyle/>
          <a:p>
            <a:r>
              <a:rPr lang="en-US"/>
              <a:t>7</a:t>
            </a:r>
          </a:p>
        </p:txBody>
      </p:sp>
      <p:sp>
        <p:nvSpPr>
          <p:cNvPr id="14458" name="Text Box 123"/>
          <p:cNvSpPr txBox="1">
            <a:spLocks noChangeArrowheads="1"/>
          </p:cNvSpPr>
          <p:nvPr/>
        </p:nvSpPr>
        <p:spPr bwMode="auto">
          <a:xfrm>
            <a:off x="6324600" y="4724400"/>
            <a:ext cx="311150" cy="366713"/>
          </a:xfrm>
          <a:prstGeom prst="rect">
            <a:avLst/>
          </a:prstGeom>
          <a:noFill/>
          <a:ln w="9525">
            <a:noFill/>
            <a:miter lim="800000"/>
            <a:headEnd/>
            <a:tailEnd/>
          </a:ln>
        </p:spPr>
        <p:txBody>
          <a:bodyPr wrap="none">
            <a:spAutoFit/>
          </a:bodyPr>
          <a:lstStyle/>
          <a:p>
            <a:r>
              <a:rPr lang="en-US"/>
              <a:t>8</a:t>
            </a:r>
          </a:p>
        </p:txBody>
      </p:sp>
      <p:sp>
        <p:nvSpPr>
          <p:cNvPr id="14459" name="Text Box 124"/>
          <p:cNvSpPr txBox="1">
            <a:spLocks noChangeArrowheads="1"/>
          </p:cNvSpPr>
          <p:nvPr/>
        </p:nvSpPr>
        <p:spPr bwMode="auto">
          <a:xfrm>
            <a:off x="6553200" y="4724400"/>
            <a:ext cx="311150" cy="366713"/>
          </a:xfrm>
          <a:prstGeom prst="rect">
            <a:avLst/>
          </a:prstGeom>
          <a:noFill/>
          <a:ln w="9525">
            <a:noFill/>
            <a:miter lim="800000"/>
            <a:headEnd/>
            <a:tailEnd/>
          </a:ln>
        </p:spPr>
        <p:txBody>
          <a:bodyPr wrap="none">
            <a:spAutoFit/>
          </a:bodyPr>
          <a:lstStyle/>
          <a:p>
            <a:r>
              <a:rPr lang="en-US"/>
              <a:t>2</a:t>
            </a:r>
          </a:p>
        </p:txBody>
      </p:sp>
      <p:sp>
        <p:nvSpPr>
          <p:cNvPr id="14460" name="Text Box 125"/>
          <p:cNvSpPr txBox="1">
            <a:spLocks noChangeArrowheads="1"/>
          </p:cNvSpPr>
          <p:nvPr/>
        </p:nvSpPr>
        <p:spPr bwMode="auto">
          <a:xfrm>
            <a:off x="6781800" y="4495800"/>
            <a:ext cx="311150" cy="366713"/>
          </a:xfrm>
          <a:prstGeom prst="rect">
            <a:avLst/>
          </a:prstGeom>
          <a:noFill/>
          <a:ln w="9525">
            <a:noFill/>
            <a:miter lim="800000"/>
            <a:headEnd/>
            <a:tailEnd/>
          </a:ln>
        </p:spPr>
        <p:txBody>
          <a:bodyPr wrap="none">
            <a:spAutoFit/>
          </a:bodyPr>
          <a:lstStyle/>
          <a:p>
            <a:r>
              <a:rPr lang="en-US"/>
              <a:t>4</a:t>
            </a:r>
          </a:p>
        </p:txBody>
      </p:sp>
      <p:sp>
        <p:nvSpPr>
          <p:cNvPr id="14461" name="Rectangle 126"/>
          <p:cNvSpPr>
            <a:spLocks noChangeArrowheads="1"/>
          </p:cNvSpPr>
          <p:nvPr/>
        </p:nvSpPr>
        <p:spPr bwMode="auto">
          <a:xfrm>
            <a:off x="7239000" y="4343400"/>
            <a:ext cx="685800" cy="685800"/>
          </a:xfrm>
          <a:prstGeom prst="rect">
            <a:avLst/>
          </a:prstGeom>
          <a:noFill/>
          <a:ln w="9525">
            <a:solidFill>
              <a:schemeClr val="tx1"/>
            </a:solidFill>
            <a:miter lim="800000"/>
            <a:headEnd/>
            <a:tailEnd/>
          </a:ln>
        </p:spPr>
        <p:txBody>
          <a:bodyPr wrap="none" anchor="ctr"/>
          <a:lstStyle/>
          <a:p>
            <a:endParaRPr lang="en-US"/>
          </a:p>
        </p:txBody>
      </p:sp>
      <p:sp>
        <p:nvSpPr>
          <p:cNvPr id="14462" name="Line 127"/>
          <p:cNvSpPr>
            <a:spLocks noChangeShapeType="1"/>
          </p:cNvSpPr>
          <p:nvPr/>
        </p:nvSpPr>
        <p:spPr bwMode="auto">
          <a:xfrm>
            <a:off x="7467600" y="4343400"/>
            <a:ext cx="0" cy="685800"/>
          </a:xfrm>
          <a:prstGeom prst="line">
            <a:avLst/>
          </a:prstGeom>
          <a:noFill/>
          <a:ln w="9525">
            <a:solidFill>
              <a:schemeClr val="tx1"/>
            </a:solidFill>
            <a:round/>
            <a:headEnd/>
            <a:tailEnd/>
          </a:ln>
        </p:spPr>
        <p:txBody>
          <a:bodyPr/>
          <a:lstStyle/>
          <a:p>
            <a:endParaRPr lang="en-US"/>
          </a:p>
        </p:txBody>
      </p:sp>
      <p:sp>
        <p:nvSpPr>
          <p:cNvPr id="14463" name="Line 128"/>
          <p:cNvSpPr>
            <a:spLocks noChangeShapeType="1"/>
          </p:cNvSpPr>
          <p:nvPr/>
        </p:nvSpPr>
        <p:spPr bwMode="auto">
          <a:xfrm>
            <a:off x="7696200" y="4343400"/>
            <a:ext cx="0" cy="685800"/>
          </a:xfrm>
          <a:prstGeom prst="line">
            <a:avLst/>
          </a:prstGeom>
          <a:noFill/>
          <a:ln w="9525">
            <a:solidFill>
              <a:schemeClr val="tx1"/>
            </a:solidFill>
            <a:round/>
            <a:headEnd/>
            <a:tailEnd/>
          </a:ln>
        </p:spPr>
        <p:txBody>
          <a:bodyPr/>
          <a:lstStyle/>
          <a:p>
            <a:endParaRPr lang="en-US"/>
          </a:p>
        </p:txBody>
      </p:sp>
      <p:sp>
        <p:nvSpPr>
          <p:cNvPr id="14464" name="Line 129"/>
          <p:cNvSpPr>
            <a:spLocks noChangeShapeType="1"/>
          </p:cNvSpPr>
          <p:nvPr/>
        </p:nvSpPr>
        <p:spPr bwMode="auto">
          <a:xfrm>
            <a:off x="7239000" y="4572000"/>
            <a:ext cx="685800" cy="0"/>
          </a:xfrm>
          <a:prstGeom prst="line">
            <a:avLst/>
          </a:prstGeom>
          <a:noFill/>
          <a:ln w="9525">
            <a:solidFill>
              <a:schemeClr val="tx1"/>
            </a:solidFill>
            <a:round/>
            <a:headEnd/>
            <a:tailEnd/>
          </a:ln>
        </p:spPr>
        <p:txBody>
          <a:bodyPr/>
          <a:lstStyle/>
          <a:p>
            <a:endParaRPr lang="en-US"/>
          </a:p>
        </p:txBody>
      </p:sp>
      <p:sp>
        <p:nvSpPr>
          <p:cNvPr id="14465" name="Line 130"/>
          <p:cNvSpPr>
            <a:spLocks noChangeShapeType="1"/>
          </p:cNvSpPr>
          <p:nvPr/>
        </p:nvSpPr>
        <p:spPr bwMode="auto">
          <a:xfrm>
            <a:off x="7239000" y="4800600"/>
            <a:ext cx="685800" cy="0"/>
          </a:xfrm>
          <a:prstGeom prst="line">
            <a:avLst/>
          </a:prstGeom>
          <a:noFill/>
          <a:ln w="9525">
            <a:solidFill>
              <a:schemeClr val="tx1"/>
            </a:solidFill>
            <a:round/>
            <a:headEnd/>
            <a:tailEnd/>
          </a:ln>
        </p:spPr>
        <p:txBody>
          <a:bodyPr/>
          <a:lstStyle/>
          <a:p>
            <a:endParaRPr lang="en-US"/>
          </a:p>
        </p:txBody>
      </p:sp>
      <p:sp>
        <p:nvSpPr>
          <p:cNvPr id="14466" name="Text Box 131"/>
          <p:cNvSpPr txBox="1">
            <a:spLocks noChangeArrowheads="1"/>
          </p:cNvSpPr>
          <p:nvPr/>
        </p:nvSpPr>
        <p:spPr bwMode="auto">
          <a:xfrm>
            <a:off x="7239000" y="4267200"/>
            <a:ext cx="311150" cy="366713"/>
          </a:xfrm>
          <a:prstGeom prst="rect">
            <a:avLst/>
          </a:prstGeom>
          <a:noFill/>
          <a:ln w="9525">
            <a:noFill/>
            <a:miter lim="800000"/>
            <a:headEnd/>
            <a:tailEnd/>
          </a:ln>
        </p:spPr>
        <p:txBody>
          <a:bodyPr wrap="none">
            <a:spAutoFit/>
          </a:bodyPr>
          <a:lstStyle/>
          <a:p>
            <a:r>
              <a:rPr lang="en-US"/>
              <a:t>6</a:t>
            </a:r>
          </a:p>
        </p:txBody>
      </p:sp>
      <p:sp>
        <p:nvSpPr>
          <p:cNvPr id="14467" name="Text Box 132"/>
          <p:cNvSpPr txBox="1">
            <a:spLocks noChangeArrowheads="1"/>
          </p:cNvSpPr>
          <p:nvPr/>
        </p:nvSpPr>
        <p:spPr bwMode="auto">
          <a:xfrm>
            <a:off x="7467600" y="4267200"/>
            <a:ext cx="311150" cy="366713"/>
          </a:xfrm>
          <a:prstGeom prst="rect">
            <a:avLst/>
          </a:prstGeom>
          <a:noFill/>
          <a:ln w="9525">
            <a:noFill/>
            <a:miter lim="800000"/>
            <a:headEnd/>
            <a:tailEnd/>
          </a:ln>
        </p:spPr>
        <p:txBody>
          <a:bodyPr wrap="none">
            <a:spAutoFit/>
          </a:bodyPr>
          <a:lstStyle/>
          <a:p>
            <a:r>
              <a:rPr lang="en-US"/>
              <a:t>5</a:t>
            </a:r>
          </a:p>
        </p:txBody>
      </p:sp>
      <p:sp>
        <p:nvSpPr>
          <p:cNvPr id="14468" name="Text Box 133"/>
          <p:cNvSpPr txBox="1">
            <a:spLocks noChangeArrowheads="1"/>
          </p:cNvSpPr>
          <p:nvPr/>
        </p:nvSpPr>
        <p:spPr bwMode="auto">
          <a:xfrm>
            <a:off x="7696200" y="4267200"/>
            <a:ext cx="311150" cy="366713"/>
          </a:xfrm>
          <a:prstGeom prst="rect">
            <a:avLst/>
          </a:prstGeom>
          <a:noFill/>
          <a:ln w="9525">
            <a:noFill/>
            <a:miter lim="800000"/>
            <a:headEnd/>
            <a:tailEnd/>
          </a:ln>
        </p:spPr>
        <p:txBody>
          <a:bodyPr wrap="none">
            <a:spAutoFit/>
          </a:bodyPr>
          <a:lstStyle/>
          <a:p>
            <a:r>
              <a:rPr lang="en-US"/>
              <a:t>3</a:t>
            </a:r>
          </a:p>
        </p:txBody>
      </p:sp>
      <p:sp>
        <p:nvSpPr>
          <p:cNvPr id="14469" name="Text Box 134"/>
          <p:cNvSpPr txBox="1">
            <a:spLocks noChangeArrowheads="1"/>
          </p:cNvSpPr>
          <p:nvPr/>
        </p:nvSpPr>
        <p:spPr bwMode="auto">
          <a:xfrm>
            <a:off x="7239000" y="4495800"/>
            <a:ext cx="311150" cy="366713"/>
          </a:xfrm>
          <a:prstGeom prst="rect">
            <a:avLst/>
          </a:prstGeom>
          <a:noFill/>
          <a:ln w="9525">
            <a:noFill/>
            <a:miter lim="800000"/>
            <a:headEnd/>
            <a:tailEnd/>
          </a:ln>
        </p:spPr>
        <p:txBody>
          <a:bodyPr wrap="none">
            <a:spAutoFit/>
          </a:bodyPr>
          <a:lstStyle/>
          <a:p>
            <a:r>
              <a:rPr lang="en-US"/>
              <a:t>1</a:t>
            </a:r>
          </a:p>
        </p:txBody>
      </p:sp>
      <p:sp>
        <p:nvSpPr>
          <p:cNvPr id="14470" name="Text Box 135"/>
          <p:cNvSpPr txBox="1">
            <a:spLocks noChangeArrowheads="1"/>
          </p:cNvSpPr>
          <p:nvPr/>
        </p:nvSpPr>
        <p:spPr bwMode="auto">
          <a:xfrm>
            <a:off x="7696200" y="4495800"/>
            <a:ext cx="311150" cy="366713"/>
          </a:xfrm>
          <a:prstGeom prst="rect">
            <a:avLst/>
          </a:prstGeom>
          <a:noFill/>
          <a:ln w="9525">
            <a:noFill/>
            <a:miter lim="800000"/>
            <a:headEnd/>
            <a:tailEnd/>
          </a:ln>
        </p:spPr>
        <p:txBody>
          <a:bodyPr wrap="none">
            <a:spAutoFit/>
          </a:bodyPr>
          <a:lstStyle/>
          <a:p>
            <a:r>
              <a:rPr lang="en-US"/>
              <a:t>7</a:t>
            </a:r>
          </a:p>
        </p:txBody>
      </p:sp>
      <p:sp>
        <p:nvSpPr>
          <p:cNvPr id="14471" name="Text Box 136"/>
          <p:cNvSpPr txBox="1">
            <a:spLocks noChangeArrowheads="1"/>
          </p:cNvSpPr>
          <p:nvPr/>
        </p:nvSpPr>
        <p:spPr bwMode="auto">
          <a:xfrm>
            <a:off x="7239000" y="4724400"/>
            <a:ext cx="311150" cy="366713"/>
          </a:xfrm>
          <a:prstGeom prst="rect">
            <a:avLst/>
          </a:prstGeom>
          <a:noFill/>
          <a:ln w="9525">
            <a:noFill/>
            <a:miter lim="800000"/>
            <a:headEnd/>
            <a:tailEnd/>
          </a:ln>
        </p:spPr>
        <p:txBody>
          <a:bodyPr wrap="none">
            <a:spAutoFit/>
          </a:bodyPr>
          <a:lstStyle/>
          <a:p>
            <a:r>
              <a:rPr lang="en-US"/>
              <a:t>8</a:t>
            </a:r>
          </a:p>
        </p:txBody>
      </p:sp>
      <p:sp>
        <p:nvSpPr>
          <p:cNvPr id="14472" name="Text Box 137"/>
          <p:cNvSpPr txBox="1">
            <a:spLocks noChangeArrowheads="1"/>
          </p:cNvSpPr>
          <p:nvPr/>
        </p:nvSpPr>
        <p:spPr bwMode="auto">
          <a:xfrm>
            <a:off x="7467600" y="4724400"/>
            <a:ext cx="311150" cy="366713"/>
          </a:xfrm>
          <a:prstGeom prst="rect">
            <a:avLst/>
          </a:prstGeom>
          <a:noFill/>
          <a:ln w="9525">
            <a:noFill/>
            <a:miter lim="800000"/>
            <a:headEnd/>
            <a:tailEnd/>
          </a:ln>
        </p:spPr>
        <p:txBody>
          <a:bodyPr wrap="none">
            <a:spAutoFit/>
          </a:bodyPr>
          <a:lstStyle/>
          <a:p>
            <a:r>
              <a:rPr lang="en-US"/>
              <a:t>2</a:t>
            </a:r>
          </a:p>
        </p:txBody>
      </p:sp>
      <p:sp>
        <p:nvSpPr>
          <p:cNvPr id="14473" name="Text Box 138"/>
          <p:cNvSpPr txBox="1">
            <a:spLocks noChangeArrowheads="1"/>
          </p:cNvSpPr>
          <p:nvPr/>
        </p:nvSpPr>
        <p:spPr bwMode="auto">
          <a:xfrm>
            <a:off x="7467600" y="4495800"/>
            <a:ext cx="311150" cy="366713"/>
          </a:xfrm>
          <a:prstGeom prst="rect">
            <a:avLst/>
          </a:prstGeom>
          <a:noFill/>
          <a:ln w="9525">
            <a:noFill/>
            <a:miter lim="800000"/>
            <a:headEnd/>
            <a:tailEnd/>
          </a:ln>
        </p:spPr>
        <p:txBody>
          <a:bodyPr wrap="none">
            <a:spAutoFit/>
          </a:bodyPr>
          <a:lstStyle/>
          <a:p>
            <a:r>
              <a:rPr lang="en-US"/>
              <a:t>4</a:t>
            </a:r>
          </a:p>
        </p:txBody>
      </p:sp>
      <p:sp>
        <p:nvSpPr>
          <p:cNvPr id="14474" name="Line 139"/>
          <p:cNvSpPr>
            <a:spLocks noChangeShapeType="1"/>
          </p:cNvSpPr>
          <p:nvPr/>
        </p:nvSpPr>
        <p:spPr bwMode="auto">
          <a:xfrm flipH="1">
            <a:off x="1676400" y="3733800"/>
            <a:ext cx="990600" cy="533400"/>
          </a:xfrm>
          <a:prstGeom prst="line">
            <a:avLst/>
          </a:prstGeom>
          <a:noFill/>
          <a:ln w="9525">
            <a:solidFill>
              <a:schemeClr val="tx1"/>
            </a:solidFill>
            <a:round/>
            <a:headEnd/>
            <a:tailEnd type="triangle" w="med" len="med"/>
          </a:ln>
        </p:spPr>
        <p:txBody>
          <a:bodyPr/>
          <a:lstStyle/>
          <a:p>
            <a:endParaRPr lang="en-US"/>
          </a:p>
        </p:txBody>
      </p:sp>
      <p:sp>
        <p:nvSpPr>
          <p:cNvPr id="14475" name="Line 140"/>
          <p:cNvSpPr>
            <a:spLocks noChangeShapeType="1"/>
          </p:cNvSpPr>
          <p:nvPr/>
        </p:nvSpPr>
        <p:spPr bwMode="auto">
          <a:xfrm flipH="1">
            <a:off x="2895600" y="3810000"/>
            <a:ext cx="76200" cy="533400"/>
          </a:xfrm>
          <a:prstGeom prst="line">
            <a:avLst/>
          </a:prstGeom>
          <a:noFill/>
          <a:ln w="9525">
            <a:solidFill>
              <a:schemeClr val="tx1"/>
            </a:solidFill>
            <a:round/>
            <a:headEnd/>
            <a:tailEnd type="triangle" w="med" len="med"/>
          </a:ln>
        </p:spPr>
        <p:txBody>
          <a:bodyPr/>
          <a:lstStyle/>
          <a:p>
            <a:endParaRPr lang="en-US"/>
          </a:p>
        </p:txBody>
      </p:sp>
      <p:sp>
        <p:nvSpPr>
          <p:cNvPr id="14476" name="Line 141"/>
          <p:cNvSpPr>
            <a:spLocks noChangeShapeType="1"/>
          </p:cNvSpPr>
          <p:nvPr/>
        </p:nvSpPr>
        <p:spPr bwMode="auto">
          <a:xfrm>
            <a:off x="3352800" y="3810000"/>
            <a:ext cx="381000" cy="533400"/>
          </a:xfrm>
          <a:prstGeom prst="line">
            <a:avLst/>
          </a:prstGeom>
          <a:noFill/>
          <a:ln w="9525">
            <a:solidFill>
              <a:schemeClr val="tx1"/>
            </a:solidFill>
            <a:round/>
            <a:headEnd/>
            <a:tailEnd type="triangle" w="med" len="med"/>
          </a:ln>
        </p:spPr>
        <p:txBody>
          <a:bodyPr/>
          <a:lstStyle/>
          <a:p>
            <a:endParaRPr lang="en-US"/>
          </a:p>
        </p:txBody>
      </p:sp>
      <p:sp>
        <p:nvSpPr>
          <p:cNvPr id="14477" name="Line 142"/>
          <p:cNvSpPr>
            <a:spLocks noChangeShapeType="1"/>
          </p:cNvSpPr>
          <p:nvPr/>
        </p:nvSpPr>
        <p:spPr bwMode="auto">
          <a:xfrm flipH="1">
            <a:off x="5867400" y="3886200"/>
            <a:ext cx="381000" cy="381000"/>
          </a:xfrm>
          <a:prstGeom prst="line">
            <a:avLst/>
          </a:prstGeom>
          <a:noFill/>
          <a:ln w="9525">
            <a:solidFill>
              <a:schemeClr val="tx1"/>
            </a:solidFill>
            <a:round/>
            <a:headEnd/>
            <a:tailEnd type="triangle" w="med" len="med"/>
          </a:ln>
        </p:spPr>
        <p:txBody>
          <a:bodyPr/>
          <a:lstStyle/>
          <a:p>
            <a:endParaRPr lang="en-US"/>
          </a:p>
        </p:txBody>
      </p:sp>
      <p:sp>
        <p:nvSpPr>
          <p:cNvPr id="14478" name="Line 143"/>
          <p:cNvSpPr>
            <a:spLocks noChangeShapeType="1"/>
          </p:cNvSpPr>
          <p:nvPr/>
        </p:nvSpPr>
        <p:spPr bwMode="auto">
          <a:xfrm>
            <a:off x="6477000" y="3886200"/>
            <a:ext cx="152400" cy="381000"/>
          </a:xfrm>
          <a:prstGeom prst="line">
            <a:avLst/>
          </a:prstGeom>
          <a:noFill/>
          <a:ln w="9525">
            <a:solidFill>
              <a:schemeClr val="tx1"/>
            </a:solidFill>
            <a:round/>
            <a:headEnd/>
            <a:tailEnd type="triangle" w="med" len="med"/>
          </a:ln>
        </p:spPr>
        <p:txBody>
          <a:bodyPr/>
          <a:lstStyle/>
          <a:p>
            <a:endParaRPr lang="en-US"/>
          </a:p>
        </p:txBody>
      </p:sp>
      <p:sp>
        <p:nvSpPr>
          <p:cNvPr id="14479" name="Line 144"/>
          <p:cNvSpPr>
            <a:spLocks noChangeShapeType="1"/>
          </p:cNvSpPr>
          <p:nvPr/>
        </p:nvSpPr>
        <p:spPr bwMode="auto">
          <a:xfrm>
            <a:off x="6858000" y="3810000"/>
            <a:ext cx="609600" cy="457200"/>
          </a:xfrm>
          <a:prstGeom prst="line">
            <a:avLst/>
          </a:prstGeom>
          <a:noFill/>
          <a:ln w="9525">
            <a:solidFill>
              <a:schemeClr val="tx1"/>
            </a:solidFill>
            <a:round/>
            <a:headEnd/>
            <a:tailEnd type="triangle" w="med" len="med"/>
          </a:ln>
        </p:spPr>
        <p:txBody>
          <a:bodyPr/>
          <a:lstStyle/>
          <a:p>
            <a:endParaRPr lang="en-US"/>
          </a:p>
        </p:txBody>
      </p:sp>
      <p:sp>
        <p:nvSpPr>
          <p:cNvPr id="14480" name="Text Box 145"/>
          <p:cNvSpPr txBox="1">
            <a:spLocks noChangeArrowheads="1"/>
          </p:cNvSpPr>
          <p:nvPr/>
        </p:nvSpPr>
        <p:spPr bwMode="auto">
          <a:xfrm>
            <a:off x="4495800" y="4953000"/>
            <a:ext cx="577850" cy="366713"/>
          </a:xfrm>
          <a:prstGeom prst="rect">
            <a:avLst/>
          </a:prstGeom>
          <a:noFill/>
          <a:ln w="9525">
            <a:noFill/>
            <a:miter lim="800000"/>
            <a:headEnd/>
            <a:tailEnd/>
          </a:ln>
        </p:spPr>
        <p:txBody>
          <a:bodyPr wrap="none">
            <a:spAutoFit/>
          </a:bodyPr>
          <a:lstStyle/>
          <a:p>
            <a:r>
              <a:rPr lang="en-US"/>
              <a:t>Etc.</a:t>
            </a:r>
          </a:p>
        </p:txBody>
      </p:sp>
      <p:sp>
        <p:nvSpPr>
          <p:cNvPr id="14481" name="Text Box 146"/>
          <p:cNvSpPr txBox="1">
            <a:spLocks noChangeArrowheads="1"/>
          </p:cNvSpPr>
          <p:nvPr/>
        </p:nvSpPr>
        <p:spPr bwMode="auto">
          <a:xfrm>
            <a:off x="1828800" y="5257800"/>
            <a:ext cx="7010400" cy="1465263"/>
          </a:xfrm>
          <a:prstGeom prst="rect">
            <a:avLst/>
          </a:prstGeom>
          <a:noFill/>
          <a:ln w="9525">
            <a:noFill/>
            <a:miter lim="800000"/>
            <a:headEnd/>
            <a:tailEnd/>
          </a:ln>
        </p:spPr>
        <p:txBody>
          <a:bodyPr>
            <a:spAutoFit/>
          </a:bodyPr>
          <a:lstStyle/>
          <a:p>
            <a:r>
              <a:rPr lang="en-US"/>
              <a:t>Note that with a branching factor of about 3, and given that in this particular set up, we know that it must take a minimum of 12 moves (since the ‘6’ must be moved at least 3 times to get into the right spot, the ‘5’ at least 1 time, etc.) to get to the goal, breadth-first search will explore something like 3</a:t>
            </a:r>
            <a:r>
              <a:rPr lang="en-US" baseline="30000"/>
              <a:t>12</a:t>
            </a:r>
            <a:r>
              <a:rPr lang="en-US"/>
              <a:t> (appr. 1 million) states!</a:t>
            </a:r>
            <a:endParaRPr lang="en-US" baseline="30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Blind vs Informed Search</a:t>
            </a:r>
          </a:p>
        </p:txBody>
      </p:sp>
      <p:sp>
        <p:nvSpPr>
          <p:cNvPr id="15363" name="Rectangle 3"/>
          <p:cNvSpPr>
            <a:spLocks noGrp="1" noChangeArrowheads="1"/>
          </p:cNvSpPr>
          <p:nvPr>
            <p:ph type="body" idx="1"/>
          </p:nvPr>
        </p:nvSpPr>
        <p:spPr/>
        <p:txBody>
          <a:bodyPr/>
          <a:lstStyle/>
          <a:p>
            <a:pPr eaLnBrk="1" hangingPunct="1">
              <a:lnSpc>
                <a:spcPct val="80000"/>
              </a:lnSpc>
            </a:pPr>
            <a:r>
              <a:rPr lang="en-US" sz="2800" smtClean="0"/>
              <a:t>With the size of search trees (and the search space) being large for even pretty simple problems (just think of the search space for filling in Sudoku puzzles!!), search techniques need to get ‘smarter’ in handling such big search spaces.</a:t>
            </a:r>
          </a:p>
          <a:p>
            <a:pPr eaLnBrk="1" hangingPunct="1">
              <a:lnSpc>
                <a:spcPct val="80000"/>
              </a:lnSpc>
            </a:pPr>
            <a:r>
              <a:rPr lang="en-US" sz="2800" smtClean="0"/>
              <a:t>One intuitive and useful heuristic for search is that as you are exploring different states, pick the one that gets you ‘closest’ to the goal.</a:t>
            </a:r>
          </a:p>
          <a:p>
            <a:pPr eaLnBrk="1" hangingPunct="1">
              <a:lnSpc>
                <a:spcPct val="80000"/>
              </a:lnSpc>
            </a:pPr>
            <a:r>
              <a:rPr lang="en-US" sz="2800" smtClean="0"/>
              <a:t>Search techniques that use heuristics like this are called ‘informed’ search, whereas search techniques without any further heuristics as to guide their search are called ‘blind’ search techniques.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Hill-Climbing</a:t>
            </a:r>
          </a:p>
        </p:txBody>
      </p:sp>
      <p:sp>
        <p:nvSpPr>
          <p:cNvPr id="16387" name="Rectangle 3"/>
          <p:cNvSpPr>
            <a:spLocks noGrp="1" noChangeArrowheads="1"/>
          </p:cNvSpPr>
          <p:nvPr>
            <p:ph type="body" idx="1"/>
          </p:nvPr>
        </p:nvSpPr>
        <p:spPr/>
        <p:txBody>
          <a:bodyPr/>
          <a:lstStyle/>
          <a:p>
            <a:pPr eaLnBrk="1" hangingPunct="1"/>
            <a:r>
              <a:rPr lang="en-US" smtClean="0"/>
              <a:t>Hill-climbing is a very straightforward way to make depth-first search a little ‘smarter’: as you reach a new branch, generate all of its ‘next’ states, and then pick from those the one that is most promising. </a:t>
            </a:r>
          </a:p>
          <a:p>
            <a:pPr eaLnBrk="1" hangingPunct="1"/>
            <a:r>
              <a:rPr lang="en-US" smtClean="0"/>
              <a:t>As usual with depth-first, go back when you get stuck.</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Best-First Search</a:t>
            </a:r>
          </a:p>
        </p:txBody>
      </p:sp>
      <p:sp>
        <p:nvSpPr>
          <p:cNvPr id="17411" name="Rectangle 3"/>
          <p:cNvSpPr>
            <a:spLocks noGrp="1" noChangeArrowheads="1"/>
          </p:cNvSpPr>
          <p:nvPr>
            <p:ph type="body" idx="1"/>
          </p:nvPr>
        </p:nvSpPr>
        <p:spPr/>
        <p:txBody>
          <a:bodyPr/>
          <a:lstStyle/>
          <a:p>
            <a:pPr eaLnBrk="1" hangingPunct="1">
              <a:lnSpc>
                <a:spcPct val="80000"/>
              </a:lnSpc>
            </a:pPr>
            <a:r>
              <a:rPr lang="en-US" smtClean="0"/>
              <a:t>A slightly more involved strategy is to keep track of all states that you have generated so far, and pick from all those the ‘best’ one to explore.</a:t>
            </a:r>
          </a:p>
          <a:p>
            <a:pPr eaLnBrk="1" hangingPunct="1">
              <a:lnSpc>
                <a:spcPct val="80000"/>
              </a:lnSpc>
            </a:pPr>
            <a:r>
              <a:rPr lang="en-US" smtClean="0"/>
              <a:t>Thus, you are not committed to exploring one branch, and you can jump between different branches. </a:t>
            </a:r>
          </a:p>
          <a:p>
            <a:pPr eaLnBrk="1" hangingPunct="1">
              <a:lnSpc>
                <a:spcPct val="80000"/>
              </a:lnSpc>
            </a:pPr>
            <a:r>
              <a:rPr lang="en-US" smtClean="0"/>
              <a:t>This method is called ‘best-first’ search: it is sort of between depth-first and breadth-first, but with heuristics to guide its search.</a:t>
            </a:r>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Example: Hill-Climbing and Best-First Search</a:t>
            </a:r>
          </a:p>
        </p:txBody>
      </p:sp>
      <p:sp>
        <p:nvSpPr>
          <p:cNvPr id="20483" name="Text Box 3"/>
          <p:cNvSpPr txBox="1">
            <a:spLocks noChangeArrowheads="1"/>
          </p:cNvSpPr>
          <p:nvPr/>
        </p:nvSpPr>
        <p:spPr bwMode="auto">
          <a:xfrm>
            <a:off x="228600" y="1447800"/>
            <a:ext cx="4210050" cy="915988"/>
          </a:xfrm>
          <a:prstGeom prst="rect">
            <a:avLst/>
          </a:prstGeom>
          <a:noFill/>
          <a:ln w="9525">
            <a:noFill/>
            <a:miter lim="800000"/>
            <a:headEnd/>
            <a:tailEnd/>
          </a:ln>
        </p:spPr>
        <p:txBody>
          <a:bodyPr wrap="none">
            <a:spAutoFit/>
          </a:bodyPr>
          <a:lstStyle/>
          <a:p>
            <a:r>
              <a:rPr lang="en-US"/>
              <a:t>We ‘score’ every state by counting the</a:t>
            </a:r>
          </a:p>
          <a:p>
            <a:r>
              <a:rPr lang="en-US"/>
              <a:t>minimum number of moves that need to</a:t>
            </a:r>
          </a:p>
          <a:p>
            <a:r>
              <a:rPr lang="en-US"/>
              <a:t>be made in order to get to the goal</a:t>
            </a:r>
          </a:p>
        </p:txBody>
      </p:sp>
      <p:sp>
        <p:nvSpPr>
          <p:cNvPr id="18436" name="Rectangle 4"/>
          <p:cNvSpPr>
            <a:spLocks noChangeArrowheads="1"/>
          </p:cNvSpPr>
          <p:nvPr/>
        </p:nvSpPr>
        <p:spPr bwMode="auto">
          <a:xfrm>
            <a:off x="4572000" y="1600200"/>
            <a:ext cx="685800" cy="685800"/>
          </a:xfrm>
          <a:prstGeom prst="rect">
            <a:avLst/>
          </a:prstGeom>
          <a:noFill/>
          <a:ln w="9525">
            <a:solidFill>
              <a:schemeClr val="tx1"/>
            </a:solidFill>
            <a:miter lim="800000"/>
            <a:headEnd/>
            <a:tailEnd/>
          </a:ln>
        </p:spPr>
        <p:txBody>
          <a:bodyPr wrap="none" anchor="ctr"/>
          <a:lstStyle/>
          <a:p>
            <a:endParaRPr lang="en-US"/>
          </a:p>
        </p:txBody>
      </p:sp>
      <p:sp>
        <p:nvSpPr>
          <p:cNvPr id="18437" name="Line 5"/>
          <p:cNvSpPr>
            <a:spLocks noChangeShapeType="1"/>
          </p:cNvSpPr>
          <p:nvPr/>
        </p:nvSpPr>
        <p:spPr bwMode="auto">
          <a:xfrm>
            <a:off x="4800600" y="1600200"/>
            <a:ext cx="0" cy="685800"/>
          </a:xfrm>
          <a:prstGeom prst="line">
            <a:avLst/>
          </a:prstGeom>
          <a:noFill/>
          <a:ln w="9525">
            <a:solidFill>
              <a:schemeClr val="tx1"/>
            </a:solidFill>
            <a:round/>
            <a:headEnd/>
            <a:tailEnd/>
          </a:ln>
        </p:spPr>
        <p:txBody>
          <a:bodyPr/>
          <a:lstStyle/>
          <a:p>
            <a:endParaRPr lang="en-US"/>
          </a:p>
        </p:txBody>
      </p:sp>
      <p:sp>
        <p:nvSpPr>
          <p:cNvPr id="18438" name="Line 6"/>
          <p:cNvSpPr>
            <a:spLocks noChangeShapeType="1"/>
          </p:cNvSpPr>
          <p:nvPr/>
        </p:nvSpPr>
        <p:spPr bwMode="auto">
          <a:xfrm>
            <a:off x="5029200" y="1600200"/>
            <a:ext cx="0" cy="685800"/>
          </a:xfrm>
          <a:prstGeom prst="line">
            <a:avLst/>
          </a:prstGeom>
          <a:noFill/>
          <a:ln w="9525">
            <a:solidFill>
              <a:schemeClr val="tx1"/>
            </a:solidFill>
            <a:round/>
            <a:headEnd/>
            <a:tailEnd/>
          </a:ln>
        </p:spPr>
        <p:txBody>
          <a:bodyPr/>
          <a:lstStyle/>
          <a:p>
            <a:endParaRPr lang="en-US"/>
          </a:p>
        </p:txBody>
      </p:sp>
      <p:sp>
        <p:nvSpPr>
          <p:cNvPr id="18439" name="Line 7"/>
          <p:cNvSpPr>
            <a:spLocks noChangeShapeType="1"/>
          </p:cNvSpPr>
          <p:nvPr/>
        </p:nvSpPr>
        <p:spPr bwMode="auto">
          <a:xfrm>
            <a:off x="4572000" y="1828800"/>
            <a:ext cx="685800" cy="0"/>
          </a:xfrm>
          <a:prstGeom prst="line">
            <a:avLst/>
          </a:prstGeom>
          <a:noFill/>
          <a:ln w="9525">
            <a:solidFill>
              <a:schemeClr val="tx1"/>
            </a:solidFill>
            <a:round/>
            <a:headEnd/>
            <a:tailEnd/>
          </a:ln>
        </p:spPr>
        <p:txBody>
          <a:bodyPr/>
          <a:lstStyle/>
          <a:p>
            <a:endParaRPr lang="en-US"/>
          </a:p>
        </p:txBody>
      </p:sp>
      <p:sp>
        <p:nvSpPr>
          <p:cNvPr id="18440" name="Line 8"/>
          <p:cNvSpPr>
            <a:spLocks noChangeShapeType="1"/>
          </p:cNvSpPr>
          <p:nvPr/>
        </p:nvSpPr>
        <p:spPr bwMode="auto">
          <a:xfrm>
            <a:off x="4572000" y="2057400"/>
            <a:ext cx="685800" cy="0"/>
          </a:xfrm>
          <a:prstGeom prst="line">
            <a:avLst/>
          </a:prstGeom>
          <a:noFill/>
          <a:ln w="9525">
            <a:solidFill>
              <a:schemeClr val="tx1"/>
            </a:solidFill>
            <a:round/>
            <a:headEnd/>
            <a:tailEnd/>
          </a:ln>
        </p:spPr>
        <p:txBody>
          <a:bodyPr/>
          <a:lstStyle/>
          <a:p>
            <a:endParaRPr lang="en-US"/>
          </a:p>
        </p:txBody>
      </p:sp>
      <p:sp>
        <p:nvSpPr>
          <p:cNvPr id="18441" name="Text Box 9"/>
          <p:cNvSpPr txBox="1">
            <a:spLocks noChangeArrowheads="1"/>
          </p:cNvSpPr>
          <p:nvPr/>
        </p:nvSpPr>
        <p:spPr bwMode="auto">
          <a:xfrm>
            <a:off x="4572000" y="1524000"/>
            <a:ext cx="311150" cy="366713"/>
          </a:xfrm>
          <a:prstGeom prst="rect">
            <a:avLst/>
          </a:prstGeom>
          <a:noFill/>
          <a:ln w="9525">
            <a:noFill/>
            <a:miter lim="800000"/>
            <a:headEnd/>
            <a:tailEnd/>
          </a:ln>
        </p:spPr>
        <p:txBody>
          <a:bodyPr wrap="none">
            <a:spAutoFit/>
          </a:bodyPr>
          <a:lstStyle/>
          <a:p>
            <a:r>
              <a:rPr lang="en-US"/>
              <a:t>6</a:t>
            </a:r>
          </a:p>
        </p:txBody>
      </p:sp>
      <p:sp>
        <p:nvSpPr>
          <p:cNvPr id="18442" name="Text Box 10"/>
          <p:cNvSpPr txBox="1">
            <a:spLocks noChangeArrowheads="1"/>
          </p:cNvSpPr>
          <p:nvPr/>
        </p:nvSpPr>
        <p:spPr bwMode="auto">
          <a:xfrm>
            <a:off x="4800600" y="1524000"/>
            <a:ext cx="311150" cy="366713"/>
          </a:xfrm>
          <a:prstGeom prst="rect">
            <a:avLst/>
          </a:prstGeom>
          <a:noFill/>
          <a:ln w="9525">
            <a:noFill/>
            <a:miter lim="800000"/>
            <a:headEnd/>
            <a:tailEnd/>
          </a:ln>
        </p:spPr>
        <p:txBody>
          <a:bodyPr wrap="none">
            <a:spAutoFit/>
          </a:bodyPr>
          <a:lstStyle/>
          <a:p>
            <a:r>
              <a:rPr lang="en-US"/>
              <a:t>5</a:t>
            </a:r>
          </a:p>
        </p:txBody>
      </p:sp>
      <p:sp>
        <p:nvSpPr>
          <p:cNvPr id="18443" name="Text Box 11"/>
          <p:cNvSpPr txBox="1">
            <a:spLocks noChangeArrowheads="1"/>
          </p:cNvSpPr>
          <p:nvPr/>
        </p:nvSpPr>
        <p:spPr bwMode="auto">
          <a:xfrm>
            <a:off x="5029200" y="1524000"/>
            <a:ext cx="311150" cy="366713"/>
          </a:xfrm>
          <a:prstGeom prst="rect">
            <a:avLst/>
          </a:prstGeom>
          <a:noFill/>
          <a:ln w="9525">
            <a:noFill/>
            <a:miter lim="800000"/>
            <a:headEnd/>
            <a:tailEnd/>
          </a:ln>
        </p:spPr>
        <p:txBody>
          <a:bodyPr wrap="none">
            <a:spAutoFit/>
          </a:bodyPr>
          <a:lstStyle/>
          <a:p>
            <a:r>
              <a:rPr lang="en-US"/>
              <a:t>3</a:t>
            </a:r>
          </a:p>
        </p:txBody>
      </p:sp>
      <p:sp>
        <p:nvSpPr>
          <p:cNvPr id="18444" name="Text Box 12"/>
          <p:cNvSpPr txBox="1">
            <a:spLocks noChangeArrowheads="1"/>
          </p:cNvSpPr>
          <p:nvPr/>
        </p:nvSpPr>
        <p:spPr bwMode="auto">
          <a:xfrm>
            <a:off x="4572000" y="1752600"/>
            <a:ext cx="311150" cy="366713"/>
          </a:xfrm>
          <a:prstGeom prst="rect">
            <a:avLst/>
          </a:prstGeom>
          <a:noFill/>
          <a:ln w="9525">
            <a:noFill/>
            <a:miter lim="800000"/>
            <a:headEnd/>
            <a:tailEnd/>
          </a:ln>
        </p:spPr>
        <p:txBody>
          <a:bodyPr wrap="none">
            <a:spAutoFit/>
          </a:bodyPr>
          <a:lstStyle/>
          <a:p>
            <a:r>
              <a:rPr lang="en-US"/>
              <a:t>1</a:t>
            </a:r>
          </a:p>
        </p:txBody>
      </p:sp>
      <p:sp>
        <p:nvSpPr>
          <p:cNvPr id="18445" name="Text Box 13"/>
          <p:cNvSpPr txBox="1">
            <a:spLocks noChangeArrowheads="1"/>
          </p:cNvSpPr>
          <p:nvPr/>
        </p:nvSpPr>
        <p:spPr bwMode="auto">
          <a:xfrm>
            <a:off x="5029200" y="1752600"/>
            <a:ext cx="311150" cy="366713"/>
          </a:xfrm>
          <a:prstGeom prst="rect">
            <a:avLst/>
          </a:prstGeom>
          <a:noFill/>
          <a:ln w="9525">
            <a:noFill/>
            <a:miter lim="800000"/>
            <a:headEnd/>
            <a:tailEnd/>
          </a:ln>
        </p:spPr>
        <p:txBody>
          <a:bodyPr wrap="none">
            <a:spAutoFit/>
          </a:bodyPr>
          <a:lstStyle/>
          <a:p>
            <a:r>
              <a:rPr lang="en-US"/>
              <a:t>7</a:t>
            </a:r>
          </a:p>
        </p:txBody>
      </p:sp>
      <p:sp>
        <p:nvSpPr>
          <p:cNvPr id="18446" name="Text Box 14"/>
          <p:cNvSpPr txBox="1">
            <a:spLocks noChangeArrowheads="1"/>
          </p:cNvSpPr>
          <p:nvPr/>
        </p:nvSpPr>
        <p:spPr bwMode="auto">
          <a:xfrm>
            <a:off x="4572000" y="1981200"/>
            <a:ext cx="311150" cy="366713"/>
          </a:xfrm>
          <a:prstGeom prst="rect">
            <a:avLst/>
          </a:prstGeom>
          <a:noFill/>
          <a:ln w="9525">
            <a:noFill/>
            <a:miter lim="800000"/>
            <a:headEnd/>
            <a:tailEnd/>
          </a:ln>
        </p:spPr>
        <p:txBody>
          <a:bodyPr wrap="none">
            <a:spAutoFit/>
          </a:bodyPr>
          <a:lstStyle/>
          <a:p>
            <a:r>
              <a:rPr lang="en-US"/>
              <a:t>8</a:t>
            </a:r>
          </a:p>
        </p:txBody>
      </p:sp>
      <p:sp>
        <p:nvSpPr>
          <p:cNvPr id="18447" name="Text Box 15"/>
          <p:cNvSpPr txBox="1">
            <a:spLocks noChangeArrowheads="1"/>
          </p:cNvSpPr>
          <p:nvPr/>
        </p:nvSpPr>
        <p:spPr bwMode="auto">
          <a:xfrm>
            <a:off x="4800600" y="1981200"/>
            <a:ext cx="311150" cy="366713"/>
          </a:xfrm>
          <a:prstGeom prst="rect">
            <a:avLst/>
          </a:prstGeom>
          <a:noFill/>
          <a:ln w="9525">
            <a:noFill/>
            <a:miter lim="800000"/>
            <a:headEnd/>
            <a:tailEnd/>
          </a:ln>
        </p:spPr>
        <p:txBody>
          <a:bodyPr wrap="none">
            <a:spAutoFit/>
          </a:bodyPr>
          <a:lstStyle/>
          <a:p>
            <a:r>
              <a:rPr lang="en-US"/>
              <a:t>2</a:t>
            </a:r>
          </a:p>
        </p:txBody>
      </p:sp>
      <p:sp>
        <p:nvSpPr>
          <p:cNvPr id="18448" name="Text Box 16"/>
          <p:cNvSpPr txBox="1">
            <a:spLocks noChangeArrowheads="1"/>
          </p:cNvSpPr>
          <p:nvPr/>
        </p:nvSpPr>
        <p:spPr bwMode="auto">
          <a:xfrm>
            <a:off x="4800600" y="1752600"/>
            <a:ext cx="311150" cy="366713"/>
          </a:xfrm>
          <a:prstGeom prst="rect">
            <a:avLst/>
          </a:prstGeom>
          <a:noFill/>
          <a:ln w="9525">
            <a:noFill/>
            <a:miter lim="800000"/>
            <a:headEnd/>
            <a:tailEnd/>
          </a:ln>
        </p:spPr>
        <p:txBody>
          <a:bodyPr wrap="none">
            <a:spAutoFit/>
          </a:bodyPr>
          <a:lstStyle/>
          <a:p>
            <a:r>
              <a:rPr lang="en-US"/>
              <a:t>4</a:t>
            </a:r>
          </a:p>
        </p:txBody>
      </p:sp>
      <p:sp>
        <p:nvSpPr>
          <p:cNvPr id="18449" name="Text Box 17"/>
          <p:cNvSpPr txBox="1">
            <a:spLocks noChangeArrowheads="1"/>
          </p:cNvSpPr>
          <p:nvPr/>
        </p:nvSpPr>
        <p:spPr bwMode="auto">
          <a:xfrm>
            <a:off x="5394325" y="1712913"/>
            <a:ext cx="666750" cy="366712"/>
          </a:xfrm>
          <a:prstGeom prst="rect">
            <a:avLst/>
          </a:prstGeom>
          <a:noFill/>
          <a:ln w="9525">
            <a:noFill/>
            <a:miter lim="800000"/>
            <a:headEnd/>
            <a:tailEnd/>
          </a:ln>
        </p:spPr>
        <p:txBody>
          <a:bodyPr wrap="none">
            <a:spAutoFit/>
          </a:bodyPr>
          <a:lstStyle/>
          <a:p>
            <a:r>
              <a:rPr lang="en-US"/>
              <a:t>Start</a:t>
            </a:r>
          </a:p>
        </p:txBody>
      </p:sp>
      <p:grpSp>
        <p:nvGrpSpPr>
          <p:cNvPr id="2" name="Group 168"/>
          <p:cNvGrpSpPr>
            <a:grpSpLocks/>
          </p:cNvGrpSpPr>
          <p:nvPr/>
        </p:nvGrpSpPr>
        <p:grpSpPr bwMode="auto">
          <a:xfrm>
            <a:off x="2743200" y="2895600"/>
            <a:ext cx="768350" cy="823913"/>
            <a:chOff x="2743200" y="2895600"/>
            <a:chExt cx="768350" cy="823913"/>
          </a:xfrm>
        </p:grpSpPr>
        <p:sp>
          <p:nvSpPr>
            <p:cNvPr id="18577" name="Text Box 25"/>
            <p:cNvSpPr txBox="1">
              <a:spLocks noChangeArrowheads="1"/>
            </p:cNvSpPr>
            <p:nvPr/>
          </p:nvSpPr>
          <p:spPr bwMode="auto">
            <a:xfrm>
              <a:off x="3200400" y="2895600"/>
              <a:ext cx="311150" cy="366713"/>
            </a:xfrm>
            <a:prstGeom prst="rect">
              <a:avLst/>
            </a:prstGeom>
            <a:noFill/>
            <a:ln w="9525">
              <a:noFill/>
              <a:miter lim="800000"/>
              <a:headEnd/>
              <a:tailEnd/>
            </a:ln>
          </p:spPr>
          <p:txBody>
            <a:bodyPr wrap="none">
              <a:spAutoFit/>
            </a:bodyPr>
            <a:lstStyle/>
            <a:p>
              <a:r>
                <a:rPr lang="en-US"/>
                <a:t>3</a:t>
              </a:r>
            </a:p>
          </p:txBody>
        </p:sp>
        <p:sp>
          <p:nvSpPr>
            <p:cNvPr id="18578" name="Text Box 27"/>
            <p:cNvSpPr txBox="1">
              <a:spLocks noChangeArrowheads="1"/>
            </p:cNvSpPr>
            <p:nvPr/>
          </p:nvSpPr>
          <p:spPr bwMode="auto">
            <a:xfrm>
              <a:off x="3200400" y="3124200"/>
              <a:ext cx="311150" cy="366713"/>
            </a:xfrm>
            <a:prstGeom prst="rect">
              <a:avLst/>
            </a:prstGeom>
            <a:noFill/>
            <a:ln w="9525">
              <a:noFill/>
              <a:miter lim="800000"/>
              <a:headEnd/>
              <a:tailEnd/>
            </a:ln>
          </p:spPr>
          <p:txBody>
            <a:bodyPr wrap="none">
              <a:spAutoFit/>
            </a:bodyPr>
            <a:lstStyle/>
            <a:p>
              <a:r>
                <a:rPr lang="en-US"/>
                <a:t>7</a:t>
              </a:r>
            </a:p>
          </p:txBody>
        </p:sp>
        <p:sp>
          <p:nvSpPr>
            <p:cNvPr id="18579" name="Text Box 29"/>
            <p:cNvSpPr txBox="1">
              <a:spLocks noChangeArrowheads="1"/>
            </p:cNvSpPr>
            <p:nvPr/>
          </p:nvSpPr>
          <p:spPr bwMode="auto">
            <a:xfrm>
              <a:off x="3200400" y="3352800"/>
              <a:ext cx="311150" cy="366713"/>
            </a:xfrm>
            <a:prstGeom prst="rect">
              <a:avLst/>
            </a:prstGeom>
            <a:noFill/>
            <a:ln w="9525">
              <a:noFill/>
              <a:miter lim="800000"/>
              <a:headEnd/>
              <a:tailEnd/>
            </a:ln>
          </p:spPr>
          <p:txBody>
            <a:bodyPr wrap="none">
              <a:spAutoFit/>
            </a:bodyPr>
            <a:lstStyle/>
            <a:p>
              <a:r>
                <a:rPr lang="en-US"/>
                <a:t>2</a:t>
              </a:r>
            </a:p>
          </p:txBody>
        </p:sp>
        <p:sp>
          <p:nvSpPr>
            <p:cNvPr id="18580" name="Rectangle 18"/>
            <p:cNvSpPr>
              <a:spLocks noChangeArrowheads="1"/>
            </p:cNvSpPr>
            <p:nvPr/>
          </p:nvSpPr>
          <p:spPr bwMode="auto">
            <a:xfrm>
              <a:off x="2743200" y="2971800"/>
              <a:ext cx="685800" cy="685800"/>
            </a:xfrm>
            <a:prstGeom prst="rect">
              <a:avLst/>
            </a:prstGeom>
            <a:noFill/>
            <a:ln w="9525">
              <a:solidFill>
                <a:schemeClr val="tx1"/>
              </a:solidFill>
              <a:miter lim="800000"/>
              <a:headEnd/>
              <a:tailEnd/>
            </a:ln>
          </p:spPr>
          <p:txBody>
            <a:bodyPr wrap="none" anchor="ctr"/>
            <a:lstStyle/>
            <a:p>
              <a:endParaRPr lang="en-US"/>
            </a:p>
          </p:txBody>
        </p:sp>
        <p:sp>
          <p:nvSpPr>
            <p:cNvPr id="18581" name="Line 19"/>
            <p:cNvSpPr>
              <a:spLocks noChangeShapeType="1"/>
            </p:cNvSpPr>
            <p:nvPr/>
          </p:nvSpPr>
          <p:spPr bwMode="auto">
            <a:xfrm>
              <a:off x="2971800" y="2971800"/>
              <a:ext cx="0" cy="685800"/>
            </a:xfrm>
            <a:prstGeom prst="line">
              <a:avLst/>
            </a:prstGeom>
            <a:noFill/>
            <a:ln w="9525">
              <a:solidFill>
                <a:schemeClr val="tx1"/>
              </a:solidFill>
              <a:round/>
              <a:headEnd/>
              <a:tailEnd/>
            </a:ln>
          </p:spPr>
          <p:txBody>
            <a:bodyPr/>
            <a:lstStyle/>
            <a:p>
              <a:endParaRPr lang="en-US"/>
            </a:p>
          </p:txBody>
        </p:sp>
        <p:sp>
          <p:nvSpPr>
            <p:cNvPr id="18582" name="Line 20"/>
            <p:cNvSpPr>
              <a:spLocks noChangeShapeType="1"/>
            </p:cNvSpPr>
            <p:nvPr/>
          </p:nvSpPr>
          <p:spPr bwMode="auto">
            <a:xfrm>
              <a:off x="3200400" y="2971800"/>
              <a:ext cx="0" cy="685800"/>
            </a:xfrm>
            <a:prstGeom prst="line">
              <a:avLst/>
            </a:prstGeom>
            <a:noFill/>
            <a:ln w="9525">
              <a:solidFill>
                <a:schemeClr val="tx1"/>
              </a:solidFill>
              <a:round/>
              <a:headEnd/>
              <a:tailEnd/>
            </a:ln>
          </p:spPr>
          <p:txBody>
            <a:bodyPr/>
            <a:lstStyle/>
            <a:p>
              <a:endParaRPr lang="en-US"/>
            </a:p>
          </p:txBody>
        </p:sp>
        <p:sp>
          <p:nvSpPr>
            <p:cNvPr id="18583" name="Line 21"/>
            <p:cNvSpPr>
              <a:spLocks noChangeShapeType="1"/>
            </p:cNvSpPr>
            <p:nvPr/>
          </p:nvSpPr>
          <p:spPr bwMode="auto">
            <a:xfrm>
              <a:off x="2743200" y="3200400"/>
              <a:ext cx="685800" cy="0"/>
            </a:xfrm>
            <a:prstGeom prst="line">
              <a:avLst/>
            </a:prstGeom>
            <a:noFill/>
            <a:ln w="9525">
              <a:solidFill>
                <a:schemeClr val="tx1"/>
              </a:solidFill>
              <a:round/>
              <a:headEnd/>
              <a:tailEnd/>
            </a:ln>
          </p:spPr>
          <p:txBody>
            <a:bodyPr/>
            <a:lstStyle/>
            <a:p>
              <a:endParaRPr lang="en-US"/>
            </a:p>
          </p:txBody>
        </p:sp>
        <p:sp>
          <p:nvSpPr>
            <p:cNvPr id="18584" name="Line 22"/>
            <p:cNvSpPr>
              <a:spLocks noChangeShapeType="1"/>
            </p:cNvSpPr>
            <p:nvPr/>
          </p:nvSpPr>
          <p:spPr bwMode="auto">
            <a:xfrm>
              <a:off x="2743200" y="3429000"/>
              <a:ext cx="685800" cy="0"/>
            </a:xfrm>
            <a:prstGeom prst="line">
              <a:avLst/>
            </a:prstGeom>
            <a:noFill/>
            <a:ln w="9525">
              <a:solidFill>
                <a:schemeClr val="tx1"/>
              </a:solidFill>
              <a:round/>
              <a:headEnd/>
              <a:tailEnd/>
            </a:ln>
          </p:spPr>
          <p:txBody>
            <a:bodyPr/>
            <a:lstStyle/>
            <a:p>
              <a:endParaRPr lang="en-US"/>
            </a:p>
          </p:txBody>
        </p:sp>
        <p:sp>
          <p:nvSpPr>
            <p:cNvPr id="18585" name="Text Box 23"/>
            <p:cNvSpPr txBox="1">
              <a:spLocks noChangeArrowheads="1"/>
            </p:cNvSpPr>
            <p:nvPr/>
          </p:nvSpPr>
          <p:spPr bwMode="auto">
            <a:xfrm>
              <a:off x="2743200" y="2895600"/>
              <a:ext cx="311150" cy="366713"/>
            </a:xfrm>
            <a:prstGeom prst="rect">
              <a:avLst/>
            </a:prstGeom>
            <a:noFill/>
            <a:ln w="9525">
              <a:noFill/>
              <a:miter lim="800000"/>
              <a:headEnd/>
              <a:tailEnd/>
            </a:ln>
          </p:spPr>
          <p:txBody>
            <a:bodyPr wrap="none">
              <a:spAutoFit/>
            </a:bodyPr>
            <a:lstStyle/>
            <a:p>
              <a:r>
                <a:rPr lang="en-US"/>
                <a:t>6</a:t>
              </a:r>
            </a:p>
          </p:txBody>
        </p:sp>
        <p:sp>
          <p:nvSpPr>
            <p:cNvPr id="18586" name="Text Box 24"/>
            <p:cNvSpPr txBox="1">
              <a:spLocks noChangeArrowheads="1"/>
            </p:cNvSpPr>
            <p:nvPr/>
          </p:nvSpPr>
          <p:spPr bwMode="auto">
            <a:xfrm>
              <a:off x="2971800" y="2895600"/>
              <a:ext cx="311150" cy="366713"/>
            </a:xfrm>
            <a:prstGeom prst="rect">
              <a:avLst/>
            </a:prstGeom>
            <a:noFill/>
            <a:ln w="9525">
              <a:noFill/>
              <a:miter lim="800000"/>
              <a:headEnd/>
              <a:tailEnd/>
            </a:ln>
          </p:spPr>
          <p:txBody>
            <a:bodyPr wrap="none">
              <a:spAutoFit/>
            </a:bodyPr>
            <a:lstStyle/>
            <a:p>
              <a:r>
                <a:rPr lang="en-US"/>
                <a:t>5</a:t>
              </a:r>
            </a:p>
          </p:txBody>
        </p:sp>
        <p:sp>
          <p:nvSpPr>
            <p:cNvPr id="18587" name="Text Box 26"/>
            <p:cNvSpPr txBox="1">
              <a:spLocks noChangeArrowheads="1"/>
            </p:cNvSpPr>
            <p:nvPr/>
          </p:nvSpPr>
          <p:spPr bwMode="auto">
            <a:xfrm>
              <a:off x="2743200" y="3124200"/>
              <a:ext cx="311150" cy="366713"/>
            </a:xfrm>
            <a:prstGeom prst="rect">
              <a:avLst/>
            </a:prstGeom>
            <a:noFill/>
            <a:ln w="9525">
              <a:noFill/>
              <a:miter lim="800000"/>
              <a:headEnd/>
              <a:tailEnd/>
            </a:ln>
          </p:spPr>
          <p:txBody>
            <a:bodyPr wrap="none">
              <a:spAutoFit/>
            </a:bodyPr>
            <a:lstStyle/>
            <a:p>
              <a:r>
                <a:rPr lang="en-US"/>
                <a:t>1</a:t>
              </a:r>
            </a:p>
          </p:txBody>
        </p:sp>
        <p:sp>
          <p:nvSpPr>
            <p:cNvPr id="18588" name="Text Box 28"/>
            <p:cNvSpPr txBox="1">
              <a:spLocks noChangeArrowheads="1"/>
            </p:cNvSpPr>
            <p:nvPr/>
          </p:nvSpPr>
          <p:spPr bwMode="auto">
            <a:xfrm>
              <a:off x="2743200" y="3352800"/>
              <a:ext cx="311150" cy="366713"/>
            </a:xfrm>
            <a:prstGeom prst="rect">
              <a:avLst/>
            </a:prstGeom>
            <a:noFill/>
            <a:ln w="9525">
              <a:noFill/>
              <a:miter lim="800000"/>
              <a:headEnd/>
              <a:tailEnd/>
            </a:ln>
          </p:spPr>
          <p:txBody>
            <a:bodyPr wrap="none">
              <a:spAutoFit/>
            </a:bodyPr>
            <a:lstStyle/>
            <a:p>
              <a:r>
                <a:rPr lang="en-US"/>
                <a:t>8</a:t>
              </a:r>
            </a:p>
          </p:txBody>
        </p:sp>
        <p:sp>
          <p:nvSpPr>
            <p:cNvPr id="18589" name="Text Box 30"/>
            <p:cNvSpPr txBox="1">
              <a:spLocks noChangeArrowheads="1"/>
            </p:cNvSpPr>
            <p:nvPr/>
          </p:nvSpPr>
          <p:spPr bwMode="auto">
            <a:xfrm>
              <a:off x="2971800" y="3124200"/>
              <a:ext cx="311150" cy="366713"/>
            </a:xfrm>
            <a:prstGeom prst="rect">
              <a:avLst/>
            </a:prstGeom>
            <a:noFill/>
            <a:ln w="9525">
              <a:noFill/>
              <a:miter lim="800000"/>
              <a:headEnd/>
              <a:tailEnd/>
            </a:ln>
          </p:spPr>
          <p:txBody>
            <a:bodyPr wrap="none">
              <a:spAutoFit/>
            </a:bodyPr>
            <a:lstStyle/>
            <a:p>
              <a:r>
                <a:rPr lang="en-US"/>
                <a:t>4</a:t>
              </a:r>
            </a:p>
          </p:txBody>
        </p:sp>
      </p:grpSp>
      <p:grpSp>
        <p:nvGrpSpPr>
          <p:cNvPr id="3" name="Group 162"/>
          <p:cNvGrpSpPr>
            <a:grpSpLocks/>
          </p:cNvGrpSpPr>
          <p:nvPr/>
        </p:nvGrpSpPr>
        <p:grpSpPr bwMode="auto">
          <a:xfrm>
            <a:off x="6019800" y="2971800"/>
            <a:ext cx="768350" cy="823913"/>
            <a:chOff x="6019800" y="2971800"/>
            <a:chExt cx="768350" cy="823913"/>
          </a:xfrm>
        </p:grpSpPr>
        <p:sp>
          <p:nvSpPr>
            <p:cNvPr id="18564" name="Rectangle 31"/>
            <p:cNvSpPr>
              <a:spLocks noChangeArrowheads="1"/>
            </p:cNvSpPr>
            <p:nvPr/>
          </p:nvSpPr>
          <p:spPr bwMode="auto">
            <a:xfrm>
              <a:off x="6019800" y="3048000"/>
              <a:ext cx="685800" cy="685800"/>
            </a:xfrm>
            <a:prstGeom prst="rect">
              <a:avLst/>
            </a:prstGeom>
            <a:noFill/>
            <a:ln w="9525">
              <a:solidFill>
                <a:schemeClr val="tx1"/>
              </a:solidFill>
              <a:miter lim="800000"/>
              <a:headEnd/>
              <a:tailEnd/>
            </a:ln>
          </p:spPr>
          <p:txBody>
            <a:bodyPr wrap="none" anchor="ctr"/>
            <a:lstStyle/>
            <a:p>
              <a:endParaRPr lang="en-US"/>
            </a:p>
          </p:txBody>
        </p:sp>
        <p:sp>
          <p:nvSpPr>
            <p:cNvPr id="18565" name="Line 32"/>
            <p:cNvSpPr>
              <a:spLocks noChangeShapeType="1"/>
            </p:cNvSpPr>
            <p:nvPr/>
          </p:nvSpPr>
          <p:spPr bwMode="auto">
            <a:xfrm>
              <a:off x="6248400" y="3048000"/>
              <a:ext cx="0" cy="685800"/>
            </a:xfrm>
            <a:prstGeom prst="line">
              <a:avLst/>
            </a:prstGeom>
            <a:noFill/>
            <a:ln w="9525">
              <a:solidFill>
                <a:schemeClr val="tx1"/>
              </a:solidFill>
              <a:round/>
              <a:headEnd/>
              <a:tailEnd/>
            </a:ln>
          </p:spPr>
          <p:txBody>
            <a:bodyPr/>
            <a:lstStyle/>
            <a:p>
              <a:endParaRPr lang="en-US"/>
            </a:p>
          </p:txBody>
        </p:sp>
        <p:sp>
          <p:nvSpPr>
            <p:cNvPr id="18566" name="Line 33"/>
            <p:cNvSpPr>
              <a:spLocks noChangeShapeType="1"/>
            </p:cNvSpPr>
            <p:nvPr/>
          </p:nvSpPr>
          <p:spPr bwMode="auto">
            <a:xfrm>
              <a:off x="6477000" y="3048000"/>
              <a:ext cx="0" cy="685800"/>
            </a:xfrm>
            <a:prstGeom prst="line">
              <a:avLst/>
            </a:prstGeom>
            <a:noFill/>
            <a:ln w="9525">
              <a:solidFill>
                <a:schemeClr val="tx1"/>
              </a:solidFill>
              <a:round/>
              <a:headEnd/>
              <a:tailEnd/>
            </a:ln>
          </p:spPr>
          <p:txBody>
            <a:bodyPr/>
            <a:lstStyle/>
            <a:p>
              <a:endParaRPr lang="en-US"/>
            </a:p>
          </p:txBody>
        </p:sp>
        <p:sp>
          <p:nvSpPr>
            <p:cNvPr id="18567" name="Line 34"/>
            <p:cNvSpPr>
              <a:spLocks noChangeShapeType="1"/>
            </p:cNvSpPr>
            <p:nvPr/>
          </p:nvSpPr>
          <p:spPr bwMode="auto">
            <a:xfrm>
              <a:off x="6019800" y="3276600"/>
              <a:ext cx="685800" cy="0"/>
            </a:xfrm>
            <a:prstGeom prst="line">
              <a:avLst/>
            </a:prstGeom>
            <a:noFill/>
            <a:ln w="9525">
              <a:solidFill>
                <a:schemeClr val="tx1"/>
              </a:solidFill>
              <a:round/>
              <a:headEnd/>
              <a:tailEnd/>
            </a:ln>
          </p:spPr>
          <p:txBody>
            <a:bodyPr/>
            <a:lstStyle/>
            <a:p>
              <a:endParaRPr lang="en-US"/>
            </a:p>
          </p:txBody>
        </p:sp>
        <p:sp>
          <p:nvSpPr>
            <p:cNvPr id="18568" name="Line 35"/>
            <p:cNvSpPr>
              <a:spLocks noChangeShapeType="1"/>
            </p:cNvSpPr>
            <p:nvPr/>
          </p:nvSpPr>
          <p:spPr bwMode="auto">
            <a:xfrm>
              <a:off x="6019800" y="3505200"/>
              <a:ext cx="685800" cy="0"/>
            </a:xfrm>
            <a:prstGeom prst="line">
              <a:avLst/>
            </a:prstGeom>
            <a:noFill/>
            <a:ln w="9525">
              <a:solidFill>
                <a:schemeClr val="tx1"/>
              </a:solidFill>
              <a:round/>
              <a:headEnd/>
              <a:tailEnd/>
            </a:ln>
          </p:spPr>
          <p:txBody>
            <a:bodyPr/>
            <a:lstStyle/>
            <a:p>
              <a:endParaRPr lang="en-US"/>
            </a:p>
          </p:txBody>
        </p:sp>
        <p:sp>
          <p:nvSpPr>
            <p:cNvPr id="18569" name="Text Box 36"/>
            <p:cNvSpPr txBox="1">
              <a:spLocks noChangeArrowheads="1"/>
            </p:cNvSpPr>
            <p:nvPr/>
          </p:nvSpPr>
          <p:spPr bwMode="auto">
            <a:xfrm>
              <a:off x="6019800" y="2971800"/>
              <a:ext cx="311150" cy="366713"/>
            </a:xfrm>
            <a:prstGeom prst="rect">
              <a:avLst/>
            </a:prstGeom>
            <a:noFill/>
            <a:ln w="9525">
              <a:noFill/>
              <a:miter lim="800000"/>
              <a:headEnd/>
              <a:tailEnd/>
            </a:ln>
          </p:spPr>
          <p:txBody>
            <a:bodyPr wrap="none">
              <a:spAutoFit/>
            </a:bodyPr>
            <a:lstStyle/>
            <a:p>
              <a:r>
                <a:rPr lang="en-US"/>
                <a:t>6</a:t>
              </a:r>
            </a:p>
          </p:txBody>
        </p:sp>
        <p:sp>
          <p:nvSpPr>
            <p:cNvPr id="18570" name="Text Box 37"/>
            <p:cNvSpPr txBox="1">
              <a:spLocks noChangeArrowheads="1"/>
            </p:cNvSpPr>
            <p:nvPr/>
          </p:nvSpPr>
          <p:spPr bwMode="auto">
            <a:xfrm>
              <a:off x="6248400" y="2971800"/>
              <a:ext cx="311150" cy="366713"/>
            </a:xfrm>
            <a:prstGeom prst="rect">
              <a:avLst/>
            </a:prstGeom>
            <a:noFill/>
            <a:ln w="9525">
              <a:noFill/>
              <a:miter lim="800000"/>
              <a:headEnd/>
              <a:tailEnd/>
            </a:ln>
          </p:spPr>
          <p:txBody>
            <a:bodyPr wrap="none">
              <a:spAutoFit/>
            </a:bodyPr>
            <a:lstStyle/>
            <a:p>
              <a:r>
                <a:rPr lang="en-US"/>
                <a:t>5</a:t>
              </a:r>
            </a:p>
          </p:txBody>
        </p:sp>
        <p:sp>
          <p:nvSpPr>
            <p:cNvPr id="18571" name="Text Box 38"/>
            <p:cNvSpPr txBox="1">
              <a:spLocks noChangeArrowheads="1"/>
            </p:cNvSpPr>
            <p:nvPr/>
          </p:nvSpPr>
          <p:spPr bwMode="auto">
            <a:xfrm>
              <a:off x="6477000" y="2971800"/>
              <a:ext cx="311150" cy="366713"/>
            </a:xfrm>
            <a:prstGeom prst="rect">
              <a:avLst/>
            </a:prstGeom>
            <a:noFill/>
            <a:ln w="9525">
              <a:noFill/>
              <a:miter lim="800000"/>
              <a:headEnd/>
              <a:tailEnd/>
            </a:ln>
          </p:spPr>
          <p:txBody>
            <a:bodyPr wrap="none">
              <a:spAutoFit/>
            </a:bodyPr>
            <a:lstStyle/>
            <a:p>
              <a:r>
                <a:rPr lang="en-US"/>
                <a:t>3</a:t>
              </a:r>
            </a:p>
          </p:txBody>
        </p:sp>
        <p:sp>
          <p:nvSpPr>
            <p:cNvPr id="18572" name="Text Box 39"/>
            <p:cNvSpPr txBox="1">
              <a:spLocks noChangeArrowheads="1"/>
            </p:cNvSpPr>
            <p:nvPr/>
          </p:nvSpPr>
          <p:spPr bwMode="auto">
            <a:xfrm>
              <a:off x="6019800" y="3200400"/>
              <a:ext cx="311150" cy="366713"/>
            </a:xfrm>
            <a:prstGeom prst="rect">
              <a:avLst/>
            </a:prstGeom>
            <a:noFill/>
            <a:ln w="9525">
              <a:noFill/>
              <a:miter lim="800000"/>
              <a:headEnd/>
              <a:tailEnd/>
            </a:ln>
          </p:spPr>
          <p:txBody>
            <a:bodyPr wrap="none">
              <a:spAutoFit/>
            </a:bodyPr>
            <a:lstStyle/>
            <a:p>
              <a:r>
                <a:rPr lang="en-US"/>
                <a:t>1</a:t>
              </a:r>
            </a:p>
          </p:txBody>
        </p:sp>
        <p:sp>
          <p:nvSpPr>
            <p:cNvPr id="18573" name="Text Box 40"/>
            <p:cNvSpPr txBox="1">
              <a:spLocks noChangeArrowheads="1"/>
            </p:cNvSpPr>
            <p:nvPr/>
          </p:nvSpPr>
          <p:spPr bwMode="auto">
            <a:xfrm>
              <a:off x="6477000" y="3429000"/>
              <a:ext cx="311150" cy="366713"/>
            </a:xfrm>
            <a:prstGeom prst="rect">
              <a:avLst/>
            </a:prstGeom>
            <a:noFill/>
            <a:ln w="9525">
              <a:noFill/>
              <a:miter lim="800000"/>
              <a:headEnd/>
              <a:tailEnd/>
            </a:ln>
          </p:spPr>
          <p:txBody>
            <a:bodyPr wrap="none">
              <a:spAutoFit/>
            </a:bodyPr>
            <a:lstStyle/>
            <a:p>
              <a:r>
                <a:rPr lang="en-US"/>
                <a:t>7</a:t>
              </a:r>
            </a:p>
          </p:txBody>
        </p:sp>
        <p:sp>
          <p:nvSpPr>
            <p:cNvPr id="18574" name="Text Box 41"/>
            <p:cNvSpPr txBox="1">
              <a:spLocks noChangeArrowheads="1"/>
            </p:cNvSpPr>
            <p:nvPr/>
          </p:nvSpPr>
          <p:spPr bwMode="auto">
            <a:xfrm>
              <a:off x="6019800" y="3429000"/>
              <a:ext cx="311150" cy="366713"/>
            </a:xfrm>
            <a:prstGeom prst="rect">
              <a:avLst/>
            </a:prstGeom>
            <a:noFill/>
            <a:ln w="9525">
              <a:noFill/>
              <a:miter lim="800000"/>
              <a:headEnd/>
              <a:tailEnd/>
            </a:ln>
          </p:spPr>
          <p:txBody>
            <a:bodyPr wrap="none">
              <a:spAutoFit/>
            </a:bodyPr>
            <a:lstStyle/>
            <a:p>
              <a:r>
                <a:rPr lang="en-US"/>
                <a:t>8</a:t>
              </a:r>
            </a:p>
          </p:txBody>
        </p:sp>
        <p:sp>
          <p:nvSpPr>
            <p:cNvPr id="18575" name="Text Box 42"/>
            <p:cNvSpPr txBox="1">
              <a:spLocks noChangeArrowheads="1"/>
            </p:cNvSpPr>
            <p:nvPr/>
          </p:nvSpPr>
          <p:spPr bwMode="auto">
            <a:xfrm>
              <a:off x="6248400" y="3429000"/>
              <a:ext cx="311150" cy="366713"/>
            </a:xfrm>
            <a:prstGeom prst="rect">
              <a:avLst/>
            </a:prstGeom>
            <a:noFill/>
            <a:ln w="9525">
              <a:noFill/>
              <a:miter lim="800000"/>
              <a:headEnd/>
              <a:tailEnd/>
            </a:ln>
          </p:spPr>
          <p:txBody>
            <a:bodyPr wrap="none">
              <a:spAutoFit/>
            </a:bodyPr>
            <a:lstStyle/>
            <a:p>
              <a:r>
                <a:rPr lang="en-US"/>
                <a:t>2</a:t>
              </a:r>
            </a:p>
          </p:txBody>
        </p:sp>
        <p:sp>
          <p:nvSpPr>
            <p:cNvPr id="18576" name="Text Box 43"/>
            <p:cNvSpPr txBox="1">
              <a:spLocks noChangeArrowheads="1"/>
            </p:cNvSpPr>
            <p:nvPr/>
          </p:nvSpPr>
          <p:spPr bwMode="auto">
            <a:xfrm>
              <a:off x="6248400" y="3200400"/>
              <a:ext cx="311150" cy="366713"/>
            </a:xfrm>
            <a:prstGeom prst="rect">
              <a:avLst/>
            </a:prstGeom>
            <a:noFill/>
            <a:ln w="9525">
              <a:noFill/>
              <a:miter lim="800000"/>
              <a:headEnd/>
              <a:tailEnd/>
            </a:ln>
          </p:spPr>
          <p:txBody>
            <a:bodyPr wrap="none">
              <a:spAutoFit/>
            </a:bodyPr>
            <a:lstStyle/>
            <a:p>
              <a:r>
                <a:rPr lang="en-US"/>
                <a:t>4</a:t>
              </a:r>
            </a:p>
          </p:txBody>
        </p:sp>
      </p:grpSp>
      <p:sp>
        <p:nvSpPr>
          <p:cNvPr id="20524" name="Line 44"/>
          <p:cNvSpPr>
            <a:spLocks noChangeShapeType="1"/>
          </p:cNvSpPr>
          <p:nvPr/>
        </p:nvSpPr>
        <p:spPr bwMode="auto">
          <a:xfrm flipH="1">
            <a:off x="3657600" y="2438400"/>
            <a:ext cx="838200" cy="457200"/>
          </a:xfrm>
          <a:prstGeom prst="line">
            <a:avLst/>
          </a:prstGeom>
          <a:noFill/>
          <a:ln w="9525">
            <a:solidFill>
              <a:schemeClr val="tx1"/>
            </a:solidFill>
            <a:round/>
            <a:headEnd/>
            <a:tailEnd type="triangle" w="med" len="med"/>
          </a:ln>
        </p:spPr>
        <p:txBody>
          <a:bodyPr/>
          <a:lstStyle/>
          <a:p>
            <a:endParaRPr lang="en-US"/>
          </a:p>
        </p:txBody>
      </p:sp>
      <p:sp>
        <p:nvSpPr>
          <p:cNvPr id="20525" name="Line 45"/>
          <p:cNvSpPr>
            <a:spLocks noChangeShapeType="1"/>
          </p:cNvSpPr>
          <p:nvPr/>
        </p:nvSpPr>
        <p:spPr bwMode="auto">
          <a:xfrm>
            <a:off x="5334000" y="2438400"/>
            <a:ext cx="838200" cy="457200"/>
          </a:xfrm>
          <a:prstGeom prst="line">
            <a:avLst/>
          </a:prstGeom>
          <a:noFill/>
          <a:ln w="9525">
            <a:solidFill>
              <a:schemeClr val="tx1"/>
            </a:solidFill>
            <a:round/>
            <a:headEnd/>
            <a:tailEnd type="triangle" w="med" len="med"/>
          </a:ln>
        </p:spPr>
        <p:txBody>
          <a:bodyPr/>
          <a:lstStyle/>
          <a:p>
            <a:endParaRPr lang="en-US"/>
          </a:p>
        </p:txBody>
      </p:sp>
      <p:sp>
        <p:nvSpPr>
          <p:cNvPr id="18454" name="Rectangle 46"/>
          <p:cNvSpPr>
            <a:spLocks noChangeArrowheads="1"/>
          </p:cNvSpPr>
          <p:nvPr/>
        </p:nvSpPr>
        <p:spPr bwMode="auto">
          <a:xfrm>
            <a:off x="990600" y="5943600"/>
            <a:ext cx="685800" cy="685800"/>
          </a:xfrm>
          <a:prstGeom prst="rect">
            <a:avLst/>
          </a:prstGeom>
          <a:noFill/>
          <a:ln w="9525">
            <a:solidFill>
              <a:schemeClr val="tx1"/>
            </a:solidFill>
            <a:miter lim="800000"/>
            <a:headEnd/>
            <a:tailEnd/>
          </a:ln>
        </p:spPr>
        <p:txBody>
          <a:bodyPr wrap="none" anchor="ctr"/>
          <a:lstStyle/>
          <a:p>
            <a:endParaRPr lang="en-US"/>
          </a:p>
        </p:txBody>
      </p:sp>
      <p:sp>
        <p:nvSpPr>
          <p:cNvPr id="18455" name="Line 47"/>
          <p:cNvSpPr>
            <a:spLocks noChangeShapeType="1"/>
          </p:cNvSpPr>
          <p:nvPr/>
        </p:nvSpPr>
        <p:spPr bwMode="auto">
          <a:xfrm>
            <a:off x="1219200" y="5943600"/>
            <a:ext cx="0" cy="685800"/>
          </a:xfrm>
          <a:prstGeom prst="line">
            <a:avLst/>
          </a:prstGeom>
          <a:noFill/>
          <a:ln w="9525">
            <a:solidFill>
              <a:schemeClr val="tx1"/>
            </a:solidFill>
            <a:round/>
            <a:headEnd/>
            <a:tailEnd/>
          </a:ln>
        </p:spPr>
        <p:txBody>
          <a:bodyPr/>
          <a:lstStyle/>
          <a:p>
            <a:endParaRPr lang="en-US"/>
          </a:p>
        </p:txBody>
      </p:sp>
      <p:sp>
        <p:nvSpPr>
          <p:cNvPr id="18456" name="Line 48"/>
          <p:cNvSpPr>
            <a:spLocks noChangeShapeType="1"/>
          </p:cNvSpPr>
          <p:nvPr/>
        </p:nvSpPr>
        <p:spPr bwMode="auto">
          <a:xfrm>
            <a:off x="1447800" y="5943600"/>
            <a:ext cx="0" cy="685800"/>
          </a:xfrm>
          <a:prstGeom prst="line">
            <a:avLst/>
          </a:prstGeom>
          <a:noFill/>
          <a:ln w="9525">
            <a:solidFill>
              <a:schemeClr val="tx1"/>
            </a:solidFill>
            <a:round/>
            <a:headEnd/>
            <a:tailEnd/>
          </a:ln>
        </p:spPr>
        <p:txBody>
          <a:bodyPr/>
          <a:lstStyle/>
          <a:p>
            <a:endParaRPr lang="en-US"/>
          </a:p>
        </p:txBody>
      </p:sp>
      <p:sp>
        <p:nvSpPr>
          <p:cNvPr id="18457" name="Line 49"/>
          <p:cNvSpPr>
            <a:spLocks noChangeShapeType="1"/>
          </p:cNvSpPr>
          <p:nvPr/>
        </p:nvSpPr>
        <p:spPr bwMode="auto">
          <a:xfrm>
            <a:off x="990600" y="6172200"/>
            <a:ext cx="685800" cy="0"/>
          </a:xfrm>
          <a:prstGeom prst="line">
            <a:avLst/>
          </a:prstGeom>
          <a:noFill/>
          <a:ln w="9525">
            <a:solidFill>
              <a:schemeClr val="tx1"/>
            </a:solidFill>
            <a:round/>
            <a:headEnd/>
            <a:tailEnd/>
          </a:ln>
        </p:spPr>
        <p:txBody>
          <a:bodyPr/>
          <a:lstStyle/>
          <a:p>
            <a:endParaRPr lang="en-US"/>
          </a:p>
        </p:txBody>
      </p:sp>
      <p:sp>
        <p:nvSpPr>
          <p:cNvPr id="18458" name="Line 50"/>
          <p:cNvSpPr>
            <a:spLocks noChangeShapeType="1"/>
          </p:cNvSpPr>
          <p:nvPr/>
        </p:nvSpPr>
        <p:spPr bwMode="auto">
          <a:xfrm>
            <a:off x="990600" y="6400800"/>
            <a:ext cx="685800" cy="0"/>
          </a:xfrm>
          <a:prstGeom prst="line">
            <a:avLst/>
          </a:prstGeom>
          <a:noFill/>
          <a:ln w="9525">
            <a:solidFill>
              <a:schemeClr val="tx1"/>
            </a:solidFill>
            <a:round/>
            <a:headEnd/>
            <a:tailEnd/>
          </a:ln>
        </p:spPr>
        <p:txBody>
          <a:bodyPr/>
          <a:lstStyle/>
          <a:p>
            <a:endParaRPr lang="en-US"/>
          </a:p>
        </p:txBody>
      </p:sp>
      <p:sp>
        <p:nvSpPr>
          <p:cNvPr id="18459" name="Text Box 51"/>
          <p:cNvSpPr txBox="1">
            <a:spLocks noChangeArrowheads="1"/>
          </p:cNvSpPr>
          <p:nvPr/>
        </p:nvSpPr>
        <p:spPr bwMode="auto">
          <a:xfrm>
            <a:off x="990600" y="5867400"/>
            <a:ext cx="311150" cy="366713"/>
          </a:xfrm>
          <a:prstGeom prst="rect">
            <a:avLst/>
          </a:prstGeom>
          <a:noFill/>
          <a:ln w="9525">
            <a:noFill/>
            <a:miter lim="800000"/>
            <a:headEnd/>
            <a:tailEnd/>
          </a:ln>
        </p:spPr>
        <p:txBody>
          <a:bodyPr wrap="none">
            <a:spAutoFit/>
          </a:bodyPr>
          <a:lstStyle/>
          <a:p>
            <a:r>
              <a:rPr lang="en-US"/>
              <a:t>1</a:t>
            </a:r>
          </a:p>
        </p:txBody>
      </p:sp>
      <p:sp>
        <p:nvSpPr>
          <p:cNvPr id="18460" name="Text Box 52"/>
          <p:cNvSpPr txBox="1">
            <a:spLocks noChangeArrowheads="1"/>
          </p:cNvSpPr>
          <p:nvPr/>
        </p:nvSpPr>
        <p:spPr bwMode="auto">
          <a:xfrm>
            <a:off x="1219200" y="5867400"/>
            <a:ext cx="311150" cy="366713"/>
          </a:xfrm>
          <a:prstGeom prst="rect">
            <a:avLst/>
          </a:prstGeom>
          <a:noFill/>
          <a:ln w="9525">
            <a:noFill/>
            <a:miter lim="800000"/>
            <a:headEnd/>
            <a:tailEnd/>
          </a:ln>
        </p:spPr>
        <p:txBody>
          <a:bodyPr wrap="none">
            <a:spAutoFit/>
          </a:bodyPr>
          <a:lstStyle/>
          <a:p>
            <a:r>
              <a:rPr lang="en-US"/>
              <a:t>2</a:t>
            </a:r>
          </a:p>
        </p:txBody>
      </p:sp>
      <p:sp>
        <p:nvSpPr>
          <p:cNvPr id="18461" name="Text Box 53"/>
          <p:cNvSpPr txBox="1">
            <a:spLocks noChangeArrowheads="1"/>
          </p:cNvSpPr>
          <p:nvPr/>
        </p:nvSpPr>
        <p:spPr bwMode="auto">
          <a:xfrm>
            <a:off x="1447800" y="5867400"/>
            <a:ext cx="311150" cy="366713"/>
          </a:xfrm>
          <a:prstGeom prst="rect">
            <a:avLst/>
          </a:prstGeom>
          <a:noFill/>
          <a:ln w="9525">
            <a:noFill/>
            <a:miter lim="800000"/>
            <a:headEnd/>
            <a:tailEnd/>
          </a:ln>
        </p:spPr>
        <p:txBody>
          <a:bodyPr wrap="none">
            <a:spAutoFit/>
          </a:bodyPr>
          <a:lstStyle/>
          <a:p>
            <a:r>
              <a:rPr lang="en-US"/>
              <a:t>3</a:t>
            </a:r>
          </a:p>
        </p:txBody>
      </p:sp>
      <p:sp>
        <p:nvSpPr>
          <p:cNvPr id="18462" name="Text Box 54"/>
          <p:cNvSpPr txBox="1">
            <a:spLocks noChangeArrowheads="1"/>
          </p:cNvSpPr>
          <p:nvPr/>
        </p:nvSpPr>
        <p:spPr bwMode="auto">
          <a:xfrm>
            <a:off x="990600" y="6096000"/>
            <a:ext cx="311150" cy="366713"/>
          </a:xfrm>
          <a:prstGeom prst="rect">
            <a:avLst/>
          </a:prstGeom>
          <a:noFill/>
          <a:ln w="9525">
            <a:noFill/>
            <a:miter lim="800000"/>
            <a:headEnd/>
            <a:tailEnd/>
          </a:ln>
        </p:spPr>
        <p:txBody>
          <a:bodyPr wrap="none">
            <a:spAutoFit/>
          </a:bodyPr>
          <a:lstStyle/>
          <a:p>
            <a:r>
              <a:rPr lang="en-US"/>
              <a:t>4</a:t>
            </a:r>
          </a:p>
        </p:txBody>
      </p:sp>
      <p:sp>
        <p:nvSpPr>
          <p:cNvPr id="18463" name="Text Box 55"/>
          <p:cNvSpPr txBox="1">
            <a:spLocks noChangeArrowheads="1"/>
          </p:cNvSpPr>
          <p:nvPr/>
        </p:nvSpPr>
        <p:spPr bwMode="auto">
          <a:xfrm>
            <a:off x="1447800" y="6096000"/>
            <a:ext cx="311150" cy="366713"/>
          </a:xfrm>
          <a:prstGeom prst="rect">
            <a:avLst/>
          </a:prstGeom>
          <a:noFill/>
          <a:ln w="9525">
            <a:noFill/>
            <a:miter lim="800000"/>
            <a:headEnd/>
            <a:tailEnd/>
          </a:ln>
        </p:spPr>
        <p:txBody>
          <a:bodyPr wrap="none">
            <a:spAutoFit/>
          </a:bodyPr>
          <a:lstStyle/>
          <a:p>
            <a:r>
              <a:rPr lang="en-US"/>
              <a:t>6</a:t>
            </a:r>
          </a:p>
        </p:txBody>
      </p:sp>
      <p:sp>
        <p:nvSpPr>
          <p:cNvPr id="18464" name="Text Box 56"/>
          <p:cNvSpPr txBox="1">
            <a:spLocks noChangeArrowheads="1"/>
          </p:cNvSpPr>
          <p:nvPr/>
        </p:nvSpPr>
        <p:spPr bwMode="auto">
          <a:xfrm>
            <a:off x="990600" y="6324600"/>
            <a:ext cx="311150" cy="366713"/>
          </a:xfrm>
          <a:prstGeom prst="rect">
            <a:avLst/>
          </a:prstGeom>
          <a:noFill/>
          <a:ln w="9525">
            <a:noFill/>
            <a:miter lim="800000"/>
            <a:headEnd/>
            <a:tailEnd/>
          </a:ln>
        </p:spPr>
        <p:txBody>
          <a:bodyPr wrap="none">
            <a:spAutoFit/>
          </a:bodyPr>
          <a:lstStyle/>
          <a:p>
            <a:r>
              <a:rPr lang="en-US"/>
              <a:t>7</a:t>
            </a:r>
          </a:p>
        </p:txBody>
      </p:sp>
      <p:sp>
        <p:nvSpPr>
          <p:cNvPr id="18465" name="Text Box 57"/>
          <p:cNvSpPr txBox="1">
            <a:spLocks noChangeArrowheads="1"/>
          </p:cNvSpPr>
          <p:nvPr/>
        </p:nvSpPr>
        <p:spPr bwMode="auto">
          <a:xfrm>
            <a:off x="1219200" y="6324600"/>
            <a:ext cx="311150" cy="366713"/>
          </a:xfrm>
          <a:prstGeom prst="rect">
            <a:avLst/>
          </a:prstGeom>
          <a:noFill/>
          <a:ln w="9525">
            <a:noFill/>
            <a:miter lim="800000"/>
            <a:headEnd/>
            <a:tailEnd/>
          </a:ln>
        </p:spPr>
        <p:txBody>
          <a:bodyPr wrap="none">
            <a:spAutoFit/>
          </a:bodyPr>
          <a:lstStyle/>
          <a:p>
            <a:r>
              <a:rPr lang="en-US"/>
              <a:t>8</a:t>
            </a:r>
          </a:p>
        </p:txBody>
      </p:sp>
      <p:sp>
        <p:nvSpPr>
          <p:cNvPr id="18466" name="Text Box 58"/>
          <p:cNvSpPr txBox="1">
            <a:spLocks noChangeArrowheads="1"/>
          </p:cNvSpPr>
          <p:nvPr/>
        </p:nvSpPr>
        <p:spPr bwMode="auto">
          <a:xfrm>
            <a:off x="1219200" y="6096000"/>
            <a:ext cx="311150" cy="366713"/>
          </a:xfrm>
          <a:prstGeom prst="rect">
            <a:avLst/>
          </a:prstGeom>
          <a:noFill/>
          <a:ln w="9525">
            <a:noFill/>
            <a:miter lim="800000"/>
            <a:headEnd/>
            <a:tailEnd/>
          </a:ln>
        </p:spPr>
        <p:txBody>
          <a:bodyPr wrap="none">
            <a:spAutoFit/>
          </a:bodyPr>
          <a:lstStyle/>
          <a:p>
            <a:r>
              <a:rPr lang="en-US"/>
              <a:t>5</a:t>
            </a:r>
          </a:p>
        </p:txBody>
      </p:sp>
      <p:sp>
        <p:nvSpPr>
          <p:cNvPr id="18467" name="Text Box 59"/>
          <p:cNvSpPr txBox="1">
            <a:spLocks noChangeArrowheads="1"/>
          </p:cNvSpPr>
          <p:nvPr/>
        </p:nvSpPr>
        <p:spPr bwMode="auto">
          <a:xfrm>
            <a:off x="228600" y="6019800"/>
            <a:ext cx="730250" cy="366713"/>
          </a:xfrm>
          <a:prstGeom prst="rect">
            <a:avLst/>
          </a:prstGeom>
          <a:noFill/>
          <a:ln w="9525">
            <a:noFill/>
            <a:miter lim="800000"/>
            <a:headEnd/>
            <a:tailEnd/>
          </a:ln>
        </p:spPr>
        <p:txBody>
          <a:bodyPr wrap="none">
            <a:spAutoFit/>
          </a:bodyPr>
          <a:lstStyle/>
          <a:p>
            <a:r>
              <a:rPr lang="en-US"/>
              <a:t>Goal:</a:t>
            </a:r>
          </a:p>
        </p:txBody>
      </p:sp>
      <p:grpSp>
        <p:nvGrpSpPr>
          <p:cNvPr id="4" name="Group 174"/>
          <p:cNvGrpSpPr>
            <a:grpSpLocks/>
          </p:cNvGrpSpPr>
          <p:nvPr/>
        </p:nvGrpSpPr>
        <p:grpSpPr bwMode="auto">
          <a:xfrm>
            <a:off x="5029200" y="4267200"/>
            <a:ext cx="768350" cy="823913"/>
            <a:chOff x="5029200" y="4267200"/>
            <a:chExt cx="768350" cy="823913"/>
          </a:xfrm>
        </p:grpSpPr>
        <p:sp>
          <p:nvSpPr>
            <p:cNvPr id="18551" name="Text Box 104"/>
            <p:cNvSpPr txBox="1">
              <a:spLocks noChangeArrowheads="1"/>
            </p:cNvSpPr>
            <p:nvPr/>
          </p:nvSpPr>
          <p:spPr bwMode="auto">
            <a:xfrm>
              <a:off x="5029200" y="4267200"/>
              <a:ext cx="311150" cy="366713"/>
            </a:xfrm>
            <a:prstGeom prst="rect">
              <a:avLst/>
            </a:prstGeom>
            <a:noFill/>
            <a:ln w="9525">
              <a:noFill/>
              <a:miter lim="800000"/>
              <a:headEnd/>
              <a:tailEnd/>
            </a:ln>
          </p:spPr>
          <p:txBody>
            <a:bodyPr wrap="none">
              <a:spAutoFit/>
            </a:bodyPr>
            <a:lstStyle/>
            <a:p>
              <a:r>
                <a:rPr lang="en-US"/>
                <a:t>6</a:t>
              </a:r>
            </a:p>
          </p:txBody>
        </p:sp>
        <p:sp>
          <p:nvSpPr>
            <p:cNvPr id="18552" name="Text Box 105"/>
            <p:cNvSpPr txBox="1">
              <a:spLocks noChangeArrowheads="1"/>
            </p:cNvSpPr>
            <p:nvPr/>
          </p:nvSpPr>
          <p:spPr bwMode="auto">
            <a:xfrm>
              <a:off x="5257800" y="4267200"/>
              <a:ext cx="311150" cy="366713"/>
            </a:xfrm>
            <a:prstGeom prst="rect">
              <a:avLst/>
            </a:prstGeom>
            <a:noFill/>
            <a:ln w="9525">
              <a:noFill/>
              <a:miter lim="800000"/>
              <a:headEnd/>
              <a:tailEnd/>
            </a:ln>
          </p:spPr>
          <p:txBody>
            <a:bodyPr wrap="none">
              <a:spAutoFit/>
            </a:bodyPr>
            <a:lstStyle/>
            <a:p>
              <a:r>
                <a:rPr lang="en-US"/>
                <a:t>5</a:t>
              </a:r>
            </a:p>
          </p:txBody>
        </p:sp>
        <p:sp>
          <p:nvSpPr>
            <p:cNvPr id="18553" name="Rectangle 99"/>
            <p:cNvSpPr>
              <a:spLocks noChangeArrowheads="1"/>
            </p:cNvSpPr>
            <p:nvPr/>
          </p:nvSpPr>
          <p:spPr bwMode="auto">
            <a:xfrm>
              <a:off x="5029200" y="4343400"/>
              <a:ext cx="685800" cy="685800"/>
            </a:xfrm>
            <a:prstGeom prst="rect">
              <a:avLst/>
            </a:prstGeom>
            <a:noFill/>
            <a:ln w="9525">
              <a:solidFill>
                <a:schemeClr val="tx1"/>
              </a:solidFill>
              <a:miter lim="800000"/>
              <a:headEnd/>
              <a:tailEnd/>
            </a:ln>
          </p:spPr>
          <p:txBody>
            <a:bodyPr wrap="none" anchor="ctr"/>
            <a:lstStyle/>
            <a:p>
              <a:endParaRPr lang="en-US"/>
            </a:p>
          </p:txBody>
        </p:sp>
        <p:sp>
          <p:nvSpPr>
            <p:cNvPr id="18554" name="Line 100"/>
            <p:cNvSpPr>
              <a:spLocks noChangeShapeType="1"/>
            </p:cNvSpPr>
            <p:nvPr/>
          </p:nvSpPr>
          <p:spPr bwMode="auto">
            <a:xfrm>
              <a:off x="5257800" y="4343400"/>
              <a:ext cx="0" cy="685800"/>
            </a:xfrm>
            <a:prstGeom prst="line">
              <a:avLst/>
            </a:prstGeom>
            <a:noFill/>
            <a:ln w="9525">
              <a:solidFill>
                <a:schemeClr val="tx1"/>
              </a:solidFill>
              <a:round/>
              <a:headEnd/>
              <a:tailEnd/>
            </a:ln>
          </p:spPr>
          <p:txBody>
            <a:bodyPr/>
            <a:lstStyle/>
            <a:p>
              <a:endParaRPr lang="en-US"/>
            </a:p>
          </p:txBody>
        </p:sp>
        <p:sp>
          <p:nvSpPr>
            <p:cNvPr id="18555" name="Line 101"/>
            <p:cNvSpPr>
              <a:spLocks noChangeShapeType="1"/>
            </p:cNvSpPr>
            <p:nvPr/>
          </p:nvSpPr>
          <p:spPr bwMode="auto">
            <a:xfrm>
              <a:off x="5486400" y="4343400"/>
              <a:ext cx="0" cy="685800"/>
            </a:xfrm>
            <a:prstGeom prst="line">
              <a:avLst/>
            </a:prstGeom>
            <a:noFill/>
            <a:ln w="9525">
              <a:solidFill>
                <a:schemeClr val="tx1"/>
              </a:solidFill>
              <a:round/>
              <a:headEnd/>
              <a:tailEnd/>
            </a:ln>
          </p:spPr>
          <p:txBody>
            <a:bodyPr/>
            <a:lstStyle/>
            <a:p>
              <a:endParaRPr lang="en-US"/>
            </a:p>
          </p:txBody>
        </p:sp>
        <p:sp>
          <p:nvSpPr>
            <p:cNvPr id="18556" name="Line 102"/>
            <p:cNvSpPr>
              <a:spLocks noChangeShapeType="1"/>
            </p:cNvSpPr>
            <p:nvPr/>
          </p:nvSpPr>
          <p:spPr bwMode="auto">
            <a:xfrm>
              <a:off x="5029200" y="4572000"/>
              <a:ext cx="685800" cy="0"/>
            </a:xfrm>
            <a:prstGeom prst="line">
              <a:avLst/>
            </a:prstGeom>
            <a:noFill/>
            <a:ln w="9525">
              <a:solidFill>
                <a:schemeClr val="tx1"/>
              </a:solidFill>
              <a:round/>
              <a:headEnd/>
              <a:tailEnd/>
            </a:ln>
          </p:spPr>
          <p:txBody>
            <a:bodyPr/>
            <a:lstStyle/>
            <a:p>
              <a:endParaRPr lang="en-US"/>
            </a:p>
          </p:txBody>
        </p:sp>
        <p:sp>
          <p:nvSpPr>
            <p:cNvPr id="18557" name="Line 103"/>
            <p:cNvSpPr>
              <a:spLocks noChangeShapeType="1"/>
            </p:cNvSpPr>
            <p:nvPr/>
          </p:nvSpPr>
          <p:spPr bwMode="auto">
            <a:xfrm>
              <a:off x="5029200" y="4800600"/>
              <a:ext cx="685800" cy="0"/>
            </a:xfrm>
            <a:prstGeom prst="line">
              <a:avLst/>
            </a:prstGeom>
            <a:noFill/>
            <a:ln w="9525">
              <a:solidFill>
                <a:schemeClr val="tx1"/>
              </a:solidFill>
              <a:round/>
              <a:headEnd/>
              <a:tailEnd/>
            </a:ln>
          </p:spPr>
          <p:txBody>
            <a:bodyPr/>
            <a:lstStyle/>
            <a:p>
              <a:endParaRPr lang="en-US"/>
            </a:p>
          </p:txBody>
        </p:sp>
        <p:sp>
          <p:nvSpPr>
            <p:cNvPr id="18558" name="Text Box 106"/>
            <p:cNvSpPr txBox="1">
              <a:spLocks noChangeArrowheads="1"/>
            </p:cNvSpPr>
            <p:nvPr/>
          </p:nvSpPr>
          <p:spPr bwMode="auto">
            <a:xfrm>
              <a:off x="5486400" y="4495800"/>
              <a:ext cx="311150" cy="366713"/>
            </a:xfrm>
            <a:prstGeom prst="rect">
              <a:avLst/>
            </a:prstGeom>
            <a:noFill/>
            <a:ln w="9525">
              <a:noFill/>
              <a:miter lim="800000"/>
              <a:headEnd/>
              <a:tailEnd/>
            </a:ln>
          </p:spPr>
          <p:txBody>
            <a:bodyPr wrap="none">
              <a:spAutoFit/>
            </a:bodyPr>
            <a:lstStyle/>
            <a:p>
              <a:r>
                <a:rPr lang="en-US"/>
                <a:t>3</a:t>
              </a:r>
            </a:p>
          </p:txBody>
        </p:sp>
        <p:sp>
          <p:nvSpPr>
            <p:cNvPr id="18559" name="Text Box 107"/>
            <p:cNvSpPr txBox="1">
              <a:spLocks noChangeArrowheads="1"/>
            </p:cNvSpPr>
            <p:nvPr/>
          </p:nvSpPr>
          <p:spPr bwMode="auto">
            <a:xfrm>
              <a:off x="5029200" y="4495800"/>
              <a:ext cx="311150" cy="366713"/>
            </a:xfrm>
            <a:prstGeom prst="rect">
              <a:avLst/>
            </a:prstGeom>
            <a:noFill/>
            <a:ln w="9525">
              <a:noFill/>
              <a:miter lim="800000"/>
              <a:headEnd/>
              <a:tailEnd/>
            </a:ln>
          </p:spPr>
          <p:txBody>
            <a:bodyPr wrap="none">
              <a:spAutoFit/>
            </a:bodyPr>
            <a:lstStyle/>
            <a:p>
              <a:r>
                <a:rPr lang="en-US"/>
                <a:t>1</a:t>
              </a:r>
            </a:p>
          </p:txBody>
        </p:sp>
        <p:sp>
          <p:nvSpPr>
            <p:cNvPr id="18560" name="Text Box 108"/>
            <p:cNvSpPr txBox="1">
              <a:spLocks noChangeArrowheads="1"/>
            </p:cNvSpPr>
            <p:nvPr/>
          </p:nvSpPr>
          <p:spPr bwMode="auto">
            <a:xfrm>
              <a:off x="5486400" y="4724400"/>
              <a:ext cx="311150" cy="366713"/>
            </a:xfrm>
            <a:prstGeom prst="rect">
              <a:avLst/>
            </a:prstGeom>
            <a:noFill/>
            <a:ln w="9525">
              <a:noFill/>
              <a:miter lim="800000"/>
              <a:headEnd/>
              <a:tailEnd/>
            </a:ln>
          </p:spPr>
          <p:txBody>
            <a:bodyPr wrap="none">
              <a:spAutoFit/>
            </a:bodyPr>
            <a:lstStyle/>
            <a:p>
              <a:r>
                <a:rPr lang="en-US"/>
                <a:t>7</a:t>
              </a:r>
            </a:p>
          </p:txBody>
        </p:sp>
        <p:sp>
          <p:nvSpPr>
            <p:cNvPr id="18561" name="Text Box 109"/>
            <p:cNvSpPr txBox="1">
              <a:spLocks noChangeArrowheads="1"/>
            </p:cNvSpPr>
            <p:nvPr/>
          </p:nvSpPr>
          <p:spPr bwMode="auto">
            <a:xfrm>
              <a:off x="5029200" y="4724400"/>
              <a:ext cx="311150" cy="366713"/>
            </a:xfrm>
            <a:prstGeom prst="rect">
              <a:avLst/>
            </a:prstGeom>
            <a:noFill/>
            <a:ln w="9525">
              <a:noFill/>
              <a:miter lim="800000"/>
              <a:headEnd/>
              <a:tailEnd/>
            </a:ln>
          </p:spPr>
          <p:txBody>
            <a:bodyPr wrap="none">
              <a:spAutoFit/>
            </a:bodyPr>
            <a:lstStyle/>
            <a:p>
              <a:r>
                <a:rPr lang="en-US"/>
                <a:t>8</a:t>
              </a:r>
            </a:p>
          </p:txBody>
        </p:sp>
        <p:sp>
          <p:nvSpPr>
            <p:cNvPr id="18562" name="Text Box 110"/>
            <p:cNvSpPr txBox="1">
              <a:spLocks noChangeArrowheads="1"/>
            </p:cNvSpPr>
            <p:nvPr/>
          </p:nvSpPr>
          <p:spPr bwMode="auto">
            <a:xfrm>
              <a:off x="5257800" y="4724400"/>
              <a:ext cx="311150" cy="366713"/>
            </a:xfrm>
            <a:prstGeom prst="rect">
              <a:avLst/>
            </a:prstGeom>
            <a:noFill/>
            <a:ln w="9525">
              <a:noFill/>
              <a:miter lim="800000"/>
              <a:headEnd/>
              <a:tailEnd/>
            </a:ln>
          </p:spPr>
          <p:txBody>
            <a:bodyPr wrap="none">
              <a:spAutoFit/>
            </a:bodyPr>
            <a:lstStyle/>
            <a:p>
              <a:r>
                <a:rPr lang="en-US"/>
                <a:t>2</a:t>
              </a:r>
            </a:p>
          </p:txBody>
        </p:sp>
        <p:sp>
          <p:nvSpPr>
            <p:cNvPr id="18563" name="Text Box 111"/>
            <p:cNvSpPr txBox="1">
              <a:spLocks noChangeArrowheads="1"/>
            </p:cNvSpPr>
            <p:nvPr/>
          </p:nvSpPr>
          <p:spPr bwMode="auto">
            <a:xfrm>
              <a:off x="5257800" y="4495800"/>
              <a:ext cx="311150" cy="366713"/>
            </a:xfrm>
            <a:prstGeom prst="rect">
              <a:avLst/>
            </a:prstGeom>
            <a:noFill/>
            <a:ln w="9525">
              <a:noFill/>
              <a:miter lim="800000"/>
              <a:headEnd/>
              <a:tailEnd/>
            </a:ln>
          </p:spPr>
          <p:txBody>
            <a:bodyPr wrap="none">
              <a:spAutoFit/>
            </a:bodyPr>
            <a:lstStyle/>
            <a:p>
              <a:r>
                <a:rPr lang="en-US"/>
                <a:t>4</a:t>
              </a:r>
            </a:p>
          </p:txBody>
        </p:sp>
      </p:grpSp>
      <p:grpSp>
        <p:nvGrpSpPr>
          <p:cNvPr id="5" name="Group 175"/>
          <p:cNvGrpSpPr>
            <a:grpSpLocks/>
          </p:cNvGrpSpPr>
          <p:nvPr/>
        </p:nvGrpSpPr>
        <p:grpSpPr bwMode="auto">
          <a:xfrm>
            <a:off x="6172200" y="4267200"/>
            <a:ext cx="768350" cy="823913"/>
            <a:chOff x="6172200" y="4267200"/>
            <a:chExt cx="768350" cy="823913"/>
          </a:xfrm>
        </p:grpSpPr>
        <p:sp>
          <p:nvSpPr>
            <p:cNvPr id="18538" name="Text Box 117"/>
            <p:cNvSpPr txBox="1">
              <a:spLocks noChangeArrowheads="1"/>
            </p:cNvSpPr>
            <p:nvPr/>
          </p:nvSpPr>
          <p:spPr bwMode="auto">
            <a:xfrm>
              <a:off x="6172200" y="4267200"/>
              <a:ext cx="311150" cy="366713"/>
            </a:xfrm>
            <a:prstGeom prst="rect">
              <a:avLst/>
            </a:prstGeom>
            <a:noFill/>
            <a:ln w="9525">
              <a:noFill/>
              <a:miter lim="800000"/>
              <a:headEnd/>
              <a:tailEnd/>
            </a:ln>
          </p:spPr>
          <p:txBody>
            <a:bodyPr wrap="none">
              <a:spAutoFit/>
            </a:bodyPr>
            <a:lstStyle/>
            <a:p>
              <a:r>
                <a:rPr lang="en-US"/>
                <a:t>6</a:t>
              </a:r>
            </a:p>
          </p:txBody>
        </p:sp>
        <p:sp>
          <p:nvSpPr>
            <p:cNvPr id="18539" name="Text Box 118"/>
            <p:cNvSpPr txBox="1">
              <a:spLocks noChangeArrowheads="1"/>
            </p:cNvSpPr>
            <p:nvPr/>
          </p:nvSpPr>
          <p:spPr bwMode="auto">
            <a:xfrm>
              <a:off x="6400800" y="4267200"/>
              <a:ext cx="311150" cy="366713"/>
            </a:xfrm>
            <a:prstGeom prst="rect">
              <a:avLst/>
            </a:prstGeom>
            <a:noFill/>
            <a:ln w="9525">
              <a:noFill/>
              <a:miter lim="800000"/>
              <a:headEnd/>
              <a:tailEnd/>
            </a:ln>
          </p:spPr>
          <p:txBody>
            <a:bodyPr wrap="none">
              <a:spAutoFit/>
            </a:bodyPr>
            <a:lstStyle/>
            <a:p>
              <a:r>
                <a:rPr lang="en-US"/>
                <a:t>5</a:t>
              </a:r>
            </a:p>
          </p:txBody>
        </p:sp>
        <p:sp>
          <p:nvSpPr>
            <p:cNvPr id="18540" name="Text Box 119"/>
            <p:cNvSpPr txBox="1">
              <a:spLocks noChangeArrowheads="1"/>
            </p:cNvSpPr>
            <p:nvPr/>
          </p:nvSpPr>
          <p:spPr bwMode="auto">
            <a:xfrm>
              <a:off x="6629400" y="4267200"/>
              <a:ext cx="311150" cy="366713"/>
            </a:xfrm>
            <a:prstGeom prst="rect">
              <a:avLst/>
            </a:prstGeom>
            <a:noFill/>
            <a:ln w="9525">
              <a:noFill/>
              <a:miter lim="800000"/>
              <a:headEnd/>
              <a:tailEnd/>
            </a:ln>
          </p:spPr>
          <p:txBody>
            <a:bodyPr wrap="none">
              <a:spAutoFit/>
            </a:bodyPr>
            <a:lstStyle/>
            <a:p>
              <a:r>
                <a:rPr lang="en-US"/>
                <a:t>3</a:t>
              </a:r>
            </a:p>
          </p:txBody>
        </p:sp>
        <p:sp>
          <p:nvSpPr>
            <p:cNvPr id="18541" name="Rectangle 112"/>
            <p:cNvSpPr>
              <a:spLocks noChangeArrowheads="1"/>
            </p:cNvSpPr>
            <p:nvPr/>
          </p:nvSpPr>
          <p:spPr bwMode="auto">
            <a:xfrm>
              <a:off x="6172200" y="4343400"/>
              <a:ext cx="685800" cy="685800"/>
            </a:xfrm>
            <a:prstGeom prst="rect">
              <a:avLst/>
            </a:prstGeom>
            <a:noFill/>
            <a:ln w="9525">
              <a:solidFill>
                <a:schemeClr val="tx1"/>
              </a:solidFill>
              <a:miter lim="800000"/>
              <a:headEnd/>
              <a:tailEnd/>
            </a:ln>
          </p:spPr>
          <p:txBody>
            <a:bodyPr wrap="none" anchor="ctr"/>
            <a:lstStyle/>
            <a:p>
              <a:endParaRPr lang="en-US"/>
            </a:p>
          </p:txBody>
        </p:sp>
        <p:sp>
          <p:nvSpPr>
            <p:cNvPr id="18542" name="Line 113"/>
            <p:cNvSpPr>
              <a:spLocks noChangeShapeType="1"/>
            </p:cNvSpPr>
            <p:nvPr/>
          </p:nvSpPr>
          <p:spPr bwMode="auto">
            <a:xfrm>
              <a:off x="6400800" y="4343400"/>
              <a:ext cx="0" cy="685800"/>
            </a:xfrm>
            <a:prstGeom prst="line">
              <a:avLst/>
            </a:prstGeom>
            <a:noFill/>
            <a:ln w="9525">
              <a:solidFill>
                <a:schemeClr val="tx1"/>
              </a:solidFill>
              <a:round/>
              <a:headEnd/>
              <a:tailEnd/>
            </a:ln>
          </p:spPr>
          <p:txBody>
            <a:bodyPr/>
            <a:lstStyle/>
            <a:p>
              <a:endParaRPr lang="en-US"/>
            </a:p>
          </p:txBody>
        </p:sp>
        <p:sp>
          <p:nvSpPr>
            <p:cNvPr id="18543" name="Line 114"/>
            <p:cNvSpPr>
              <a:spLocks noChangeShapeType="1"/>
            </p:cNvSpPr>
            <p:nvPr/>
          </p:nvSpPr>
          <p:spPr bwMode="auto">
            <a:xfrm>
              <a:off x="6629400" y="4343400"/>
              <a:ext cx="0" cy="685800"/>
            </a:xfrm>
            <a:prstGeom prst="line">
              <a:avLst/>
            </a:prstGeom>
            <a:noFill/>
            <a:ln w="9525">
              <a:solidFill>
                <a:schemeClr val="tx1"/>
              </a:solidFill>
              <a:round/>
              <a:headEnd/>
              <a:tailEnd/>
            </a:ln>
          </p:spPr>
          <p:txBody>
            <a:bodyPr/>
            <a:lstStyle/>
            <a:p>
              <a:endParaRPr lang="en-US"/>
            </a:p>
          </p:txBody>
        </p:sp>
        <p:sp>
          <p:nvSpPr>
            <p:cNvPr id="18544" name="Line 115"/>
            <p:cNvSpPr>
              <a:spLocks noChangeShapeType="1"/>
            </p:cNvSpPr>
            <p:nvPr/>
          </p:nvSpPr>
          <p:spPr bwMode="auto">
            <a:xfrm>
              <a:off x="6172200" y="4572000"/>
              <a:ext cx="685800" cy="0"/>
            </a:xfrm>
            <a:prstGeom prst="line">
              <a:avLst/>
            </a:prstGeom>
            <a:noFill/>
            <a:ln w="9525">
              <a:solidFill>
                <a:schemeClr val="tx1"/>
              </a:solidFill>
              <a:round/>
              <a:headEnd/>
              <a:tailEnd/>
            </a:ln>
          </p:spPr>
          <p:txBody>
            <a:bodyPr/>
            <a:lstStyle/>
            <a:p>
              <a:endParaRPr lang="en-US"/>
            </a:p>
          </p:txBody>
        </p:sp>
        <p:sp>
          <p:nvSpPr>
            <p:cNvPr id="18545" name="Line 116"/>
            <p:cNvSpPr>
              <a:spLocks noChangeShapeType="1"/>
            </p:cNvSpPr>
            <p:nvPr/>
          </p:nvSpPr>
          <p:spPr bwMode="auto">
            <a:xfrm>
              <a:off x="6172200" y="4800600"/>
              <a:ext cx="685800" cy="0"/>
            </a:xfrm>
            <a:prstGeom prst="line">
              <a:avLst/>
            </a:prstGeom>
            <a:noFill/>
            <a:ln w="9525">
              <a:solidFill>
                <a:schemeClr val="tx1"/>
              </a:solidFill>
              <a:round/>
              <a:headEnd/>
              <a:tailEnd/>
            </a:ln>
          </p:spPr>
          <p:txBody>
            <a:bodyPr/>
            <a:lstStyle/>
            <a:p>
              <a:endParaRPr lang="en-US"/>
            </a:p>
          </p:txBody>
        </p:sp>
        <p:sp>
          <p:nvSpPr>
            <p:cNvPr id="18546" name="Text Box 120"/>
            <p:cNvSpPr txBox="1">
              <a:spLocks noChangeArrowheads="1"/>
            </p:cNvSpPr>
            <p:nvPr/>
          </p:nvSpPr>
          <p:spPr bwMode="auto">
            <a:xfrm>
              <a:off x="6172200" y="4495800"/>
              <a:ext cx="311150" cy="366713"/>
            </a:xfrm>
            <a:prstGeom prst="rect">
              <a:avLst/>
            </a:prstGeom>
            <a:noFill/>
            <a:ln w="9525">
              <a:noFill/>
              <a:miter lim="800000"/>
              <a:headEnd/>
              <a:tailEnd/>
            </a:ln>
          </p:spPr>
          <p:txBody>
            <a:bodyPr wrap="none">
              <a:spAutoFit/>
            </a:bodyPr>
            <a:lstStyle/>
            <a:p>
              <a:r>
                <a:rPr lang="en-US"/>
                <a:t>1</a:t>
              </a:r>
            </a:p>
          </p:txBody>
        </p:sp>
        <p:sp>
          <p:nvSpPr>
            <p:cNvPr id="18547" name="Text Box 121"/>
            <p:cNvSpPr txBox="1">
              <a:spLocks noChangeArrowheads="1"/>
            </p:cNvSpPr>
            <p:nvPr/>
          </p:nvSpPr>
          <p:spPr bwMode="auto">
            <a:xfrm>
              <a:off x="6629400" y="4724400"/>
              <a:ext cx="311150" cy="366713"/>
            </a:xfrm>
            <a:prstGeom prst="rect">
              <a:avLst/>
            </a:prstGeom>
            <a:noFill/>
            <a:ln w="9525">
              <a:noFill/>
              <a:miter lim="800000"/>
              <a:headEnd/>
              <a:tailEnd/>
            </a:ln>
          </p:spPr>
          <p:txBody>
            <a:bodyPr wrap="none">
              <a:spAutoFit/>
            </a:bodyPr>
            <a:lstStyle/>
            <a:p>
              <a:r>
                <a:rPr lang="en-US"/>
                <a:t>7</a:t>
              </a:r>
            </a:p>
          </p:txBody>
        </p:sp>
        <p:sp>
          <p:nvSpPr>
            <p:cNvPr id="18548" name="Text Box 122"/>
            <p:cNvSpPr txBox="1">
              <a:spLocks noChangeArrowheads="1"/>
            </p:cNvSpPr>
            <p:nvPr/>
          </p:nvSpPr>
          <p:spPr bwMode="auto">
            <a:xfrm>
              <a:off x="6172200" y="4724400"/>
              <a:ext cx="311150" cy="366713"/>
            </a:xfrm>
            <a:prstGeom prst="rect">
              <a:avLst/>
            </a:prstGeom>
            <a:noFill/>
            <a:ln w="9525">
              <a:noFill/>
              <a:miter lim="800000"/>
              <a:headEnd/>
              <a:tailEnd/>
            </a:ln>
          </p:spPr>
          <p:txBody>
            <a:bodyPr wrap="none">
              <a:spAutoFit/>
            </a:bodyPr>
            <a:lstStyle/>
            <a:p>
              <a:r>
                <a:rPr lang="en-US"/>
                <a:t>8</a:t>
              </a:r>
            </a:p>
          </p:txBody>
        </p:sp>
        <p:sp>
          <p:nvSpPr>
            <p:cNvPr id="18549" name="Text Box 123"/>
            <p:cNvSpPr txBox="1">
              <a:spLocks noChangeArrowheads="1"/>
            </p:cNvSpPr>
            <p:nvPr/>
          </p:nvSpPr>
          <p:spPr bwMode="auto">
            <a:xfrm>
              <a:off x="6400800" y="4724400"/>
              <a:ext cx="311150" cy="366713"/>
            </a:xfrm>
            <a:prstGeom prst="rect">
              <a:avLst/>
            </a:prstGeom>
            <a:noFill/>
            <a:ln w="9525">
              <a:noFill/>
              <a:miter lim="800000"/>
              <a:headEnd/>
              <a:tailEnd/>
            </a:ln>
          </p:spPr>
          <p:txBody>
            <a:bodyPr wrap="none">
              <a:spAutoFit/>
            </a:bodyPr>
            <a:lstStyle/>
            <a:p>
              <a:r>
                <a:rPr lang="en-US"/>
                <a:t>2</a:t>
              </a:r>
            </a:p>
          </p:txBody>
        </p:sp>
        <p:sp>
          <p:nvSpPr>
            <p:cNvPr id="18550" name="Text Box 124"/>
            <p:cNvSpPr txBox="1">
              <a:spLocks noChangeArrowheads="1"/>
            </p:cNvSpPr>
            <p:nvPr/>
          </p:nvSpPr>
          <p:spPr bwMode="auto">
            <a:xfrm>
              <a:off x="6629400" y="4495800"/>
              <a:ext cx="311150" cy="366713"/>
            </a:xfrm>
            <a:prstGeom prst="rect">
              <a:avLst/>
            </a:prstGeom>
            <a:noFill/>
            <a:ln w="9525">
              <a:noFill/>
              <a:miter lim="800000"/>
              <a:headEnd/>
              <a:tailEnd/>
            </a:ln>
          </p:spPr>
          <p:txBody>
            <a:bodyPr wrap="none">
              <a:spAutoFit/>
            </a:bodyPr>
            <a:lstStyle/>
            <a:p>
              <a:r>
                <a:rPr lang="en-US"/>
                <a:t>4</a:t>
              </a:r>
            </a:p>
          </p:txBody>
        </p:sp>
      </p:grpSp>
      <p:grpSp>
        <p:nvGrpSpPr>
          <p:cNvPr id="6" name="Group 176"/>
          <p:cNvGrpSpPr>
            <a:grpSpLocks/>
          </p:cNvGrpSpPr>
          <p:nvPr/>
        </p:nvGrpSpPr>
        <p:grpSpPr bwMode="auto">
          <a:xfrm>
            <a:off x="7315200" y="4267200"/>
            <a:ext cx="768350" cy="823913"/>
            <a:chOff x="7315200" y="4267200"/>
            <a:chExt cx="768350" cy="823913"/>
          </a:xfrm>
        </p:grpSpPr>
        <p:sp>
          <p:nvSpPr>
            <p:cNvPr id="18525" name="Text Box 130"/>
            <p:cNvSpPr txBox="1">
              <a:spLocks noChangeArrowheads="1"/>
            </p:cNvSpPr>
            <p:nvPr/>
          </p:nvSpPr>
          <p:spPr bwMode="auto">
            <a:xfrm>
              <a:off x="7315200" y="4267200"/>
              <a:ext cx="311150" cy="366713"/>
            </a:xfrm>
            <a:prstGeom prst="rect">
              <a:avLst/>
            </a:prstGeom>
            <a:noFill/>
            <a:ln w="9525">
              <a:noFill/>
              <a:miter lim="800000"/>
              <a:headEnd/>
              <a:tailEnd/>
            </a:ln>
          </p:spPr>
          <p:txBody>
            <a:bodyPr wrap="none">
              <a:spAutoFit/>
            </a:bodyPr>
            <a:lstStyle/>
            <a:p>
              <a:r>
                <a:rPr lang="en-US"/>
                <a:t>6</a:t>
              </a:r>
            </a:p>
          </p:txBody>
        </p:sp>
        <p:sp>
          <p:nvSpPr>
            <p:cNvPr id="18526" name="Text Box 131"/>
            <p:cNvSpPr txBox="1">
              <a:spLocks noChangeArrowheads="1"/>
            </p:cNvSpPr>
            <p:nvPr/>
          </p:nvSpPr>
          <p:spPr bwMode="auto">
            <a:xfrm>
              <a:off x="7543800" y="4267200"/>
              <a:ext cx="311150" cy="366713"/>
            </a:xfrm>
            <a:prstGeom prst="rect">
              <a:avLst/>
            </a:prstGeom>
            <a:noFill/>
            <a:ln w="9525">
              <a:noFill/>
              <a:miter lim="800000"/>
              <a:headEnd/>
              <a:tailEnd/>
            </a:ln>
          </p:spPr>
          <p:txBody>
            <a:bodyPr wrap="none">
              <a:spAutoFit/>
            </a:bodyPr>
            <a:lstStyle/>
            <a:p>
              <a:r>
                <a:rPr lang="en-US"/>
                <a:t>5</a:t>
              </a:r>
            </a:p>
          </p:txBody>
        </p:sp>
        <p:sp>
          <p:nvSpPr>
            <p:cNvPr id="18527" name="Text Box 132"/>
            <p:cNvSpPr txBox="1">
              <a:spLocks noChangeArrowheads="1"/>
            </p:cNvSpPr>
            <p:nvPr/>
          </p:nvSpPr>
          <p:spPr bwMode="auto">
            <a:xfrm>
              <a:off x="7772400" y="4267200"/>
              <a:ext cx="311150" cy="366713"/>
            </a:xfrm>
            <a:prstGeom prst="rect">
              <a:avLst/>
            </a:prstGeom>
            <a:noFill/>
            <a:ln w="9525">
              <a:noFill/>
              <a:miter lim="800000"/>
              <a:headEnd/>
              <a:tailEnd/>
            </a:ln>
          </p:spPr>
          <p:txBody>
            <a:bodyPr wrap="none">
              <a:spAutoFit/>
            </a:bodyPr>
            <a:lstStyle/>
            <a:p>
              <a:r>
                <a:rPr lang="en-US"/>
                <a:t>3</a:t>
              </a:r>
            </a:p>
          </p:txBody>
        </p:sp>
        <p:sp>
          <p:nvSpPr>
            <p:cNvPr id="18528" name="Text Box 134"/>
            <p:cNvSpPr txBox="1">
              <a:spLocks noChangeArrowheads="1"/>
            </p:cNvSpPr>
            <p:nvPr/>
          </p:nvSpPr>
          <p:spPr bwMode="auto">
            <a:xfrm>
              <a:off x="7772400" y="4495800"/>
              <a:ext cx="311150" cy="366713"/>
            </a:xfrm>
            <a:prstGeom prst="rect">
              <a:avLst/>
            </a:prstGeom>
            <a:noFill/>
            <a:ln w="9525">
              <a:noFill/>
              <a:miter lim="800000"/>
              <a:headEnd/>
              <a:tailEnd/>
            </a:ln>
          </p:spPr>
          <p:txBody>
            <a:bodyPr wrap="none">
              <a:spAutoFit/>
            </a:bodyPr>
            <a:lstStyle/>
            <a:p>
              <a:r>
                <a:rPr lang="en-US"/>
                <a:t>7</a:t>
              </a:r>
            </a:p>
          </p:txBody>
        </p:sp>
        <p:sp>
          <p:nvSpPr>
            <p:cNvPr id="18529" name="Rectangle 125"/>
            <p:cNvSpPr>
              <a:spLocks noChangeArrowheads="1"/>
            </p:cNvSpPr>
            <p:nvPr/>
          </p:nvSpPr>
          <p:spPr bwMode="auto">
            <a:xfrm>
              <a:off x="7315200" y="4343400"/>
              <a:ext cx="685800" cy="685800"/>
            </a:xfrm>
            <a:prstGeom prst="rect">
              <a:avLst/>
            </a:prstGeom>
            <a:noFill/>
            <a:ln w="9525">
              <a:solidFill>
                <a:schemeClr val="tx1"/>
              </a:solidFill>
              <a:miter lim="800000"/>
              <a:headEnd/>
              <a:tailEnd/>
            </a:ln>
          </p:spPr>
          <p:txBody>
            <a:bodyPr wrap="none" anchor="ctr"/>
            <a:lstStyle/>
            <a:p>
              <a:endParaRPr lang="en-US"/>
            </a:p>
          </p:txBody>
        </p:sp>
        <p:sp>
          <p:nvSpPr>
            <p:cNvPr id="18530" name="Line 126"/>
            <p:cNvSpPr>
              <a:spLocks noChangeShapeType="1"/>
            </p:cNvSpPr>
            <p:nvPr/>
          </p:nvSpPr>
          <p:spPr bwMode="auto">
            <a:xfrm>
              <a:off x="7543800" y="4343400"/>
              <a:ext cx="0" cy="685800"/>
            </a:xfrm>
            <a:prstGeom prst="line">
              <a:avLst/>
            </a:prstGeom>
            <a:noFill/>
            <a:ln w="9525">
              <a:solidFill>
                <a:schemeClr val="tx1"/>
              </a:solidFill>
              <a:round/>
              <a:headEnd/>
              <a:tailEnd/>
            </a:ln>
          </p:spPr>
          <p:txBody>
            <a:bodyPr/>
            <a:lstStyle/>
            <a:p>
              <a:endParaRPr lang="en-US"/>
            </a:p>
          </p:txBody>
        </p:sp>
        <p:sp>
          <p:nvSpPr>
            <p:cNvPr id="18531" name="Line 127"/>
            <p:cNvSpPr>
              <a:spLocks noChangeShapeType="1"/>
            </p:cNvSpPr>
            <p:nvPr/>
          </p:nvSpPr>
          <p:spPr bwMode="auto">
            <a:xfrm>
              <a:off x="7772400" y="4343400"/>
              <a:ext cx="0" cy="685800"/>
            </a:xfrm>
            <a:prstGeom prst="line">
              <a:avLst/>
            </a:prstGeom>
            <a:noFill/>
            <a:ln w="9525">
              <a:solidFill>
                <a:schemeClr val="tx1"/>
              </a:solidFill>
              <a:round/>
              <a:headEnd/>
              <a:tailEnd/>
            </a:ln>
          </p:spPr>
          <p:txBody>
            <a:bodyPr/>
            <a:lstStyle/>
            <a:p>
              <a:endParaRPr lang="en-US"/>
            </a:p>
          </p:txBody>
        </p:sp>
        <p:sp>
          <p:nvSpPr>
            <p:cNvPr id="18532" name="Line 128"/>
            <p:cNvSpPr>
              <a:spLocks noChangeShapeType="1"/>
            </p:cNvSpPr>
            <p:nvPr/>
          </p:nvSpPr>
          <p:spPr bwMode="auto">
            <a:xfrm>
              <a:off x="7315200" y="4572000"/>
              <a:ext cx="685800" cy="0"/>
            </a:xfrm>
            <a:prstGeom prst="line">
              <a:avLst/>
            </a:prstGeom>
            <a:noFill/>
            <a:ln w="9525">
              <a:solidFill>
                <a:schemeClr val="tx1"/>
              </a:solidFill>
              <a:round/>
              <a:headEnd/>
              <a:tailEnd/>
            </a:ln>
          </p:spPr>
          <p:txBody>
            <a:bodyPr/>
            <a:lstStyle/>
            <a:p>
              <a:endParaRPr lang="en-US"/>
            </a:p>
          </p:txBody>
        </p:sp>
        <p:sp>
          <p:nvSpPr>
            <p:cNvPr id="18533" name="Line 129"/>
            <p:cNvSpPr>
              <a:spLocks noChangeShapeType="1"/>
            </p:cNvSpPr>
            <p:nvPr/>
          </p:nvSpPr>
          <p:spPr bwMode="auto">
            <a:xfrm>
              <a:off x="7315200" y="4800600"/>
              <a:ext cx="685800" cy="0"/>
            </a:xfrm>
            <a:prstGeom prst="line">
              <a:avLst/>
            </a:prstGeom>
            <a:noFill/>
            <a:ln w="9525">
              <a:solidFill>
                <a:schemeClr val="tx1"/>
              </a:solidFill>
              <a:round/>
              <a:headEnd/>
              <a:tailEnd/>
            </a:ln>
          </p:spPr>
          <p:txBody>
            <a:bodyPr/>
            <a:lstStyle/>
            <a:p>
              <a:endParaRPr lang="en-US"/>
            </a:p>
          </p:txBody>
        </p:sp>
        <p:sp>
          <p:nvSpPr>
            <p:cNvPr id="18534" name="Text Box 133"/>
            <p:cNvSpPr txBox="1">
              <a:spLocks noChangeArrowheads="1"/>
            </p:cNvSpPr>
            <p:nvPr/>
          </p:nvSpPr>
          <p:spPr bwMode="auto">
            <a:xfrm>
              <a:off x="7315200" y="4495800"/>
              <a:ext cx="311150" cy="366713"/>
            </a:xfrm>
            <a:prstGeom prst="rect">
              <a:avLst/>
            </a:prstGeom>
            <a:noFill/>
            <a:ln w="9525">
              <a:noFill/>
              <a:miter lim="800000"/>
              <a:headEnd/>
              <a:tailEnd/>
            </a:ln>
          </p:spPr>
          <p:txBody>
            <a:bodyPr wrap="none">
              <a:spAutoFit/>
            </a:bodyPr>
            <a:lstStyle/>
            <a:p>
              <a:r>
                <a:rPr lang="en-US"/>
                <a:t>1</a:t>
              </a:r>
            </a:p>
          </p:txBody>
        </p:sp>
        <p:sp>
          <p:nvSpPr>
            <p:cNvPr id="18535" name="Text Box 135"/>
            <p:cNvSpPr txBox="1">
              <a:spLocks noChangeArrowheads="1"/>
            </p:cNvSpPr>
            <p:nvPr/>
          </p:nvSpPr>
          <p:spPr bwMode="auto">
            <a:xfrm>
              <a:off x="7315200" y="4724400"/>
              <a:ext cx="311150" cy="366713"/>
            </a:xfrm>
            <a:prstGeom prst="rect">
              <a:avLst/>
            </a:prstGeom>
            <a:noFill/>
            <a:ln w="9525">
              <a:noFill/>
              <a:miter lim="800000"/>
              <a:headEnd/>
              <a:tailEnd/>
            </a:ln>
          </p:spPr>
          <p:txBody>
            <a:bodyPr wrap="none">
              <a:spAutoFit/>
            </a:bodyPr>
            <a:lstStyle/>
            <a:p>
              <a:r>
                <a:rPr lang="en-US"/>
                <a:t>8</a:t>
              </a:r>
            </a:p>
          </p:txBody>
        </p:sp>
        <p:sp>
          <p:nvSpPr>
            <p:cNvPr id="18536" name="Text Box 136"/>
            <p:cNvSpPr txBox="1">
              <a:spLocks noChangeArrowheads="1"/>
            </p:cNvSpPr>
            <p:nvPr/>
          </p:nvSpPr>
          <p:spPr bwMode="auto">
            <a:xfrm>
              <a:off x="7543800" y="4724400"/>
              <a:ext cx="311150" cy="366713"/>
            </a:xfrm>
            <a:prstGeom prst="rect">
              <a:avLst/>
            </a:prstGeom>
            <a:noFill/>
            <a:ln w="9525">
              <a:noFill/>
              <a:miter lim="800000"/>
              <a:headEnd/>
              <a:tailEnd/>
            </a:ln>
          </p:spPr>
          <p:txBody>
            <a:bodyPr wrap="none">
              <a:spAutoFit/>
            </a:bodyPr>
            <a:lstStyle/>
            <a:p>
              <a:r>
                <a:rPr lang="en-US"/>
                <a:t>2</a:t>
              </a:r>
            </a:p>
          </p:txBody>
        </p:sp>
        <p:sp>
          <p:nvSpPr>
            <p:cNvPr id="18537" name="Text Box 137"/>
            <p:cNvSpPr txBox="1">
              <a:spLocks noChangeArrowheads="1"/>
            </p:cNvSpPr>
            <p:nvPr/>
          </p:nvSpPr>
          <p:spPr bwMode="auto">
            <a:xfrm>
              <a:off x="7543800" y="4495800"/>
              <a:ext cx="311150" cy="366713"/>
            </a:xfrm>
            <a:prstGeom prst="rect">
              <a:avLst/>
            </a:prstGeom>
            <a:noFill/>
            <a:ln w="9525">
              <a:noFill/>
              <a:miter lim="800000"/>
              <a:headEnd/>
              <a:tailEnd/>
            </a:ln>
          </p:spPr>
          <p:txBody>
            <a:bodyPr wrap="none">
              <a:spAutoFit/>
            </a:bodyPr>
            <a:lstStyle/>
            <a:p>
              <a:r>
                <a:rPr lang="en-US"/>
                <a:t>4</a:t>
              </a:r>
            </a:p>
          </p:txBody>
        </p:sp>
      </p:grpSp>
      <p:sp>
        <p:nvSpPr>
          <p:cNvPr id="20621" name="Line 141"/>
          <p:cNvSpPr>
            <a:spLocks noChangeShapeType="1"/>
          </p:cNvSpPr>
          <p:nvPr/>
        </p:nvSpPr>
        <p:spPr bwMode="auto">
          <a:xfrm flipH="1">
            <a:off x="5867400" y="3886200"/>
            <a:ext cx="381000" cy="381000"/>
          </a:xfrm>
          <a:prstGeom prst="line">
            <a:avLst/>
          </a:prstGeom>
          <a:noFill/>
          <a:ln w="9525">
            <a:solidFill>
              <a:schemeClr val="tx1"/>
            </a:solidFill>
            <a:round/>
            <a:headEnd/>
            <a:tailEnd type="triangle" w="med" len="med"/>
          </a:ln>
        </p:spPr>
        <p:txBody>
          <a:bodyPr/>
          <a:lstStyle/>
          <a:p>
            <a:endParaRPr lang="en-US"/>
          </a:p>
        </p:txBody>
      </p:sp>
      <p:sp>
        <p:nvSpPr>
          <p:cNvPr id="20622" name="Line 142"/>
          <p:cNvSpPr>
            <a:spLocks noChangeShapeType="1"/>
          </p:cNvSpPr>
          <p:nvPr/>
        </p:nvSpPr>
        <p:spPr bwMode="auto">
          <a:xfrm>
            <a:off x="6477000" y="3886200"/>
            <a:ext cx="152400" cy="381000"/>
          </a:xfrm>
          <a:prstGeom prst="line">
            <a:avLst/>
          </a:prstGeom>
          <a:noFill/>
          <a:ln w="9525">
            <a:solidFill>
              <a:schemeClr val="tx1"/>
            </a:solidFill>
            <a:round/>
            <a:headEnd/>
            <a:tailEnd type="triangle" w="med" len="med"/>
          </a:ln>
        </p:spPr>
        <p:txBody>
          <a:bodyPr/>
          <a:lstStyle/>
          <a:p>
            <a:endParaRPr lang="en-US"/>
          </a:p>
        </p:txBody>
      </p:sp>
      <p:sp>
        <p:nvSpPr>
          <p:cNvPr id="20623" name="Line 143"/>
          <p:cNvSpPr>
            <a:spLocks noChangeShapeType="1"/>
          </p:cNvSpPr>
          <p:nvPr/>
        </p:nvSpPr>
        <p:spPr bwMode="auto">
          <a:xfrm>
            <a:off x="6858000" y="3810000"/>
            <a:ext cx="609600" cy="457200"/>
          </a:xfrm>
          <a:prstGeom prst="line">
            <a:avLst/>
          </a:prstGeom>
          <a:noFill/>
          <a:ln w="9525">
            <a:solidFill>
              <a:schemeClr val="tx1"/>
            </a:solidFill>
            <a:round/>
            <a:headEnd/>
            <a:tailEnd type="triangle" w="med" len="med"/>
          </a:ln>
        </p:spPr>
        <p:txBody>
          <a:bodyPr/>
          <a:lstStyle/>
          <a:p>
            <a:endParaRPr lang="en-US"/>
          </a:p>
        </p:txBody>
      </p:sp>
      <p:sp>
        <p:nvSpPr>
          <p:cNvPr id="20626" name="Text Box 146"/>
          <p:cNvSpPr txBox="1">
            <a:spLocks noChangeArrowheads="1"/>
          </p:cNvSpPr>
          <p:nvPr/>
        </p:nvSpPr>
        <p:spPr bwMode="auto">
          <a:xfrm>
            <a:off x="5181600" y="2057400"/>
            <a:ext cx="438150" cy="366713"/>
          </a:xfrm>
          <a:prstGeom prst="rect">
            <a:avLst/>
          </a:prstGeom>
          <a:noFill/>
          <a:ln w="9525">
            <a:noFill/>
            <a:miter lim="800000"/>
            <a:headEnd/>
            <a:tailEnd/>
          </a:ln>
        </p:spPr>
        <p:txBody>
          <a:bodyPr wrap="none">
            <a:spAutoFit/>
          </a:bodyPr>
          <a:lstStyle/>
          <a:p>
            <a:r>
              <a:rPr lang="en-US"/>
              <a:t>12</a:t>
            </a:r>
          </a:p>
        </p:txBody>
      </p:sp>
      <p:sp>
        <p:nvSpPr>
          <p:cNvPr id="20629" name="Text Box 149"/>
          <p:cNvSpPr txBox="1">
            <a:spLocks noChangeArrowheads="1"/>
          </p:cNvSpPr>
          <p:nvPr/>
        </p:nvSpPr>
        <p:spPr bwMode="auto">
          <a:xfrm>
            <a:off x="3352800" y="3429000"/>
            <a:ext cx="438150" cy="366713"/>
          </a:xfrm>
          <a:prstGeom prst="rect">
            <a:avLst/>
          </a:prstGeom>
          <a:noFill/>
          <a:ln w="9525">
            <a:noFill/>
            <a:miter lim="800000"/>
            <a:headEnd/>
            <a:tailEnd/>
          </a:ln>
        </p:spPr>
        <p:txBody>
          <a:bodyPr wrap="none">
            <a:spAutoFit/>
          </a:bodyPr>
          <a:lstStyle/>
          <a:p>
            <a:r>
              <a:rPr lang="en-US"/>
              <a:t>13</a:t>
            </a:r>
          </a:p>
        </p:txBody>
      </p:sp>
      <p:sp>
        <p:nvSpPr>
          <p:cNvPr id="20630" name="Text Box 150"/>
          <p:cNvSpPr txBox="1">
            <a:spLocks noChangeArrowheads="1"/>
          </p:cNvSpPr>
          <p:nvPr/>
        </p:nvSpPr>
        <p:spPr bwMode="auto">
          <a:xfrm>
            <a:off x="6629400" y="3505200"/>
            <a:ext cx="438150" cy="366713"/>
          </a:xfrm>
          <a:prstGeom prst="rect">
            <a:avLst/>
          </a:prstGeom>
          <a:noFill/>
          <a:ln w="9525">
            <a:noFill/>
            <a:miter lim="800000"/>
            <a:headEnd/>
            <a:tailEnd/>
          </a:ln>
        </p:spPr>
        <p:txBody>
          <a:bodyPr wrap="none">
            <a:spAutoFit/>
          </a:bodyPr>
          <a:lstStyle/>
          <a:p>
            <a:r>
              <a:rPr lang="en-US"/>
              <a:t>11</a:t>
            </a:r>
          </a:p>
        </p:txBody>
      </p:sp>
      <p:sp>
        <p:nvSpPr>
          <p:cNvPr id="20631" name="Text Box 151"/>
          <p:cNvSpPr txBox="1">
            <a:spLocks noChangeArrowheads="1"/>
          </p:cNvSpPr>
          <p:nvPr/>
        </p:nvSpPr>
        <p:spPr bwMode="auto">
          <a:xfrm>
            <a:off x="5638800" y="4800600"/>
            <a:ext cx="438150" cy="366713"/>
          </a:xfrm>
          <a:prstGeom prst="rect">
            <a:avLst/>
          </a:prstGeom>
          <a:noFill/>
          <a:ln w="9525">
            <a:noFill/>
            <a:miter lim="800000"/>
            <a:headEnd/>
            <a:tailEnd/>
          </a:ln>
        </p:spPr>
        <p:txBody>
          <a:bodyPr wrap="none">
            <a:spAutoFit/>
          </a:bodyPr>
          <a:lstStyle/>
          <a:p>
            <a:r>
              <a:rPr lang="en-US"/>
              <a:t>12</a:t>
            </a:r>
          </a:p>
        </p:txBody>
      </p:sp>
      <p:sp>
        <p:nvSpPr>
          <p:cNvPr id="20632" name="Text Box 152"/>
          <p:cNvSpPr txBox="1">
            <a:spLocks noChangeArrowheads="1"/>
          </p:cNvSpPr>
          <p:nvPr/>
        </p:nvSpPr>
        <p:spPr bwMode="auto">
          <a:xfrm>
            <a:off x="6781800" y="4800600"/>
            <a:ext cx="438150" cy="366713"/>
          </a:xfrm>
          <a:prstGeom prst="rect">
            <a:avLst/>
          </a:prstGeom>
          <a:noFill/>
          <a:ln w="9525">
            <a:noFill/>
            <a:miter lim="800000"/>
            <a:headEnd/>
            <a:tailEnd/>
          </a:ln>
        </p:spPr>
        <p:txBody>
          <a:bodyPr wrap="none">
            <a:spAutoFit/>
          </a:bodyPr>
          <a:lstStyle/>
          <a:p>
            <a:r>
              <a:rPr lang="en-US"/>
              <a:t>12</a:t>
            </a:r>
          </a:p>
        </p:txBody>
      </p:sp>
      <p:sp>
        <p:nvSpPr>
          <p:cNvPr id="20634" name="Text Box 154"/>
          <p:cNvSpPr txBox="1">
            <a:spLocks noChangeArrowheads="1"/>
          </p:cNvSpPr>
          <p:nvPr/>
        </p:nvSpPr>
        <p:spPr bwMode="auto">
          <a:xfrm>
            <a:off x="7315200" y="5029200"/>
            <a:ext cx="838200" cy="369888"/>
          </a:xfrm>
          <a:prstGeom prst="rect">
            <a:avLst/>
          </a:prstGeom>
          <a:noFill/>
          <a:ln w="9525">
            <a:noFill/>
            <a:miter lim="800000"/>
            <a:headEnd/>
            <a:tailEnd/>
          </a:ln>
        </p:spPr>
        <p:txBody>
          <a:bodyPr wrap="none">
            <a:spAutoFit/>
          </a:bodyPr>
          <a:lstStyle/>
          <a:p>
            <a:r>
              <a:rPr lang="en-US"/>
              <a:t>repeat</a:t>
            </a:r>
          </a:p>
        </p:txBody>
      </p:sp>
      <p:grpSp>
        <p:nvGrpSpPr>
          <p:cNvPr id="7" name="Group 177"/>
          <p:cNvGrpSpPr>
            <a:grpSpLocks/>
          </p:cNvGrpSpPr>
          <p:nvPr/>
        </p:nvGrpSpPr>
        <p:grpSpPr bwMode="auto">
          <a:xfrm>
            <a:off x="4038600" y="5486400"/>
            <a:ext cx="768350" cy="823913"/>
            <a:chOff x="4038600" y="5486400"/>
            <a:chExt cx="768350" cy="823913"/>
          </a:xfrm>
        </p:grpSpPr>
        <p:sp>
          <p:nvSpPr>
            <p:cNvPr id="18512" name="Rectangle 158"/>
            <p:cNvSpPr>
              <a:spLocks noChangeArrowheads="1"/>
            </p:cNvSpPr>
            <p:nvPr/>
          </p:nvSpPr>
          <p:spPr bwMode="auto">
            <a:xfrm>
              <a:off x="4038600" y="5562600"/>
              <a:ext cx="685800" cy="685800"/>
            </a:xfrm>
            <a:prstGeom prst="rect">
              <a:avLst/>
            </a:prstGeom>
            <a:noFill/>
            <a:ln w="9525">
              <a:solidFill>
                <a:schemeClr val="tx1"/>
              </a:solidFill>
              <a:miter lim="800000"/>
              <a:headEnd/>
              <a:tailEnd/>
            </a:ln>
          </p:spPr>
          <p:txBody>
            <a:bodyPr wrap="none" anchor="ctr"/>
            <a:lstStyle/>
            <a:p>
              <a:endParaRPr lang="en-US"/>
            </a:p>
          </p:txBody>
        </p:sp>
        <p:sp>
          <p:nvSpPr>
            <p:cNvPr id="18513" name="Line 159"/>
            <p:cNvSpPr>
              <a:spLocks noChangeShapeType="1"/>
            </p:cNvSpPr>
            <p:nvPr/>
          </p:nvSpPr>
          <p:spPr bwMode="auto">
            <a:xfrm>
              <a:off x="4267200" y="5562600"/>
              <a:ext cx="0" cy="685800"/>
            </a:xfrm>
            <a:prstGeom prst="line">
              <a:avLst/>
            </a:prstGeom>
            <a:noFill/>
            <a:ln w="9525">
              <a:solidFill>
                <a:schemeClr val="tx1"/>
              </a:solidFill>
              <a:round/>
              <a:headEnd/>
              <a:tailEnd/>
            </a:ln>
          </p:spPr>
          <p:txBody>
            <a:bodyPr/>
            <a:lstStyle/>
            <a:p>
              <a:endParaRPr lang="en-US"/>
            </a:p>
          </p:txBody>
        </p:sp>
        <p:sp>
          <p:nvSpPr>
            <p:cNvPr id="18514" name="Line 160"/>
            <p:cNvSpPr>
              <a:spLocks noChangeShapeType="1"/>
            </p:cNvSpPr>
            <p:nvPr/>
          </p:nvSpPr>
          <p:spPr bwMode="auto">
            <a:xfrm>
              <a:off x="4495800" y="5562600"/>
              <a:ext cx="0" cy="685800"/>
            </a:xfrm>
            <a:prstGeom prst="line">
              <a:avLst/>
            </a:prstGeom>
            <a:noFill/>
            <a:ln w="9525">
              <a:solidFill>
                <a:schemeClr val="tx1"/>
              </a:solidFill>
              <a:round/>
              <a:headEnd/>
              <a:tailEnd/>
            </a:ln>
          </p:spPr>
          <p:txBody>
            <a:bodyPr/>
            <a:lstStyle/>
            <a:p>
              <a:endParaRPr lang="en-US"/>
            </a:p>
          </p:txBody>
        </p:sp>
        <p:sp>
          <p:nvSpPr>
            <p:cNvPr id="18515" name="Line 161"/>
            <p:cNvSpPr>
              <a:spLocks noChangeShapeType="1"/>
            </p:cNvSpPr>
            <p:nvPr/>
          </p:nvSpPr>
          <p:spPr bwMode="auto">
            <a:xfrm>
              <a:off x="4038600" y="5791200"/>
              <a:ext cx="685800" cy="0"/>
            </a:xfrm>
            <a:prstGeom prst="line">
              <a:avLst/>
            </a:prstGeom>
            <a:noFill/>
            <a:ln w="9525">
              <a:solidFill>
                <a:schemeClr val="tx1"/>
              </a:solidFill>
              <a:round/>
              <a:headEnd/>
              <a:tailEnd/>
            </a:ln>
          </p:spPr>
          <p:txBody>
            <a:bodyPr/>
            <a:lstStyle/>
            <a:p>
              <a:endParaRPr lang="en-US"/>
            </a:p>
          </p:txBody>
        </p:sp>
        <p:sp>
          <p:nvSpPr>
            <p:cNvPr id="18516" name="Line 162"/>
            <p:cNvSpPr>
              <a:spLocks noChangeShapeType="1"/>
            </p:cNvSpPr>
            <p:nvPr/>
          </p:nvSpPr>
          <p:spPr bwMode="auto">
            <a:xfrm>
              <a:off x="4038600" y="6019800"/>
              <a:ext cx="685800" cy="0"/>
            </a:xfrm>
            <a:prstGeom prst="line">
              <a:avLst/>
            </a:prstGeom>
            <a:noFill/>
            <a:ln w="9525">
              <a:solidFill>
                <a:schemeClr val="tx1"/>
              </a:solidFill>
              <a:round/>
              <a:headEnd/>
              <a:tailEnd/>
            </a:ln>
          </p:spPr>
          <p:txBody>
            <a:bodyPr/>
            <a:lstStyle/>
            <a:p>
              <a:endParaRPr lang="en-US"/>
            </a:p>
          </p:txBody>
        </p:sp>
        <p:sp>
          <p:nvSpPr>
            <p:cNvPr id="18517" name="Text Box 163"/>
            <p:cNvSpPr txBox="1">
              <a:spLocks noChangeArrowheads="1"/>
            </p:cNvSpPr>
            <p:nvPr/>
          </p:nvSpPr>
          <p:spPr bwMode="auto">
            <a:xfrm>
              <a:off x="4038600" y="5486400"/>
              <a:ext cx="311150" cy="366713"/>
            </a:xfrm>
            <a:prstGeom prst="rect">
              <a:avLst/>
            </a:prstGeom>
            <a:noFill/>
            <a:ln w="9525">
              <a:noFill/>
              <a:miter lim="800000"/>
              <a:headEnd/>
              <a:tailEnd/>
            </a:ln>
          </p:spPr>
          <p:txBody>
            <a:bodyPr wrap="none">
              <a:spAutoFit/>
            </a:bodyPr>
            <a:lstStyle/>
            <a:p>
              <a:r>
                <a:rPr lang="en-US"/>
                <a:t>6</a:t>
              </a:r>
            </a:p>
          </p:txBody>
        </p:sp>
        <p:sp>
          <p:nvSpPr>
            <p:cNvPr id="18518" name="Text Box 164"/>
            <p:cNvSpPr txBox="1">
              <a:spLocks noChangeArrowheads="1"/>
            </p:cNvSpPr>
            <p:nvPr/>
          </p:nvSpPr>
          <p:spPr bwMode="auto">
            <a:xfrm>
              <a:off x="4267200" y="5486400"/>
              <a:ext cx="311150" cy="366713"/>
            </a:xfrm>
            <a:prstGeom prst="rect">
              <a:avLst/>
            </a:prstGeom>
            <a:noFill/>
            <a:ln w="9525">
              <a:noFill/>
              <a:miter lim="800000"/>
              <a:headEnd/>
              <a:tailEnd/>
            </a:ln>
          </p:spPr>
          <p:txBody>
            <a:bodyPr wrap="none">
              <a:spAutoFit/>
            </a:bodyPr>
            <a:lstStyle/>
            <a:p>
              <a:r>
                <a:rPr lang="en-US"/>
                <a:t>5</a:t>
              </a:r>
            </a:p>
          </p:txBody>
        </p:sp>
        <p:sp>
          <p:nvSpPr>
            <p:cNvPr id="18519" name="Text Box 165"/>
            <p:cNvSpPr txBox="1">
              <a:spLocks noChangeArrowheads="1"/>
            </p:cNvSpPr>
            <p:nvPr/>
          </p:nvSpPr>
          <p:spPr bwMode="auto">
            <a:xfrm>
              <a:off x="4495800" y="5486400"/>
              <a:ext cx="311150" cy="366713"/>
            </a:xfrm>
            <a:prstGeom prst="rect">
              <a:avLst/>
            </a:prstGeom>
            <a:noFill/>
            <a:ln w="9525">
              <a:noFill/>
              <a:miter lim="800000"/>
              <a:headEnd/>
              <a:tailEnd/>
            </a:ln>
          </p:spPr>
          <p:txBody>
            <a:bodyPr wrap="none">
              <a:spAutoFit/>
            </a:bodyPr>
            <a:lstStyle/>
            <a:p>
              <a:r>
                <a:rPr lang="en-US"/>
                <a:t>3</a:t>
              </a:r>
            </a:p>
          </p:txBody>
        </p:sp>
        <p:sp>
          <p:nvSpPr>
            <p:cNvPr id="18520" name="Text Box 166"/>
            <p:cNvSpPr txBox="1">
              <a:spLocks noChangeArrowheads="1"/>
            </p:cNvSpPr>
            <p:nvPr/>
          </p:nvSpPr>
          <p:spPr bwMode="auto">
            <a:xfrm>
              <a:off x="4038600" y="5715000"/>
              <a:ext cx="311150" cy="366713"/>
            </a:xfrm>
            <a:prstGeom prst="rect">
              <a:avLst/>
            </a:prstGeom>
            <a:noFill/>
            <a:ln w="9525">
              <a:noFill/>
              <a:miter lim="800000"/>
              <a:headEnd/>
              <a:tailEnd/>
            </a:ln>
          </p:spPr>
          <p:txBody>
            <a:bodyPr wrap="none">
              <a:spAutoFit/>
            </a:bodyPr>
            <a:lstStyle/>
            <a:p>
              <a:r>
                <a:rPr lang="en-US"/>
                <a:t>1</a:t>
              </a:r>
            </a:p>
          </p:txBody>
        </p:sp>
        <p:sp>
          <p:nvSpPr>
            <p:cNvPr id="18521" name="Text Box 167"/>
            <p:cNvSpPr txBox="1">
              <a:spLocks noChangeArrowheads="1"/>
            </p:cNvSpPr>
            <p:nvPr/>
          </p:nvSpPr>
          <p:spPr bwMode="auto">
            <a:xfrm>
              <a:off x="4495800" y="5943600"/>
              <a:ext cx="311150" cy="366713"/>
            </a:xfrm>
            <a:prstGeom prst="rect">
              <a:avLst/>
            </a:prstGeom>
            <a:noFill/>
            <a:ln w="9525">
              <a:noFill/>
              <a:miter lim="800000"/>
              <a:headEnd/>
              <a:tailEnd/>
            </a:ln>
          </p:spPr>
          <p:txBody>
            <a:bodyPr wrap="none">
              <a:spAutoFit/>
            </a:bodyPr>
            <a:lstStyle/>
            <a:p>
              <a:r>
                <a:rPr lang="en-US"/>
                <a:t>7</a:t>
              </a:r>
            </a:p>
          </p:txBody>
        </p:sp>
        <p:sp>
          <p:nvSpPr>
            <p:cNvPr id="18522" name="Text Box 168"/>
            <p:cNvSpPr txBox="1">
              <a:spLocks noChangeArrowheads="1"/>
            </p:cNvSpPr>
            <p:nvPr/>
          </p:nvSpPr>
          <p:spPr bwMode="auto">
            <a:xfrm>
              <a:off x="4038600" y="5943600"/>
              <a:ext cx="311150" cy="366713"/>
            </a:xfrm>
            <a:prstGeom prst="rect">
              <a:avLst/>
            </a:prstGeom>
            <a:noFill/>
            <a:ln w="9525">
              <a:noFill/>
              <a:miter lim="800000"/>
              <a:headEnd/>
              <a:tailEnd/>
            </a:ln>
          </p:spPr>
          <p:txBody>
            <a:bodyPr wrap="none">
              <a:spAutoFit/>
            </a:bodyPr>
            <a:lstStyle/>
            <a:p>
              <a:r>
                <a:rPr lang="en-US"/>
                <a:t>8</a:t>
              </a:r>
            </a:p>
          </p:txBody>
        </p:sp>
        <p:sp>
          <p:nvSpPr>
            <p:cNvPr id="18523" name="Text Box 169"/>
            <p:cNvSpPr txBox="1">
              <a:spLocks noChangeArrowheads="1"/>
            </p:cNvSpPr>
            <p:nvPr/>
          </p:nvSpPr>
          <p:spPr bwMode="auto">
            <a:xfrm>
              <a:off x="4267200" y="5943600"/>
              <a:ext cx="311150" cy="366713"/>
            </a:xfrm>
            <a:prstGeom prst="rect">
              <a:avLst/>
            </a:prstGeom>
            <a:noFill/>
            <a:ln w="9525">
              <a:noFill/>
              <a:miter lim="800000"/>
              <a:headEnd/>
              <a:tailEnd/>
            </a:ln>
          </p:spPr>
          <p:txBody>
            <a:bodyPr wrap="none">
              <a:spAutoFit/>
            </a:bodyPr>
            <a:lstStyle/>
            <a:p>
              <a:r>
                <a:rPr lang="en-US"/>
                <a:t>2</a:t>
              </a:r>
            </a:p>
          </p:txBody>
        </p:sp>
        <p:sp>
          <p:nvSpPr>
            <p:cNvPr id="18524" name="Text Box 170"/>
            <p:cNvSpPr txBox="1">
              <a:spLocks noChangeArrowheads="1"/>
            </p:cNvSpPr>
            <p:nvPr/>
          </p:nvSpPr>
          <p:spPr bwMode="auto">
            <a:xfrm>
              <a:off x="4267200" y="5715000"/>
              <a:ext cx="311150" cy="366713"/>
            </a:xfrm>
            <a:prstGeom prst="rect">
              <a:avLst/>
            </a:prstGeom>
            <a:noFill/>
            <a:ln w="9525">
              <a:noFill/>
              <a:miter lim="800000"/>
              <a:headEnd/>
              <a:tailEnd/>
            </a:ln>
          </p:spPr>
          <p:txBody>
            <a:bodyPr wrap="none">
              <a:spAutoFit/>
            </a:bodyPr>
            <a:lstStyle/>
            <a:p>
              <a:r>
                <a:rPr lang="en-US"/>
                <a:t>4</a:t>
              </a:r>
            </a:p>
          </p:txBody>
        </p:sp>
      </p:grpSp>
      <p:sp>
        <p:nvSpPr>
          <p:cNvPr id="20651" name="Text Box 171"/>
          <p:cNvSpPr txBox="1">
            <a:spLocks noChangeArrowheads="1"/>
          </p:cNvSpPr>
          <p:nvPr/>
        </p:nvSpPr>
        <p:spPr bwMode="auto">
          <a:xfrm>
            <a:off x="4648200" y="6019800"/>
            <a:ext cx="438150" cy="366713"/>
          </a:xfrm>
          <a:prstGeom prst="rect">
            <a:avLst/>
          </a:prstGeom>
          <a:noFill/>
          <a:ln w="9525">
            <a:noFill/>
            <a:miter lim="800000"/>
            <a:headEnd/>
            <a:tailEnd/>
          </a:ln>
        </p:spPr>
        <p:txBody>
          <a:bodyPr wrap="none">
            <a:spAutoFit/>
          </a:bodyPr>
          <a:lstStyle/>
          <a:p>
            <a:r>
              <a:rPr lang="en-US"/>
              <a:t>11</a:t>
            </a:r>
          </a:p>
        </p:txBody>
      </p:sp>
      <p:grpSp>
        <p:nvGrpSpPr>
          <p:cNvPr id="8" name="Group 178"/>
          <p:cNvGrpSpPr>
            <a:grpSpLocks/>
          </p:cNvGrpSpPr>
          <p:nvPr/>
        </p:nvGrpSpPr>
        <p:grpSpPr bwMode="auto">
          <a:xfrm>
            <a:off x="5257800" y="5410200"/>
            <a:ext cx="768350" cy="823913"/>
            <a:chOff x="5257800" y="5410200"/>
            <a:chExt cx="768350" cy="823913"/>
          </a:xfrm>
        </p:grpSpPr>
        <p:sp>
          <p:nvSpPr>
            <p:cNvPr id="18499" name="Text Box 177"/>
            <p:cNvSpPr txBox="1">
              <a:spLocks noChangeArrowheads="1"/>
            </p:cNvSpPr>
            <p:nvPr/>
          </p:nvSpPr>
          <p:spPr bwMode="auto">
            <a:xfrm>
              <a:off x="5257800" y="5410200"/>
              <a:ext cx="311150" cy="366713"/>
            </a:xfrm>
            <a:prstGeom prst="rect">
              <a:avLst/>
            </a:prstGeom>
            <a:noFill/>
            <a:ln w="9525">
              <a:noFill/>
              <a:miter lim="800000"/>
              <a:headEnd/>
              <a:tailEnd/>
            </a:ln>
          </p:spPr>
          <p:txBody>
            <a:bodyPr wrap="none">
              <a:spAutoFit/>
            </a:bodyPr>
            <a:lstStyle/>
            <a:p>
              <a:r>
                <a:rPr lang="en-US"/>
                <a:t>6</a:t>
              </a:r>
            </a:p>
          </p:txBody>
        </p:sp>
        <p:sp>
          <p:nvSpPr>
            <p:cNvPr id="18500" name="Text Box 178"/>
            <p:cNvSpPr txBox="1">
              <a:spLocks noChangeArrowheads="1"/>
            </p:cNvSpPr>
            <p:nvPr/>
          </p:nvSpPr>
          <p:spPr bwMode="auto">
            <a:xfrm>
              <a:off x="5715000" y="5410200"/>
              <a:ext cx="311150" cy="366713"/>
            </a:xfrm>
            <a:prstGeom prst="rect">
              <a:avLst/>
            </a:prstGeom>
            <a:noFill/>
            <a:ln w="9525">
              <a:noFill/>
              <a:miter lim="800000"/>
              <a:headEnd/>
              <a:tailEnd/>
            </a:ln>
          </p:spPr>
          <p:txBody>
            <a:bodyPr wrap="none">
              <a:spAutoFit/>
            </a:bodyPr>
            <a:lstStyle/>
            <a:p>
              <a:r>
                <a:rPr lang="en-US"/>
                <a:t>5</a:t>
              </a:r>
            </a:p>
          </p:txBody>
        </p:sp>
        <p:sp>
          <p:nvSpPr>
            <p:cNvPr id="18501" name="Rectangle 172"/>
            <p:cNvSpPr>
              <a:spLocks noChangeArrowheads="1"/>
            </p:cNvSpPr>
            <p:nvPr/>
          </p:nvSpPr>
          <p:spPr bwMode="auto">
            <a:xfrm>
              <a:off x="5257800" y="5486400"/>
              <a:ext cx="685800" cy="685800"/>
            </a:xfrm>
            <a:prstGeom prst="rect">
              <a:avLst/>
            </a:prstGeom>
            <a:noFill/>
            <a:ln w="9525">
              <a:solidFill>
                <a:schemeClr val="tx1"/>
              </a:solidFill>
              <a:miter lim="800000"/>
              <a:headEnd/>
              <a:tailEnd/>
            </a:ln>
          </p:spPr>
          <p:txBody>
            <a:bodyPr wrap="none" anchor="ctr"/>
            <a:lstStyle/>
            <a:p>
              <a:endParaRPr lang="en-US"/>
            </a:p>
          </p:txBody>
        </p:sp>
        <p:sp>
          <p:nvSpPr>
            <p:cNvPr id="18502" name="Line 173"/>
            <p:cNvSpPr>
              <a:spLocks noChangeShapeType="1"/>
            </p:cNvSpPr>
            <p:nvPr/>
          </p:nvSpPr>
          <p:spPr bwMode="auto">
            <a:xfrm>
              <a:off x="5486400" y="5486400"/>
              <a:ext cx="0" cy="685800"/>
            </a:xfrm>
            <a:prstGeom prst="line">
              <a:avLst/>
            </a:prstGeom>
            <a:noFill/>
            <a:ln w="9525">
              <a:solidFill>
                <a:schemeClr val="tx1"/>
              </a:solidFill>
              <a:round/>
              <a:headEnd/>
              <a:tailEnd/>
            </a:ln>
          </p:spPr>
          <p:txBody>
            <a:bodyPr/>
            <a:lstStyle/>
            <a:p>
              <a:endParaRPr lang="en-US"/>
            </a:p>
          </p:txBody>
        </p:sp>
        <p:sp>
          <p:nvSpPr>
            <p:cNvPr id="18503" name="Line 174"/>
            <p:cNvSpPr>
              <a:spLocks noChangeShapeType="1"/>
            </p:cNvSpPr>
            <p:nvPr/>
          </p:nvSpPr>
          <p:spPr bwMode="auto">
            <a:xfrm>
              <a:off x="5715000" y="5486400"/>
              <a:ext cx="0" cy="685800"/>
            </a:xfrm>
            <a:prstGeom prst="line">
              <a:avLst/>
            </a:prstGeom>
            <a:noFill/>
            <a:ln w="9525">
              <a:solidFill>
                <a:schemeClr val="tx1"/>
              </a:solidFill>
              <a:round/>
              <a:headEnd/>
              <a:tailEnd/>
            </a:ln>
          </p:spPr>
          <p:txBody>
            <a:bodyPr/>
            <a:lstStyle/>
            <a:p>
              <a:endParaRPr lang="en-US"/>
            </a:p>
          </p:txBody>
        </p:sp>
        <p:sp>
          <p:nvSpPr>
            <p:cNvPr id="18504" name="Line 175"/>
            <p:cNvSpPr>
              <a:spLocks noChangeShapeType="1"/>
            </p:cNvSpPr>
            <p:nvPr/>
          </p:nvSpPr>
          <p:spPr bwMode="auto">
            <a:xfrm>
              <a:off x="5257800" y="5715000"/>
              <a:ext cx="685800" cy="0"/>
            </a:xfrm>
            <a:prstGeom prst="line">
              <a:avLst/>
            </a:prstGeom>
            <a:noFill/>
            <a:ln w="9525">
              <a:solidFill>
                <a:schemeClr val="tx1"/>
              </a:solidFill>
              <a:round/>
              <a:headEnd/>
              <a:tailEnd/>
            </a:ln>
          </p:spPr>
          <p:txBody>
            <a:bodyPr/>
            <a:lstStyle/>
            <a:p>
              <a:endParaRPr lang="en-US"/>
            </a:p>
          </p:txBody>
        </p:sp>
        <p:sp>
          <p:nvSpPr>
            <p:cNvPr id="18505" name="Line 176"/>
            <p:cNvSpPr>
              <a:spLocks noChangeShapeType="1"/>
            </p:cNvSpPr>
            <p:nvPr/>
          </p:nvSpPr>
          <p:spPr bwMode="auto">
            <a:xfrm>
              <a:off x="5257800" y="5943600"/>
              <a:ext cx="685800" cy="0"/>
            </a:xfrm>
            <a:prstGeom prst="line">
              <a:avLst/>
            </a:prstGeom>
            <a:noFill/>
            <a:ln w="9525">
              <a:solidFill>
                <a:schemeClr val="tx1"/>
              </a:solidFill>
              <a:round/>
              <a:headEnd/>
              <a:tailEnd/>
            </a:ln>
          </p:spPr>
          <p:txBody>
            <a:bodyPr/>
            <a:lstStyle/>
            <a:p>
              <a:endParaRPr lang="en-US"/>
            </a:p>
          </p:txBody>
        </p:sp>
        <p:sp>
          <p:nvSpPr>
            <p:cNvPr id="18506" name="Text Box 179"/>
            <p:cNvSpPr txBox="1">
              <a:spLocks noChangeArrowheads="1"/>
            </p:cNvSpPr>
            <p:nvPr/>
          </p:nvSpPr>
          <p:spPr bwMode="auto">
            <a:xfrm>
              <a:off x="5715000" y="5638800"/>
              <a:ext cx="311150" cy="366713"/>
            </a:xfrm>
            <a:prstGeom prst="rect">
              <a:avLst/>
            </a:prstGeom>
            <a:noFill/>
            <a:ln w="9525">
              <a:noFill/>
              <a:miter lim="800000"/>
              <a:headEnd/>
              <a:tailEnd/>
            </a:ln>
          </p:spPr>
          <p:txBody>
            <a:bodyPr wrap="none">
              <a:spAutoFit/>
            </a:bodyPr>
            <a:lstStyle/>
            <a:p>
              <a:r>
                <a:rPr lang="en-US"/>
                <a:t>3</a:t>
              </a:r>
            </a:p>
          </p:txBody>
        </p:sp>
        <p:sp>
          <p:nvSpPr>
            <p:cNvPr id="18507" name="Text Box 180"/>
            <p:cNvSpPr txBox="1">
              <a:spLocks noChangeArrowheads="1"/>
            </p:cNvSpPr>
            <p:nvPr/>
          </p:nvSpPr>
          <p:spPr bwMode="auto">
            <a:xfrm>
              <a:off x="5257800" y="5638800"/>
              <a:ext cx="311150" cy="366713"/>
            </a:xfrm>
            <a:prstGeom prst="rect">
              <a:avLst/>
            </a:prstGeom>
            <a:noFill/>
            <a:ln w="9525">
              <a:noFill/>
              <a:miter lim="800000"/>
              <a:headEnd/>
              <a:tailEnd/>
            </a:ln>
          </p:spPr>
          <p:txBody>
            <a:bodyPr wrap="none">
              <a:spAutoFit/>
            </a:bodyPr>
            <a:lstStyle/>
            <a:p>
              <a:r>
                <a:rPr lang="en-US"/>
                <a:t>1</a:t>
              </a:r>
            </a:p>
          </p:txBody>
        </p:sp>
        <p:sp>
          <p:nvSpPr>
            <p:cNvPr id="18508" name="Text Box 181"/>
            <p:cNvSpPr txBox="1">
              <a:spLocks noChangeArrowheads="1"/>
            </p:cNvSpPr>
            <p:nvPr/>
          </p:nvSpPr>
          <p:spPr bwMode="auto">
            <a:xfrm>
              <a:off x="5715000" y="5867400"/>
              <a:ext cx="311150" cy="366713"/>
            </a:xfrm>
            <a:prstGeom prst="rect">
              <a:avLst/>
            </a:prstGeom>
            <a:noFill/>
            <a:ln w="9525">
              <a:noFill/>
              <a:miter lim="800000"/>
              <a:headEnd/>
              <a:tailEnd/>
            </a:ln>
          </p:spPr>
          <p:txBody>
            <a:bodyPr wrap="none">
              <a:spAutoFit/>
            </a:bodyPr>
            <a:lstStyle/>
            <a:p>
              <a:r>
                <a:rPr lang="en-US"/>
                <a:t>7</a:t>
              </a:r>
            </a:p>
          </p:txBody>
        </p:sp>
        <p:sp>
          <p:nvSpPr>
            <p:cNvPr id="18509" name="Text Box 182"/>
            <p:cNvSpPr txBox="1">
              <a:spLocks noChangeArrowheads="1"/>
            </p:cNvSpPr>
            <p:nvPr/>
          </p:nvSpPr>
          <p:spPr bwMode="auto">
            <a:xfrm>
              <a:off x="5257800" y="5867400"/>
              <a:ext cx="311150" cy="366713"/>
            </a:xfrm>
            <a:prstGeom prst="rect">
              <a:avLst/>
            </a:prstGeom>
            <a:noFill/>
            <a:ln w="9525">
              <a:noFill/>
              <a:miter lim="800000"/>
              <a:headEnd/>
              <a:tailEnd/>
            </a:ln>
          </p:spPr>
          <p:txBody>
            <a:bodyPr wrap="none">
              <a:spAutoFit/>
            </a:bodyPr>
            <a:lstStyle/>
            <a:p>
              <a:r>
                <a:rPr lang="en-US"/>
                <a:t>8</a:t>
              </a:r>
            </a:p>
          </p:txBody>
        </p:sp>
        <p:sp>
          <p:nvSpPr>
            <p:cNvPr id="18510" name="Text Box 183"/>
            <p:cNvSpPr txBox="1">
              <a:spLocks noChangeArrowheads="1"/>
            </p:cNvSpPr>
            <p:nvPr/>
          </p:nvSpPr>
          <p:spPr bwMode="auto">
            <a:xfrm>
              <a:off x="5486400" y="5867400"/>
              <a:ext cx="311150" cy="366713"/>
            </a:xfrm>
            <a:prstGeom prst="rect">
              <a:avLst/>
            </a:prstGeom>
            <a:noFill/>
            <a:ln w="9525">
              <a:noFill/>
              <a:miter lim="800000"/>
              <a:headEnd/>
              <a:tailEnd/>
            </a:ln>
          </p:spPr>
          <p:txBody>
            <a:bodyPr wrap="none">
              <a:spAutoFit/>
            </a:bodyPr>
            <a:lstStyle/>
            <a:p>
              <a:r>
                <a:rPr lang="en-US"/>
                <a:t>2</a:t>
              </a:r>
            </a:p>
          </p:txBody>
        </p:sp>
        <p:sp>
          <p:nvSpPr>
            <p:cNvPr id="18511" name="Text Box 184"/>
            <p:cNvSpPr txBox="1">
              <a:spLocks noChangeArrowheads="1"/>
            </p:cNvSpPr>
            <p:nvPr/>
          </p:nvSpPr>
          <p:spPr bwMode="auto">
            <a:xfrm>
              <a:off x="5486400" y="5638800"/>
              <a:ext cx="311150" cy="366713"/>
            </a:xfrm>
            <a:prstGeom prst="rect">
              <a:avLst/>
            </a:prstGeom>
            <a:noFill/>
            <a:ln w="9525">
              <a:noFill/>
              <a:miter lim="800000"/>
              <a:headEnd/>
              <a:tailEnd/>
            </a:ln>
          </p:spPr>
          <p:txBody>
            <a:bodyPr wrap="none">
              <a:spAutoFit/>
            </a:bodyPr>
            <a:lstStyle/>
            <a:p>
              <a:r>
                <a:rPr lang="en-US"/>
                <a:t>4</a:t>
              </a:r>
            </a:p>
          </p:txBody>
        </p:sp>
      </p:grpSp>
      <p:sp>
        <p:nvSpPr>
          <p:cNvPr id="20665" name="Text Box 185"/>
          <p:cNvSpPr txBox="1">
            <a:spLocks noChangeArrowheads="1"/>
          </p:cNvSpPr>
          <p:nvPr/>
        </p:nvSpPr>
        <p:spPr bwMode="auto">
          <a:xfrm>
            <a:off x="5867400" y="6019800"/>
            <a:ext cx="438150" cy="366713"/>
          </a:xfrm>
          <a:prstGeom prst="rect">
            <a:avLst/>
          </a:prstGeom>
          <a:noFill/>
          <a:ln w="9525">
            <a:noFill/>
            <a:miter lim="800000"/>
            <a:headEnd/>
            <a:tailEnd/>
          </a:ln>
        </p:spPr>
        <p:txBody>
          <a:bodyPr wrap="none">
            <a:spAutoFit/>
          </a:bodyPr>
          <a:lstStyle/>
          <a:p>
            <a:r>
              <a:rPr lang="en-US"/>
              <a:t>13</a:t>
            </a:r>
          </a:p>
        </p:txBody>
      </p:sp>
      <p:sp>
        <p:nvSpPr>
          <p:cNvPr id="20666" name="Line 186"/>
          <p:cNvSpPr>
            <a:spLocks noChangeShapeType="1"/>
          </p:cNvSpPr>
          <p:nvPr/>
        </p:nvSpPr>
        <p:spPr bwMode="auto">
          <a:xfrm flipH="1">
            <a:off x="4876800" y="5105400"/>
            <a:ext cx="228600" cy="381000"/>
          </a:xfrm>
          <a:prstGeom prst="line">
            <a:avLst/>
          </a:prstGeom>
          <a:noFill/>
          <a:ln w="9525">
            <a:solidFill>
              <a:schemeClr val="tx1"/>
            </a:solidFill>
            <a:round/>
            <a:headEnd/>
            <a:tailEnd type="triangle" w="med" len="med"/>
          </a:ln>
        </p:spPr>
        <p:txBody>
          <a:bodyPr/>
          <a:lstStyle/>
          <a:p>
            <a:endParaRPr lang="en-US"/>
          </a:p>
        </p:txBody>
      </p:sp>
      <p:sp>
        <p:nvSpPr>
          <p:cNvPr id="20667" name="Line 187"/>
          <p:cNvSpPr>
            <a:spLocks noChangeShapeType="1"/>
          </p:cNvSpPr>
          <p:nvPr/>
        </p:nvSpPr>
        <p:spPr bwMode="auto">
          <a:xfrm>
            <a:off x="5410200" y="5105400"/>
            <a:ext cx="152400" cy="304800"/>
          </a:xfrm>
          <a:prstGeom prst="line">
            <a:avLst/>
          </a:prstGeom>
          <a:noFill/>
          <a:ln w="9525">
            <a:solidFill>
              <a:schemeClr val="tx1"/>
            </a:solidFill>
            <a:round/>
            <a:headEnd/>
            <a:tailEnd type="triangle" w="med" len="med"/>
          </a:ln>
        </p:spPr>
        <p:txBody>
          <a:bodyPr/>
          <a:lstStyle/>
          <a:p>
            <a:endParaRPr lang="en-US"/>
          </a:p>
        </p:txBody>
      </p:sp>
      <p:sp>
        <p:nvSpPr>
          <p:cNvPr id="20670" name="Text Box 190"/>
          <p:cNvSpPr txBox="1">
            <a:spLocks noChangeArrowheads="1"/>
          </p:cNvSpPr>
          <p:nvPr/>
        </p:nvSpPr>
        <p:spPr bwMode="auto">
          <a:xfrm>
            <a:off x="3962400" y="6248400"/>
            <a:ext cx="838200" cy="369888"/>
          </a:xfrm>
          <a:prstGeom prst="rect">
            <a:avLst/>
          </a:prstGeom>
          <a:noFill/>
          <a:ln w="9525">
            <a:noFill/>
            <a:miter lim="800000"/>
            <a:headEnd/>
            <a:tailEnd/>
          </a:ln>
        </p:spPr>
        <p:txBody>
          <a:bodyPr wrap="none">
            <a:spAutoFit/>
          </a:bodyPr>
          <a:lstStyle/>
          <a:p>
            <a:r>
              <a:rPr lang="en-US"/>
              <a:t>repeat</a:t>
            </a:r>
          </a:p>
        </p:txBody>
      </p:sp>
      <p:sp>
        <p:nvSpPr>
          <p:cNvPr id="20671" name="Line 191"/>
          <p:cNvSpPr>
            <a:spLocks noChangeShapeType="1"/>
          </p:cNvSpPr>
          <p:nvPr/>
        </p:nvSpPr>
        <p:spPr bwMode="auto">
          <a:xfrm flipH="1">
            <a:off x="6400800" y="5181600"/>
            <a:ext cx="304800" cy="609600"/>
          </a:xfrm>
          <a:prstGeom prst="line">
            <a:avLst/>
          </a:prstGeom>
          <a:noFill/>
          <a:ln w="9525">
            <a:solidFill>
              <a:schemeClr val="tx1"/>
            </a:solidFill>
            <a:round/>
            <a:headEnd/>
            <a:tailEnd type="triangle" w="med" len="med"/>
          </a:ln>
        </p:spPr>
        <p:txBody>
          <a:bodyPr/>
          <a:lstStyle/>
          <a:p>
            <a:endParaRPr lang="en-US"/>
          </a:p>
        </p:txBody>
      </p:sp>
      <p:sp>
        <p:nvSpPr>
          <p:cNvPr id="20672" name="Line 192"/>
          <p:cNvSpPr>
            <a:spLocks noChangeShapeType="1"/>
          </p:cNvSpPr>
          <p:nvPr/>
        </p:nvSpPr>
        <p:spPr bwMode="auto">
          <a:xfrm>
            <a:off x="6781800" y="5181600"/>
            <a:ext cx="152400" cy="609600"/>
          </a:xfrm>
          <a:prstGeom prst="line">
            <a:avLst/>
          </a:prstGeom>
          <a:noFill/>
          <a:ln w="9525">
            <a:solidFill>
              <a:schemeClr val="tx1"/>
            </a:solidFill>
            <a:round/>
            <a:headEnd/>
            <a:tailEnd type="triangle" w="med" len="med"/>
          </a:ln>
        </p:spPr>
        <p:txBody>
          <a:bodyPr/>
          <a:lstStyle/>
          <a:p>
            <a:endParaRPr lang="en-US"/>
          </a:p>
        </p:txBody>
      </p:sp>
      <p:sp>
        <p:nvSpPr>
          <p:cNvPr id="20673" name="Line 193"/>
          <p:cNvSpPr>
            <a:spLocks noChangeShapeType="1"/>
          </p:cNvSpPr>
          <p:nvPr/>
        </p:nvSpPr>
        <p:spPr bwMode="auto">
          <a:xfrm>
            <a:off x="6934200" y="5181600"/>
            <a:ext cx="1371600" cy="533400"/>
          </a:xfrm>
          <a:prstGeom prst="line">
            <a:avLst/>
          </a:prstGeom>
          <a:noFill/>
          <a:ln w="9525">
            <a:solidFill>
              <a:schemeClr val="tx1"/>
            </a:solidFill>
            <a:round/>
            <a:headEnd/>
            <a:tailEnd type="triangle" w="med" len="med"/>
          </a:ln>
        </p:spPr>
        <p:txBody>
          <a:bodyPr/>
          <a:lstStyle/>
          <a:p>
            <a:endParaRPr lang="en-US"/>
          </a:p>
        </p:txBody>
      </p:sp>
      <p:sp>
        <p:nvSpPr>
          <p:cNvPr id="20674" name="Line 194"/>
          <p:cNvSpPr>
            <a:spLocks noChangeShapeType="1"/>
          </p:cNvSpPr>
          <p:nvPr/>
        </p:nvSpPr>
        <p:spPr bwMode="auto">
          <a:xfrm>
            <a:off x="6858000" y="5181600"/>
            <a:ext cx="609600" cy="533400"/>
          </a:xfrm>
          <a:prstGeom prst="line">
            <a:avLst/>
          </a:prstGeom>
          <a:noFill/>
          <a:ln w="9525">
            <a:solidFill>
              <a:schemeClr val="tx1"/>
            </a:solidFill>
            <a:round/>
            <a:headEnd/>
            <a:tailEnd type="triangle" w="med" len="med"/>
          </a:ln>
        </p:spPr>
        <p:txBody>
          <a:bodyPr/>
          <a:lstStyle/>
          <a:p>
            <a:endParaRPr lang="en-US"/>
          </a:p>
        </p:txBody>
      </p:sp>
      <p:sp>
        <p:nvSpPr>
          <p:cNvPr id="20675" name="Text Box 195"/>
          <p:cNvSpPr txBox="1">
            <a:spLocks noChangeArrowheads="1"/>
          </p:cNvSpPr>
          <p:nvPr/>
        </p:nvSpPr>
        <p:spPr bwMode="auto">
          <a:xfrm>
            <a:off x="7924800" y="4800600"/>
            <a:ext cx="438150" cy="366713"/>
          </a:xfrm>
          <a:prstGeom prst="rect">
            <a:avLst/>
          </a:prstGeom>
          <a:noFill/>
          <a:ln w="9525">
            <a:noFill/>
            <a:miter lim="800000"/>
            <a:headEnd/>
            <a:tailEnd/>
          </a:ln>
        </p:spPr>
        <p:txBody>
          <a:bodyPr wrap="none">
            <a:spAutoFit/>
          </a:bodyPr>
          <a:lstStyle/>
          <a:p>
            <a:r>
              <a:rPr lang="en-US"/>
              <a:t>12</a:t>
            </a:r>
          </a:p>
        </p:txBody>
      </p:sp>
      <p:sp>
        <p:nvSpPr>
          <p:cNvPr id="18492" name="Text Box 200"/>
          <p:cNvSpPr txBox="1">
            <a:spLocks noChangeArrowheads="1"/>
          </p:cNvSpPr>
          <p:nvPr/>
        </p:nvSpPr>
        <p:spPr bwMode="auto">
          <a:xfrm>
            <a:off x="457200" y="4267200"/>
            <a:ext cx="3435350" cy="641350"/>
          </a:xfrm>
          <a:prstGeom prst="rect">
            <a:avLst/>
          </a:prstGeom>
          <a:noFill/>
          <a:ln w="9525">
            <a:noFill/>
            <a:miter lim="800000"/>
            <a:headEnd/>
            <a:tailEnd/>
          </a:ln>
        </p:spPr>
        <p:txBody>
          <a:bodyPr wrap="none">
            <a:spAutoFit/>
          </a:bodyPr>
          <a:lstStyle/>
          <a:p>
            <a:r>
              <a:rPr lang="en-US"/>
              <a:t>Again, the numbers alongside</a:t>
            </a:r>
          </a:p>
          <a:p>
            <a:r>
              <a:rPr lang="en-US"/>
              <a:t>the transitions indicate the order</a:t>
            </a:r>
          </a:p>
        </p:txBody>
      </p:sp>
      <p:sp>
        <p:nvSpPr>
          <p:cNvPr id="20683" name="Text Box 203"/>
          <p:cNvSpPr txBox="1">
            <a:spLocks noChangeArrowheads="1"/>
          </p:cNvSpPr>
          <p:nvPr/>
        </p:nvSpPr>
        <p:spPr bwMode="auto">
          <a:xfrm>
            <a:off x="5943600" y="6324600"/>
            <a:ext cx="1492250" cy="369888"/>
          </a:xfrm>
          <a:prstGeom prst="rect">
            <a:avLst/>
          </a:prstGeom>
          <a:noFill/>
          <a:ln w="9525">
            <a:noFill/>
            <a:miter lim="800000"/>
            <a:headEnd/>
            <a:tailEnd/>
          </a:ln>
        </p:spPr>
        <p:txBody>
          <a:bodyPr wrap="none">
            <a:spAutoFit/>
          </a:bodyPr>
          <a:lstStyle/>
          <a:p>
            <a:r>
              <a:rPr lang="en-US"/>
              <a:t>Hill-climbing </a:t>
            </a:r>
          </a:p>
        </p:txBody>
      </p:sp>
      <p:sp>
        <p:nvSpPr>
          <p:cNvPr id="20684" name="Text Box 204"/>
          <p:cNvSpPr txBox="1">
            <a:spLocks noChangeArrowheads="1"/>
          </p:cNvSpPr>
          <p:nvPr/>
        </p:nvSpPr>
        <p:spPr bwMode="auto">
          <a:xfrm>
            <a:off x="1660525" y="6437313"/>
            <a:ext cx="311150" cy="366712"/>
          </a:xfrm>
          <a:prstGeom prst="rect">
            <a:avLst/>
          </a:prstGeom>
          <a:noFill/>
          <a:ln w="9525">
            <a:noFill/>
            <a:miter lim="800000"/>
            <a:headEnd/>
            <a:tailEnd/>
          </a:ln>
        </p:spPr>
        <p:txBody>
          <a:bodyPr wrap="none">
            <a:spAutoFit/>
          </a:bodyPr>
          <a:lstStyle/>
          <a:p>
            <a:r>
              <a:rPr lang="en-US"/>
              <a:t>0</a:t>
            </a:r>
          </a:p>
        </p:txBody>
      </p:sp>
      <p:sp>
        <p:nvSpPr>
          <p:cNvPr id="171" name="Line 191"/>
          <p:cNvSpPr>
            <a:spLocks noChangeShapeType="1"/>
          </p:cNvSpPr>
          <p:nvPr/>
        </p:nvSpPr>
        <p:spPr bwMode="auto">
          <a:xfrm flipH="1">
            <a:off x="5257800" y="6324600"/>
            <a:ext cx="228600" cy="381000"/>
          </a:xfrm>
          <a:prstGeom prst="line">
            <a:avLst/>
          </a:prstGeom>
          <a:noFill/>
          <a:ln w="9525">
            <a:solidFill>
              <a:schemeClr val="tx1"/>
            </a:solidFill>
            <a:round/>
            <a:headEnd/>
            <a:tailEnd type="triangle" w="med" len="med"/>
          </a:ln>
        </p:spPr>
        <p:txBody>
          <a:bodyPr/>
          <a:lstStyle/>
          <a:p>
            <a:endParaRPr lang="en-US"/>
          </a:p>
        </p:txBody>
      </p:sp>
      <p:sp>
        <p:nvSpPr>
          <p:cNvPr id="172" name="Line 192"/>
          <p:cNvSpPr>
            <a:spLocks noChangeShapeType="1"/>
          </p:cNvSpPr>
          <p:nvPr/>
        </p:nvSpPr>
        <p:spPr bwMode="auto">
          <a:xfrm>
            <a:off x="5638800" y="6324600"/>
            <a:ext cx="76200" cy="381000"/>
          </a:xfrm>
          <a:prstGeom prst="line">
            <a:avLst/>
          </a:prstGeom>
          <a:noFill/>
          <a:ln w="9525">
            <a:solidFill>
              <a:schemeClr val="tx1"/>
            </a:solidFill>
            <a:round/>
            <a:headEnd/>
            <a:tailEnd type="triangle" w="med" len="med"/>
          </a:ln>
        </p:spPr>
        <p:txBody>
          <a:bodyPr/>
          <a:lstStyle/>
          <a:p>
            <a:endParaRPr lang="en-US"/>
          </a:p>
        </p:txBody>
      </p:sp>
      <p:sp>
        <p:nvSpPr>
          <p:cNvPr id="173" name="Text Box 203"/>
          <p:cNvSpPr txBox="1">
            <a:spLocks noChangeArrowheads="1"/>
          </p:cNvSpPr>
          <p:nvPr/>
        </p:nvSpPr>
        <p:spPr bwMode="auto">
          <a:xfrm>
            <a:off x="6858000" y="5791200"/>
            <a:ext cx="1236663" cy="369888"/>
          </a:xfrm>
          <a:prstGeom prst="rect">
            <a:avLst/>
          </a:prstGeom>
          <a:noFill/>
          <a:ln w="9525">
            <a:noFill/>
            <a:miter lim="800000"/>
            <a:headEnd/>
            <a:tailEnd/>
          </a:ln>
        </p:spPr>
        <p:txBody>
          <a:bodyPr wrap="none">
            <a:spAutoFit/>
          </a:bodyPr>
          <a:lstStyle/>
          <a:p>
            <a:r>
              <a:rPr lang="en-US"/>
              <a:t>Best-First </a:t>
            </a:r>
          </a:p>
        </p:txBody>
      </p:sp>
      <p:sp>
        <p:nvSpPr>
          <p:cNvPr id="174" name="Line 194"/>
          <p:cNvSpPr>
            <a:spLocks noChangeShapeType="1"/>
          </p:cNvSpPr>
          <p:nvPr/>
        </p:nvSpPr>
        <p:spPr bwMode="auto">
          <a:xfrm>
            <a:off x="5791200" y="6324600"/>
            <a:ext cx="22860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blinds(horizontal)">
                                      <p:cBhvr>
                                        <p:cTn id="7" dur="500"/>
                                        <p:tgtEl>
                                          <p:spTgt spid="204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26"/>
                                        </p:tgtEl>
                                        <p:attrNameLst>
                                          <p:attrName>style.visibility</p:attrName>
                                        </p:attrNameLst>
                                      </p:cBhvr>
                                      <p:to>
                                        <p:strVal val="visible"/>
                                      </p:to>
                                    </p:set>
                                    <p:animEffect transition="in" filter="box(in)">
                                      <p:cBhvr>
                                        <p:cTn id="12" dur="500"/>
                                        <p:tgtEl>
                                          <p:spTgt spid="2062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0684"/>
                                        </p:tgtEl>
                                        <p:attrNameLst>
                                          <p:attrName>style.visibility</p:attrName>
                                        </p:attrNameLst>
                                      </p:cBhvr>
                                      <p:to>
                                        <p:strVal val="visible"/>
                                      </p:to>
                                    </p:set>
                                    <p:animEffect transition="in" filter="box(in)">
                                      <p:cBhvr>
                                        <p:cTn id="15" dur="500"/>
                                        <p:tgtEl>
                                          <p:spTgt spid="2068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linds(horizontal)">
                                      <p:cBhvr>
                                        <p:cTn id="20" dur="500"/>
                                        <p:tgtEl>
                                          <p:spTgt spid="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0524"/>
                                        </p:tgtEl>
                                        <p:attrNameLst>
                                          <p:attrName>style.visibility</p:attrName>
                                        </p:attrNameLst>
                                      </p:cBhvr>
                                      <p:to>
                                        <p:strVal val="visible"/>
                                      </p:to>
                                    </p:set>
                                    <p:animEffect transition="in" filter="blinds(horizontal)">
                                      <p:cBhvr>
                                        <p:cTn id="23" dur="500"/>
                                        <p:tgtEl>
                                          <p:spTgt spid="20524"/>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0525"/>
                                        </p:tgtEl>
                                        <p:attrNameLst>
                                          <p:attrName>style.visibility</p:attrName>
                                        </p:attrNameLst>
                                      </p:cBhvr>
                                      <p:to>
                                        <p:strVal val="visible"/>
                                      </p:to>
                                    </p:set>
                                    <p:animEffect transition="in" filter="blinds(horizontal)">
                                      <p:cBhvr>
                                        <p:cTn id="26" dur="500"/>
                                        <p:tgtEl>
                                          <p:spTgt spid="20525"/>
                                        </p:tgtEl>
                                      </p:cBhvr>
                                    </p:animEffect>
                                  </p:childTnLst>
                                </p:cTn>
                              </p:par>
                              <p:par>
                                <p:cTn id="27" presetID="3" presetClass="entr" presetSubtype="1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linds(horizontal)">
                                      <p:cBhvr>
                                        <p:cTn id="29" dur="500"/>
                                        <p:tgtEl>
                                          <p:spTgt spid="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20629"/>
                                        </p:tgtEl>
                                        <p:attrNameLst>
                                          <p:attrName>style.visibility</p:attrName>
                                        </p:attrNameLst>
                                      </p:cBhvr>
                                      <p:to>
                                        <p:strVal val="visible"/>
                                      </p:to>
                                    </p:set>
                                    <p:animEffect transition="in" filter="box(in)">
                                      <p:cBhvr>
                                        <p:cTn id="34" dur="500"/>
                                        <p:tgtEl>
                                          <p:spTgt spid="20629"/>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0630"/>
                                        </p:tgtEl>
                                        <p:attrNameLst>
                                          <p:attrName>style.visibility</p:attrName>
                                        </p:attrNameLst>
                                      </p:cBhvr>
                                      <p:to>
                                        <p:strVal val="visible"/>
                                      </p:to>
                                    </p:set>
                                    <p:animEffect transition="in" filter="box(in)">
                                      <p:cBhvr>
                                        <p:cTn id="37" dur="500"/>
                                        <p:tgtEl>
                                          <p:spTgt spid="2063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mph" presetSubtype="0" fill="hold" grpId="1" nodeType="clickEffect">
                                  <p:stCondLst>
                                    <p:cond delay="0"/>
                                  </p:stCondLst>
                                  <p:childTnLst>
                                    <p:animRot by="21600000">
                                      <p:cBhvr>
                                        <p:cTn id="41" dur="2000" fill="hold"/>
                                        <p:tgtEl>
                                          <p:spTgt spid="20630"/>
                                        </p:tgtEl>
                                        <p:attrNameLst>
                                          <p:attrName>r</p:attrName>
                                        </p:attrNameLst>
                                      </p:cBhvr>
                                    </p:animRo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0621"/>
                                        </p:tgtEl>
                                        <p:attrNameLst>
                                          <p:attrName>style.visibility</p:attrName>
                                        </p:attrNameLst>
                                      </p:cBhvr>
                                      <p:to>
                                        <p:strVal val="visible"/>
                                      </p:to>
                                    </p:set>
                                    <p:animEffect transition="in" filter="blinds(horizontal)">
                                      <p:cBhvr>
                                        <p:cTn id="46" dur="500"/>
                                        <p:tgtEl>
                                          <p:spTgt spid="2062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20622"/>
                                        </p:tgtEl>
                                        <p:attrNameLst>
                                          <p:attrName>style.visibility</p:attrName>
                                        </p:attrNameLst>
                                      </p:cBhvr>
                                      <p:to>
                                        <p:strVal val="visible"/>
                                      </p:to>
                                    </p:set>
                                    <p:animEffect transition="in" filter="blinds(horizontal)">
                                      <p:cBhvr>
                                        <p:cTn id="49" dur="500"/>
                                        <p:tgtEl>
                                          <p:spTgt spid="206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0623"/>
                                        </p:tgtEl>
                                        <p:attrNameLst>
                                          <p:attrName>style.visibility</p:attrName>
                                        </p:attrNameLst>
                                      </p:cBhvr>
                                      <p:to>
                                        <p:strVal val="visible"/>
                                      </p:to>
                                    </p:set>
                                    <p:animEffect transition="in" filter="blinds(horizontal)">
                                      <p:cBhvr>
                                        <p:cTn id="52" dur="500"/>
                                        <p:tgtEl>
                                          <p:spTgt spid="20623"/>
                                        </p:tgtEl>
                                      </p:cBhvr>
                                    </p:animEffect>
                                  </p:childTnLst>
                                </p:cTn>
                              </p:par>
                              <p:par>
                                <p:cTn id="53" presetID="3" presetClass="entr" presetSubtype="10" fill="hold" nodeType="with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blinds(horizontal)">
                                      <p:cBhvr>
                                        <p:cTn id="55" dur="500"/>
                                        <p:tgtEl>
                                          <p:spTgt spid="6"/>
                                        </p:tgtEl>
                                      </p:cBhvr>
                                    </p:animEffect>
                                  </p:childTnLst>
                                </p:cTn>
                              </p:par>
                              <p:par>
                                <p:cTn id="56" presetID="3" presetClass="entr" presetSubtype="10" fill="hold" nodeType="with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blinds(horizontal)">
                                      <p:cBhvr>
                                        <p:cTn id="58" dur="500"/>
                                        <p:tgtEl>
                                          <p:spTgt spid="5"/>
                                        </p:tgtEl>
                                      </p:cBhvr>
                                    </p:animEffect>
                                  </p:childTnLst>
                                </p:cTn>
                              </p:par>
                              <p:par>
                                <p:cTn id="59" presetID="3" presetClass="entr" presetSubtype="10" fill="hold" nodeType="with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blinds(horizontal)">
                                      <p:cBhvr>
                                        <p:cTn id="61" dur="500"/>
                                        <p:tgtEl>
                                          <p:spTgt spid="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20631"/>
                                        </p:tgtEl>
                                        <p:attrNameLst>
                                          <p:attrName>style.visibility</p:attrName>
                                        </p:attrNameLst>
                                      </p:cBhvr>
                                      <p:to>
                                        <p:strVal val="visible"/>
                                      </p:to>
                                    </p:set>
                                    <p:animEffect transition="in" filter="box(in)">
                                      <p:cBhvr>
                                        <p:cTn id="66" dur="500"/>
                                        <p:tgtEl>
                                          <p:spTgt spid="20631"/>
                                        </p:tgtEl>
                                      </p:cBhvr>
                                    </p:animEffect>
                                  </p:childTnLst>
                                </p:cTn>
                              </p:par>
                              <p:par>
                                <p:cTn id="67" presetID="4" presetClass="entr" presetSubtype="16" fill="hold" grpId="1" nodeType="withEffect">
                                  <p:stCondLst>
                                    <p:cond delay="0"/>
                                  </p:stCondLst>
                                  <p:childTnLst>
                                    <p:set>
                                      <p:cBhvr>
                                        <p:cTn id="68" dur="1" fill="hold">
                                          <p:stCondLst>
                                            <p:cond delay="0"/>
                                          </p:stCondLst>
                                        </p:cTn>
                                        <p:tgtEl>
                                          <p:spTgt spid="20632"/>
                                        </p:tgtEl>
                                        <p:attrNameLst>
                                          <p:attrName>style.visibility</p:attrName>
                                        </p:attrNameLst>
                                      </p:cBhvr>
                                      <p:to>
                                        <p:strVal val="visible"/>
                                      </p:to>
                                    </p:set>
                                    <p:animEffect transition="in" filter="box(in)">
                                      <p:cBhvr>
                                        <p:cTn id="69" dur="500"/>
                                        <p:tgtEl>
                                          <p:spTgt spid="20632"/>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20675"/>
                                        </p:tgtEl>
                                        <p:attrNameLst>
                                          <p:attrName>style.visibility</p:attrName>
                                        </p:attrNameLst>
                                      </p:cBhvr>
                                      <p:to>
                                        <p:strVal val="visible"/>
                                      </p:to>
                                    </p:set>
                                    <p:animEffect transition="in" filter="box(in)">
                                      <p:cBhvr>
                                        <p:cTn id="72" dur="500"/>
                                        <p:tgtEl>
                                          <p:spTgt spid="2067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0634"/>
                                        </p:tgtEl>
                                        <p:attrNameLst>
                                          <p:attrName>style.visibility</p:attrName>
                                        </p:attrNameLst>
                                      </p:cBhvr>
                                      <p:to>
                                        <p:strVal val="visible"/>
                                      </p:to>
                                    </p:set>
                                    <p:animEffect transition="in" filter="checkerboard(across)">
                                      <p:cBhvr>
                                        <p:cTn id="77" dur="500"/>
                                        <p:tgtEl>
                                          <p:spTgt spid="2063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0667"/>
                                        </p:tgtEl>
                                        <p:attrNameLst>
                                          <p:attrName>style.visibility</p:attrName>
                                        </p:attrNameLst>
                                      </p:cBhvr>
                                      <p:to>
                                        <p:strVal val="visible"/>
                                      </p:to>
                                    </p:set>
                                    <p:animEffect transition="in" filter="blinds(horizontal)">
                                      <p:cBhvr>
                                        <p:cTn id="82" dur="500"/>
                                        <p:tgtEl>
                                          <p:spTgt spid="20667"/>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20666"/>
                                        </p:tgtEl>
                                        <p:attrNameLst>
                                          <p:attrName>style.visibility</p:attrName>
                                        </p:attrNameLst>
                                      </p:cBhvr>
                                      <p:to>
                                        <p:strVal val="visible"/>
                                      </p:to>
                                    </p:set>
                                    <p:animEffect transition="in" filter="blinds(horizontal)">
                                      <p:cBhvr>
                                        <p:cTn id="85" dur="500"/>
                                        <p:tgtEl>
                                          <p:spTgt spid="20666"/>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20651"/>
                                        </p:tgtEl>
                                        <p:attrNameLst>
                                          <p:attrName>style.visibility</p:attrName>
                                        </p:attrNameLst>
                                      </p:cBhvr>
                                      <p:to>
                                        <p:strVal val="visible"/>
                                      </p:to>
                                    </p:set>
                                    <p:animEffect transition="in" filter="blinds(horizontal)">
                                      <p:cBhvr>
                                        <p:cTn id="88" dur="500"/>
                                        <p:tgtEl>
                                          <p:spTgt spid="20651"/>
                                        </p:tgtEl>
                                      </p:cBhvr>
                                    </p:animEffect>
                                  </p:childTnLst>
                                </p:cTn>
                              </p:par>
                              <p:par>
                                <p:cTn id="89" presetID="3" presetClass="entr" presetSubtype="10" fill="hold" nodeType="with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blinds(horizontal)">
                                      <p:cBhvr>
                                        <p:cTn id="91" dur="500"/>
                                        <p:tgtEl>
                                          <p:spTgt spid="7"/>
                                        </p:tgtEl>
                                      </p:cBhvr>
                                    </p:animEffect>
                                  </p:childTnLst>
                                </p:cTn>
                              </p:par>
                              <p:par>
                                <p:cTn id="92" presetID="3" presetClass="entr" presetSubtype="10" fill="hold" grpId="1" nodeType="withEffect">
                                  <p:stCondLst>
                                    <p:cond delay="0"/>
                                  </p:stCondLst>
                                  <p:childTnLst>
                                    <p:set>
                                      <p:cBhvr>
                                        <p:cTn id="93" dur="1" fill="hold">
                                          <p:stCondLst>
                                            <p:cond delay="0"/>
                                          </p:stCondLst>
                                        </p:cTn>
                                        <p:tgtEl>
                                          <p:spTgt spid="20665"/>
                                        </p:tgtEl>
                                        <p:attrNameLst>
                                          <p:attrName>style.visibility</p:attrName>
                                        </p:attrNameLst>
                                      </p:cBhvr>
                                      <p:to>
                                        <p:strVal val="visible"/>
                                      </p:to>
                                    </p:set>
                                    <p:animEffect transition="in" filter="blinds(horizontal)">
                                      <p:cBhvr>
                                        <p:cTn id="94" dur="500"/>
                                        <p:tgtEl>
                                          <p:spTgt spid="20665"/>
                                        </p:tgtEl>
                                      </p:cBhvr>
                                    </p:animEffect>
                                  </p:childTnLst>
                                </p:cTn>
                              </p:par>
                              <p:par>
                                <p:cTn id="95" presetID="3" presetClass="entr" presetSubtype="10" fill="hold" nodeType="with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blinds(horizontal)">
                                      <p:cBhvr>
                                        <p:cTn id="97" dur="500"/>
                                        <p:tgtEl>
                                          <p:spTgt spid="8"/>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20670"/>
                                        </p:tgtEl>
                                        <p:attrNameLst>
                                          <p:attrName>style.visibility</p:attrName>
                                        </p:attrNameLst>
                                      </p:cBhvr>
                                      <p:to>
                                        <p:strVal val="visible"/>
                                      </p:to>
                                    </p:set>
                                    <p:animEffect transition="in" filter="box(in)">
                                      <p:cBhvr>
                                        <p:cTn id="102" dur="500"/>
                                        <p:tgtEl>
                                          <p:spTgt spid="20670"/>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0683"/>
                                        </p:tgtEl>
                                        <p:attrNameLst>
                                          <p:attrName>style.visibility</p:attrName>
                                        </p:attrNameLst>
                                      </p:cBhvr>
                                      <p:to>
                                        <p:strVal val="visible"/>
                                      </p:to>
                                    </p:set>
                                    <p:animEffect transition="in" filter="blinds(horizontal)">
                                      <p:cBhvr>
                                        <p:cTn id="107" dur="500"/>
                                        <p:tgtEl>
                                          <p:spTgt spid="20683"/>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20665"/>
                                        </p:tgtEl>
                                        <p:attrNameLst>
                                          <p:attrName>style.visibility</p:attrName>
                                        </p:attrNameLst>
                                      </p:cBhvr>
                                      <p:to>
                                        <p:strVal val="visible"/>
                                      </p:to>
                                    </p:set>
                                    <p:animEffect transition="in" filter="blinds(horizontal)">
                                      <p:cBhvr>
                                        <p:cTn id="110" dur="500"/>
                                        <p:tgtEl>
                                          <p:spTgt spid="20665"/>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174"/>
                                        </p:tgtEl>
                                        <p:attrNameLst>
                                          <p:attrName>style.visibility</p:attrName>
                                        </p:attrNameLst>
                                      </p:cBhvr>
                                      <p:to>
                                        <p:strVal val="visible"/>
                                      </p:to>
                                    </p:set>
                                    <p:animEffect transition="in" filter="blinds(horizontal)">
                                      <p:cBhvr>
                                        <p:cTn id="113" dur="500"/>
                                        <p:tgtEl>
                                          <p:spTgt spid="174"/>
                                        </p:tgtEl>
                                      </p:cBhvr>
                                    </p:animEffect>
                                  </p:childTnLst>
                                </p:cTn>
                              </p:par>
                              <p:par>
                                <p:cTn id="114" presetID="3" presetClass="entr" presetSubtype="10" fill="hold" grpId="0" nodeType="withEffect">
                                  <p:stCondLst>
                                    <p:cond delay="0"/>
                                  </p:stCondLst>
                                  <p:childTnLst>
                                    <p:set>
                                      <p:cBhvr>
                                        <p:cTn id="115" dur="1" fill="hold">
                                          <p:stCondLst>
                                            <p:cond delay="0"/>
                                          </p:stCondLst>
                                        </p:cTn>
                                        <p:tgtEl>
                                          <p:spTgt spid="172"/>
                                        </p:tgtEl>
                                        <p:attrNameLst>
                                          <p:attrName>style.visibility</p:attrName>
                                        </p:attrNameLst>
                                      </p:cBhvr>
                                      <p:to>
                                        <p:strVal val="visible"/>
                                      </p:to>
                                    </p:set>
                                    <p:animEffect transition="in" filter="blinds(horizontal)">
                                      <p:cBhvr>
                                        <p:cTn id="116" dur="500"/>
                                        <p:tgtEl>
                                          <p:spTgt spid="172"/>
                                        </p:tgtEl>
                                      </p:cBhvr>
                                    </p:animEffect>
                                  </p:childTnLst>
                                </p:cTn>
                              </p:par>
                              <p:par>
                                <p:cTn id="117" presetID="3" presetClass="entr" presetSubtype="10" fill="hold" grpId="0" nodeType="withEffect">
                                  <p:stCondLst>
                                    <p:cond delay="0"/>
                                  </p:stCondLst>
                                  <p:childTnLst>
                                    <p:set>
                                      <p:cBhvr>
                                        <p:cTn id="118" dur="1" fill="hold">
                                          <p:stCondLst>
                                            <p:cond delay="0"/>
                                          </p:stCondLst>
                                        </p:cTn>
                                        <p:tgtEl>
                                          <p:spTgt spid="171"/>
                                        </p:tgtEl>
                                        <p:attrNameLst>
                                          <p:attrName>style.visibility</p:attrName>
                                        </p:attrNameLst>
                                      </p:cBhvr>
                                      <p:to>
                                        <p:strVal val="visible"/>
                                      </p:to>
                                    </p:set>
                                    <p:animEffect transition="in" filter="blinds(horizontal)">
                                      <p:cBhvr>
                                        <p:cTn id="119" dur="500"/>
                                        <p:tgtEl>
                                          <p:spTgt spid="171"/>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6" presetClass="emph" presetSubtype="0" fill="hold" grpId="0" nodeType="clickEffect">
                                  <p:stCondLst>
                                    <p:cond delay="0"/>
                                  </p:stCondLst>
                                  <p:childTnLst>
                                    <p:animEffect transition="out" filter="fade">
                                      <p:cBhvr>
                                        <p:cTn id="123" dur="500" tmFilter="0, 0; .2, .5; .8, .5; 1, 0"/>
                                        <p:tgtEl>
                                          <p:spTgt spid="20632"/>
                                        </p:tgtEl>
                                      </p:cBhvr>
                                    </p:animEffect>
                                    <p:animScale>
                                      <p:cBhvr>
                                        <p:cTn id="124" dur="250" autoRev="1" fill="hold"/>
                                        <p:tgtEl>
                                          <p:spTgt spid="20632"/>
                                        </p:tgtEl>
                                      </p:cBhvr>
                                      <p:by x="105000" y="105000"/>
                                    </p:animScale>
                                  </p:childTnLst>
                                </p:cTn>
                              </p:par>
                            </p:childTnLst>
                          </p:cTn>
                        </p:par>
                      </p:childTnLst>
                    </p:cTn>
                  </p:par>
                  <p:par>
                    <p:cTn id="125" fill="hold" nodeType="clickPar">
                      <p:stCondLst>
                        <p:cond delay="indefinite"/>
                      </p:stCondLst>
                      <p:childTnLst>
                        <p:par>
                          <p:cTn id="126" fill="hold" nodeType="withGroup">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20671"/>
                                        </p:tgtEl>
                                        <p:attrNameLst>
                                          <p:attrName>style.visibility</p:attrName>
                                        </p:attrNameLst>
                                      </p:cBhvr>
                                      <p:to>
                                        <p:strVal val="visible"/>
                                      </p:to>
                                    </p:set>
                                    <p:animEffect transition="in" filter="blinds(horizontal)">
                                      <p:cBhvr>
                                        <p:cTn id="129" dur="500"/>
                                        <p:tgtEl>
                                          <p:spTgt spid="20671"/>
                                        </p:tgtEl>
                                      </p:cBhvr>
                                    </p:animEffect>
                                  </p:childTnLst>
                                </p:cTn>
                              </p:par>
                              <p:par>
                                <p:cTn id="130" presetID="3" presetClass="entr" presetSubtype="10" fill="hold" grpId="0" nodeType="withEffect">
                                  <p:stCondLst>
                                    <p:cond delay="0"/>
                                  </p:stCondLst>
                                  <p:childTnLst>
                                    <p:set>
                                      <p:cBhvr>
                                        <p:cTn id="131" dur="1" fill="hold">
                                          <p:stCondLst>
                                            <p:cond delay="0"/>
                                          </p:stCondLst>
                                        </p:cTn>
                                        <p:tgtEl>
                                          <p:spTgt spid="20672"/>
                                        </p:tgtEl>
                                        <p:attrNameLst>
                                          <p:attrName>style.visibility</p:attrName>
                                        </p:attrNameLst>
                                      </p:cBhvr>
                                      <p:to>
                                        <p:strVal val="visible"/>
                                      </p:to>
                                    </p:set>
                                    <p:animEffect transition="in" filter="blinds(horizontal)">
                                      <p:cBhvr>
                                        <p:cTn id="132" dur="500"/>
                                        <p:tgtEl>
                                          <p:spTgt spid="20672"/>
                                        </p:tgtEl>
                                      </p:cBhvr>
                                    </p:animEffect>
                                  </p:childTnLst>
                                </p:cTn>
                              </p:par>
                              <p:par>
                                <p:cTn id="133" presetID="3" presetClass="entr" presetSubtype="10" fill="hold" grpId="0" nodeType="withEffect">
                                  <p:stCondLst>
                                    <p:cond delay="0"/>
                                  </p:stCondLst>
                                  <p:childTnLst>
                                    <p:set>
                                      <p:cBhvr>
                                        <p:cTn id="134" dur="1" fill="hold">
                                          <p:stCondLst>
                                            <p:cond delay="0"/>
                                          </p:stCondLst>
                                        </p:cTn>
                                        <p:tgtEl>
                                          <p:spTgt spid="20674"/>
                                        </p:tgtEl>
                                        <p:attrNameLst>
                                          <p:attrName>style.visibility</p:attrName>
                                        </p:attrNameLst>
                                      </p:cBhvr>
                                      <p:to>
                                        <p:strVal val="visible"/>
                                      </p:to>
                                    </p:set>
                                    <p:animEffect transition="in" filter="blinds(horizontal)">
                                      <p:cBhvr>
                                        <p:cTn id="135" dur="500"/>
                                        <p:tgtEl>
                                          <p:spTgt spid="20674"/>
                                        </p:tgtEl>
                                      </p:cBhvr>
                                    </p:animEffect>
                                  </p:childTnLst>
                                </p:cTn>
                              </p:par>
                              <p:par>
                                <p:cTn id="136" presetID="3" presetClass="entr" presetSubtype="10" fill="hold" grpId="0" nodeType="withEffect">
                                  <p:stCondLst>
                                    <p:cond delay="0"/>
                                  </p:stCondLst>
                                  <p:childTnLst>
                                    <p:set>
                                      <p:cBhvr>
                                        <p:cTn id="137" dur="1" fill="hold">
                                          <p:stCondLst>
                                            <p:cond delay="0"/>
                                          </p:stCondLst>
                                        </p:cTn>
                                        <p:tgtEl>
                                          <p:spTgt spid="20673"/>
                                        </p:tgtEl>
                                        <p:attrNameLst>
                                          <p:attrName>style.visibility</p:attrName>
                                        </p:attrNameLst>
                                      </p:cBhvr>
                                      <p:to>
                                        <p:strVal val="visible"/>
                                      </p:to>
                                    </p:set>
                                    <p:animEffect transition="in" filter="blinds(horizontal)">
                                      <p:cBhvr>
                                        <p:cTn id="138" dur="500"/>
                                        <p:tgtEl>
                                          <p:spTgt spid="20673"/>
                                        </p:tgtEl>
                                      </p:cBhvr>
                                    </p:animEffect>
                                  </p:childTnLst>
                                </p:cTn>
                              </p:par>
                              <p:par>
                                <p:cTn id="139" presetID="3" presetClass="entr" presetSubtype="10" fill="hold" grpId="0" nodeType="withEffect">
                                  <p:stCondLst>
                                    <p:cond delay="0"/>
                                  </p:stCondLst>
                                  <p:childTnLst>
                                    <p:set>
                                      <p:cBhvr>
                                        <p:cTn id="140" dur="1" fill="hold">
                                          <p:stCondLst>
                                            <p:cond delay="0"/>
                                          </p:stCondLst>
                                        </p:cTn>
                                        <p:tgtEl>
                                          <p:spTgt spid="173"/>
                                        </p:tgtEl>
                                        <p:attrNameLst>
                                          <p:attrName>style.visibility</p:attrName>
                                        </p:attrNameLst>
                                      </p:cBhvr>
                                      <p:to>
                                        <p:strVal val="visible"/>
                                      </p:to>
                                    </p:set>
                                    <p:animEffect transition="in" filter="blinds(horizontal)">
                                      <p:cBhvr>
                                        <p:cTn id="141" dur="5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0524" grpId="0" animBg="1"/>
      <p:bldP spid="20525" grpId="0" animBg="1"/>
      <p:bldP spid="20621" grpId="0" animBg="1"/>
      <p:bldP spid="20622" grpId="0" animBg="1"/>
      <p:bldP spid="20623" grpId="0" animBg="1"/>
      <p:bldP spid="20626" grpId="0"/>
      <p:bldP spid="20629" grpId="0"/>
      <p:bldP spid="20630" grpId="0"/>
      <p:bldP spid="20630" grpId="1"/>
      <p:bldP spid="20631" grpId="0"/>
      <p:bldP spid="20632" grpId="0"/>
      <p:bldP spid="20632" grpId="1"/>
      <p:bldP spid="20634" grpId="0"/>
      <p:bldP spid="20651" grpId="0"/>
      <p:bldP spid="20665" grpId="0"/>
      <p:bldP spid="20665" grpId="1"/>
      <p:bldP spid="20666" grpId="0" animBg="1"/>
      <p:bldP spid="20667" grpId="0" animBg="1"/>
      <p:bldP spid="20670" grpId="0"/>
      <p:bldP spid="20671" grpId="0" animBg="1"/>
      <p:bldP spid="20672" grpId="0" animBg="1"/>
      <p:bldP spid="20673" grpId="0" animBg="1"/>
      <p:bldP spid="20674" grpId="0" animBg="1"/>
      <p:bldP spid="20675" grpId="0"/>
      <p:bldP spid="20683" grpId="0"/>
      <p:bldP spid="20684" grpId="0"/>
      <p:bldP spid="171" grpId="0" animBg="1"/>
      <p:bldP spid="172" grpId="0" animBg="1"/>
      <p:bldP spid="173" grpId="0"/>
      <p:bldP spid="17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smtClean="0"/>
              <a:t>Search for 2-Player, turn-taking, Games</a:t>
            </a:r>
          </a:p>
        </p:txBody>
      </p:sp>
      <p:sp>
        <p:nvSpPr>
          <p:cNvPr id="19459" name="Rectangle 3"/>
          <p:cNvSpPr>
            <a:spLocks noGrp="1" noChangeArrowheads="1"/>
          </p:cNvSpPr>
          <p:nvPr>
            <p:ph type="body" idx="1"/>
          </p:nvPr>
        </p:nvSpPr>
        <p:spPr/>
        <p:txBody>
          <a:bodyPr/>
          <a:lstStyle/>
          <a:p>
            <a:pPr eaLnBrk="1" hangingPunct="1">
              <a:lnSpc>
                <a:spcPct val="80000"/>
              </a:lnSpc>
            </a:pPr>
            <a:r>
              <a:rPr lang="en-US" sz="2800" smtClean="0"/>
              <a:t>Search trees can also be used for 2-player turn-taking games such as tic-tac-toe, Connect-4, checkers, or chess:</a:t>
            </a:r>
          </a:p>
          <a:p>
            <a:pPr lvl="1" eaLnBrk="1" hangingPunct="1">
              <a:lnSpc>
                <a:spcPct val="80000"/>
              </a:lnSpc>
            </a:pPr>
            <a:r>
              <a:rPr lang="en-US" sz="2400" smtClean="0"/>
              <a:t>The root of the tree (level 0) is the current board state</a:t>
            </a:r>
          </a:p>
          <a:p>
            <a:pPr lvl="1" eaLnBrk="1" hangingPunct="1">
              <a:lnSpc>
                <a:spcPct val="80000"/>
              </a:lnSpc>
            </a:pPr>
            <a:r>
              <a:rPr lang="en-US" sz="2400" smtClean="0"/>
              <a:t>Assuming it is player 1’s turn, from this state we can consider all of player 1’s possible moves (level 1)</a:t>
            </a:r>
          </a:p>
          <a:p>
            <a:pPr lvl="1" eaLnBrk="1" hangingPunct="1">
              <a:lnSpc>
                <a:spcPct val="80000"/>
              </a:lnSpc>
            </a:pPr>
            <a:r>
              <a:rPr lang="en-US" sz="2400" smtClean="0"/>
              <a:t>In response to each of player 1’s moves, we can consider all of player 2’s moves (level 2).</a:t>
            </a:r>
          </a:p>
          <a:p>
            <a:pPr lvl="1" eaLnBrk="1" hangingPunct="1">
              <a:lnSpc>
                <a:spcPct val="80000"/>
              </a:lnSpc>
            </a:pPr>
            <a:r>
              <a:rPr lang="en-US" sz="2400" smtClean="0"/>
              <a:t>Etc.</a:t>
            </a:r>
          </a:p>
          <a:p>
            <a:pPr eaLnBrk="1" hangingPunct="1">
              <a:lnSpc>
                <a:spcPct val="80000"/>
              </a:lnSpc>
            </a:pPr>
            <a:r>
              <a:rPr lang="en-US" sz="2800" smtClean="0"/>
              <a:t>This way, a player in a game can look any number of moves ahead, and see which moves lead to good or bad outcomes.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Choosing Moves</a:t>
            </a:r>
          </a:p>
        </p:txBody>
      </p:sp>
      <p:sp>
        <p:nvSpPr>
          <p:cNvPr id="20483" name="Text Box 4"/>
          <p:cNvSpPr txBox="1">
            <a:spLocks noChangeArrowheads="1"/>
          </p:cNvSpPr>
          <p:nvPr/>
        </p:nvSpPr>
        <p:spPr bwMode="auto">
          <a:xfrm>
            <a:off x="3870325" y="2855913"/>
            <a:ext cx="1504950" cy="366712"/>
          </a:xfrm>
          <a:prstGeom prst="rect">
            <a:avLst/>
          </a:prstGeom>
          <a:noFill/>
          <a:ln w="9525">
            <a:noFill/>
            <a:miter lim="800000"/>
            <a:headEnd/>
            <a:tailEnd/>
          </a:ln>
        </p:spPr>
        <p:txBody>
          <a:bodyPr wrap="none">
            <a:spAutoFit/>
          </a:bodyPr>
          <a:lstStyle/>
          <a:p>
            <a:r>
              <a:rPr lang="en-US"/>
              <a:t>Current state</a:t>
            </a:r>
          </a:p>
        </p:txBody>
      </p:sp>
      <p:sp>
        <p:nvSpPr>
          <p:cNvPr id="20484" name="Line 5"/>
          <p:cNvSpPr>
            <a:spLocks noChangeShapeType="1"/>
          </p:cNvSpPr>
          <p:nvPr/>
        </p:nvSpPr>
        <p:spPr bwMode="auto">
          <a:xfrm flipH="1">
            <a:off x="3581400" y="3352800"/>
            <a:ext cx="685800" cy="304800"/>
          </a:xfrm>
          <a:prstGeom prst="line">
            <a:avLst/>
          </a:prstGeom>
          <a:noFill/>
          <a:ln w="9525">
            <a:solidFill>
              <a:schemeClr val="tx1"/>
            </a:solidFill>
            <a:round/>
            <a:headEnd/>
            <a:tailEnd type="triangle" w="med" len="med"/>
          </a:ln>
        </p:spPr>
        <p:txBody>
          <a:bodyPr/>
          <a:lstStyle/>
          <a:p>
            <a:endParaRPr lang="en-US"/>
          </a:p>
        </p:txBody>
      </p:sp>
      <p:sp>
        <p:nvSpPr>
          <p:cNvPr id="20485" name="Line 6"/>
          <p:cNvSpPr>
            <a:spLocks noChangeShapeType="1"/>
          </p:cNvSpPr>
          <p:nvPr/>
        </p:nvSpPr>
        <p:spPr bwMode="auto">
          <a:xfrm>
            <a:off x="4724400" y="3352800"/>
            <a:ext cx="609600" cy="304800"/>
          </a:xfrm>
          <a:prstGeom prst="line">
            <a:avLst/>
          </a:prstGeom>
          <a:noFill/>
          <a:ln w="9525">
            <a:solidFill>
              <a:schemeClr val="tx1"/>
            </a:solidFill>
            <a:round/>
            <a:headEnd/>
            <a:tailEnd type="triangle" w="med" len="med"/>
          </a:ln>
        </p:spPr>
        <p:txBody>
          <a:bodyPr/>
          <a:lstStyle/>
          <a:p>
            <a:endParaRPr lang="en-US"/>
          </a:p>
        </p:txBody>
      </p:sp>
      <p:sp>
        <p:nvSpPr>
          <p:cNvPr id="20486" name="Text Box 7"/>
          <p:cNvSpPr txBox="1">
            <a:spLocks noChangeArrowheads="1"/>
          </p:cNvSpPr>
          <p:nvPr/>
        </p:nvSpPr>
        <p:spPr bwMode="auto">
          <a:xfrm>
            <a:off x="3352800" y="3657600"/>
            <a:ext cx="336550" cy="366713"/>
          </a:xfrm>
          <a:prstGeom prst="rect">
            <a:avLst/>
          </a:prstGeom>
          <a:noFill/>
          <a:ln w="9525">
            <a:noFill/>
            <a:miter lim="800000"/>
            <a:headEnd/>
            <a:tailEnd/>
          </a:ln>
        </p:spPr>
        <p:txBody>
          <a:bodyPr wrap="none">
            <a:spAutoFit/>
          </a:bodyPr>
          <a:lstStyle/>
          <a:p>
            <a:r>
              <a:rPr lang="en-US"/>
              <a:t>A</a:t>
            </a:r>
          </a:p>
        </p:txBody>
      </p:sp>
      <p:sp>
        <p:nvSpPr>
          <p:cNvPr id="20487" name="Text Box 8"/>
          <p:cNvSpPr txBox="1">
            <a:spLocks noChangeArrowheads="1"/>
          </p:cNvSpPr>
          <p:nvPr/>
        </p:nvSpPr>
        <p:spPr bwMode="auto">
          <a:xfrm>
            <a:off x="5181600" y="3657600"/>
            <a:ext cx="336550" cy="366713"/>
          </a:xfrm>
          <a:prstGeom prst="rect">
            <a:avLst/>
          </a:prstGeom>
          <a:noFill/>
          <a:ln w="9525">
            <a:noFill/>
            <a:miter lim="800000"/>
            <a:headEnd/>
            <a:tailEnd/>
          </a:ln>
        </p:spPr>
        <p:txBody>
          <a:bodyPr wrap="none">
            <a:spAutoFit/>
          </a:bodyPr>
          <a:lstStyle/>
          <a:p>
            <a:r>
              <a:rPr lang="en-US"/>
              <a:t>B</a:t>
            </a:r>
          </a:p>
        </p:txBody>
      </p:sp>
      <p:sp>
        <p:nvSpPr>
          <p:cNvPr id="20488" name="Text Box 9"/>
          <p:cNvSpPr txBox="1">
            <a:spLocks noChangeArrowheads="1"/>
          </p:cNvSpPr>
          <p:nvPr/>
        </p:nvSpPr>
        <p:spPr bwMode="auto">
          <a:xfrm>
            <a:off x="1295400" y="3276600"/>
            <a:ext cx="1708150" cy="366713"/>
          </a:xfrm>
          <a:prstGeom prst="rect">
            <a:avLst/>
          </a:prstGeom>
          <a:noFill/>
          <a:ln w="9525">
            <a:noFill/>
            <a:miter lim="800000"/>
            <a:headEnd/>
            <a:tailEnd/>
          </a:ln>
        </p:spPr>
        <p:txBody>
          <a:bodyPr wrap="none">
            <a:spAutoFit/>
          </a:bodyPr>
          <a:lstStyle/>
          <a:p>
            <a:r>
              <a:rPr lang="en-US"/>
              <a:t>Player 1’s turn:</a:t>
            </a:r>
          </a:p>
        </p:txBody>
      </p:sp>
      <p:sp>
        <p:nvSpPr>
          <p:cNvPr id="20489" name="Line 10"/>
          <p:cNvSpPr>
            <a:spLocks noChangeShapeType="1"/>
          </p:cNvSpPr>
          <p:nvPr/>
        </p:nvSpPr>
        <p:spPr bwMode="auto">
          <a:xfrm flipH="1">
            <a:off x="2286000" y="3962400"/>
            <a:ext cx="1143000" cy="533400"/>
          </a:xfrm>
          <a:prstGeom prst="line">
            <a:avLst/>
          </a:prstGeom>
          <a:noFill/>
          <a:ln w="9525">
            <a:solidFill>
              <a:schemeClr val="tx1"/>
            </a:solidFill>
            <a:round/>
            <a:headEnd/>
            <a:tailEnd type="triangle" w="med" len="med"/>
          </a:ln>
        </p:spPr>
        <p:txBody>
          <a:bodyPr/>
          <a:lstStyle/>
          <a:p>
            <a:endParaRPr lang="en-US"/>
          </a:p>
        </p:txBody>
      </p:sp>
      <p:sp>
        <p:nvSpPr>
          <p:cNvPr id="20490" name="Line 11"/>
          <p:cNvSpPr>
            <a:spLocks noChangeShapeType="1"/>
          </p:cNvSpPr>
          <p:nvPr/>
        </p:nvSpPr>
        <p:spPr bwMode="auto">
          <a:xfrm>
            <a:off x="3505200" y="3962400"/>
            <a:ext cx="76200" cy="533400"/>
          </a:xfrm>
          <a:prstGeom prst="line">
            <a:avLst/>
          </a:prstGeom>
          <a:noFill/>
          <a:ln w="9525">
            <a:solidFill>
              <a:schemeClr val="tx1"/>
            </a:solidFill>
            <a:round/>
            <a:headEnd/>
            <a:tailEnd type="triangle" w="med" len="med"/>
          </a:ln>
        </p:spPr>
        <p:txBody>
          <a:bodyPr/>
          <a:lstStyle/>
          <a:p>
            <a:endParaRPr lang="en-US"/>
          </a:p>
        </p:txBody>
      </p:sp>
      <p:sp>
        <p:nvSpPr>
          <p:cNvPr id="20491" name="Line 12"/>
          <p:cNvSpPr>
            <a:spLocks noChangeShapeType="1"/>
          </p:cNvSpPr>
          <p:nvPr/>
        </p:nvSpPr>
        <p:spPr bwMode="auto">
          <a:xfrm flipH="1">
            <a:off x="5257800" y="3962400"/>
            <a:ext cx="76200" cy="533400"/>
          </a:xfrm>
          <a:prstGeom prst="line">
            <a:avLst/>
          </a:prstGeom>
          <a:noFill/>
          <a:ln w="9525">
            <a:solidFill>
              <a:schemeClr val="tx1"/>
            </a:solidFill>
            <a:round/>
            <a:headEnd/>
            <a:tailEnd type="triangle" w="med" len="med"/>
          </a:ln>
        </p:spPr>
        <p:txBody>
          <a:bodyPr/>
          <a:lstStyle/>
          <a:p>
            <a:endParaRPr lang="en-US"/>
          </a:p>
        </p:txBody>
      </p:sp>
      <p:sp>
        <p:nvSpPr>
          <p:cNvPr id="20492" name="Line 13"/>
          <p:cNvSpPr>
            <a:spLocks noChangeShapeType="1"/>
          </p:cNvSpPr>
          <p:nvPr/>
        </p:nvSpPr>
        <p:spPr bwMode="auto">
          <a:xfrm>
            <a:off x="5410200" y="3962400"/>
            <a:ext cx="990600" cy="533400"/>
          </a:xfrm>
          <a:prstGeom prst="line">
            <a:avLst/>
          </a:prstGeom>
          <a:noFill/>
          <a:ln w="9525">
            <a:solidFill>
              <a:schemeClr val="tx1"/>
            </a:solidFill>
            <a:round/>
            <a:headEnd/>
            <a:tailEnd type="triangle" w="med" len="med"/>
          </a:ln>
        </p:spPr>
        <p:txBody>
          <a:bodyPr/>
          <a:lstStyle/>
          <a:p>
            <a:endParaRPr lang="en-US"/>
          </a:p>
        </p:txBody>
      </p:sp>
      <p:sp>
        <p:nvSpPr>
          <p:cNvPr id="20493" name="Text Box 14"/>
          <p:cNvSpPr txBox="1">
            <a:spLocks noChangeArrowheads="1"/>
          </p:cNvSpPr>
          <p:nvPr/>
        </p:nvSpPr>
        <p:spPr bwMode="auto">
          <a:xfrm>
            <a:off x="1143000" y="4572000"/>
            <a:ext cx="1606550" cy="366713"/>
          </a:xfrm>
          <a:prstGeom prst="rect">
            <a:avLst/>
          </a:prstGeom>
          <a:noFill/>
          <a:ln w="9525">
            <a:noFill/>
            <a:miter lim="800000"/>
            <a:headEnd/>
            <a:tailEnd/>
          </a:ln>
        </p:spPr>
        <p:txBody>
          <a:bodyPr wrap="none">
            <a:spAutoFit/>
          </a:bodyPr>
          <a:lstStyle/>
          <a:p>
            <a:r>
              <a:rPr lang="en-US"/>
              <a:t>Player 1 wins!</a:t>
            </a:r>
          </a:p>
        </p:txBody>
      </p:sp>
      <p:sp>
        <p:nvSpPr>
          <p:cNvPr id="20494" name="Text Box 15"/>
          <p:cNvSpPr txBox="1">
            <a:spLocks noChangeArrowheads="1"/>
          </p:cNvSpPr>
          <p:nvPr/>
        </p:nvSpPr>
        <p:spPr bwMode="auto">
          <a:xfrm>
            <a:off x="2895600" y="4572000"/>
            <a:ext cx="1606550" cy="366713"/>
          </a:xfrm>
          <a:prstGeom prst="rect">
            <a:avLst/>
          </a:prstGeom>
          <a:noFill/>
          <a:ln w="9525">
            <a:noFill/>
            <a:miter lim="800000"/>
            <a:headEnd/>
            <a:tailEnd/>
          </a:ln>
        </p:spPr>
        <p:txBody>
          <a:bodyPr wrap="none">
            <a:spAutoFit/>
          </a:bodyPr>
          <a:lstStyle/>
          <a:p>
            <a:r>
              <a:rPr lang="en-US"/>
              <a:t>Player 2 wins!</a:t>
            </a:r>
          </a:p>
        </p:txBody>
      </p:sp>
      <p:sp>
        <p:nvSpPr>
          <p:cNvPr id="20495" name="Text Box 17"/>
          <p:cNvSpPr txBox="1">
            <a:spLocks noChangeArrowheads="1"/>
          </p:cNvSpPr>
          <p:nvPr/>
        </p:nvSpPr>
        <p:spPr bwMode="auto">
          <a:xfrm>
            <a:off x="4800600" y="4572000"/>
            <a:ext cx="1123950" cy="366713"/>
          </a:xfrm>
          <a:prstGeom prst="rect">
            <a:avLst/>
          </a:prstGeom>
          <a:noFill/>
          <a:ln w="9525">
            <a:noFill/>
            <a:miter lim="800000"/>
            <a:headEnd/>
            <a:tailEnd/>
          </a:ln>
        </p:spPr>
        <p:txBody>
          <a:bodyPr wrap="none">
            <a:spAutoFit/>
          </a:bodyPr>
          <a:lstStyle/>
          <a:p>
            <a:r>
              <a:rPr lang="en-US"/>
              <a:t>Still open</a:t>
            </a:r>
          </a:p>
        </p:txBody>
      </p:sp>
      <p:sp>
        <p:nvSpPr>
          <p:cNvPr id="20496" name="Text Box 18"/>
          <p:cNvSpPr txBox="1">
            <a:spLocks noChangeArrowheads="1"/>
          </p:cNvSpPr>
          <p:nvPr/>
        </p:nvSpPr>
        <p:spPr bwMode="auto">
          <a:xfrm>
            <a:off x="6019800" y="4572000"/>
            <a:ext cx="1123950" cy="366713"/>
          </a:xfrm>
          <a:prstGeom prst="rect">
            <a:avLst/>
          </a:prstGeom>
          <a:noFill/>
          <a:ln w="9525">
            <a:noFill/>
            <a:miter lim="800000"/>
            <a:headEnd/>
            <a:tailEnd/>
          </a:ln>
        </p:spPr>
        <p:txBody>
          <a:bodyPr wrap="none">
            <a:spAutoFit/>
          </a:bodyPr>
          <a:lstStyle/>
          <a:p>
            <a:r>
              <a:rPr lang="en-US"/>
              <a:t>Still open</a:t>
            </a:r>
          </a:p>
        </p:txBody>
      </p:sp>
      <p:sp>
        <p:nvSpPr>
          <p:cNvPr id="20497" name="Text Box 20"/>
          <p:cNvSpPr txBox="1">
            <a:spLocks noChangeArrowheads="1"/>
          </p:cNvSpPr>
          <p:nvPr/>
        </p:nvSpPr>
        <p:spPr bwMode="auto">
          <a:xfrm>
            <a:off x="304800" y="4038600"/>
            <a:ext cx="1708150" cy="366713"/>
          </a:xfrm>
          <a:prstGeom prst="rect">
            <a:avLst/>
          </a:prstGeom>
          <a:noFill/>
          <a:ln w="9525">
            <a:noFill/>
            <a:miter lim="800000"/>
            <a:headEnd/>
            <a:tailEnd/>
          </a:ln>
        </p:spPr>
        <p:txBody>
          <a:bodyPr wrap="none">
            <a:spAutoFit/>
          </a:bodyPr>
          <a:lstStyle/>
          <a:p>
            <a:r>
              <a:rPr lang="en-US"/>
              <a:t>Player 2’s turn:</a:t>
            </a:r>
          </a:p>
        </p:txBody>
      </p:sp>
      <p:sp>
        <p:nvSpPr>
          <p:cNvPr id="20498" name="Text Box 21"/>
          <p:cNvSpPr txBox="1">
            <a:spLocks noChangeArrowheads="1"/>
          </p:cNvSpPr>
          <p:nvPr/>
        </p:nvSpPr>
        <p:spPr bwMode="auto">
          <a:xfrm>
            <a:off x="762000" y="5181600"/>
            <a:ext cx="8235950" cy="1465263"/>
          </a:xfrm>
          <a:prstGeom prst="rect">
            <a:avLst/>
          </a:prstGeom>
          <a:noFill/>
          <a:ln w="9525">
            <a:noFill/>
            <a:miter lim="800000"/>
            <a:headEnd/>
            <a:tailEnd/>
          </a:ln>
        </p:spPr>
        <p:txBody>
          <a:bodyPr wrap="none">
            <a:spAutoFit/>
          </a:bodyPr>
          <a:lstStyle/>
          <a:p>
            <a:r>
              <a:rPr lang="en-US"/>
              <a:t>In other words: Player 1 can either make a ‘risky’ move (A) or a more ‘safe’</a:t>
            </a:r>
          </a:p>
          <a:p>
            <a:r>
              <a:rPr lang="en-US"/>
              <a:t>Move (B). Player 1 may be attracted to A, because if player 2 isn’t careful, </a:t>
            </a:r>
          </a:p>
          <a:p>
            <a:r>
              <a:rPr lang="en-US"/>
              <a:t>player 1 wins.  However, if player 2 is careful, player 1 will actually lose. So, </a:t>
            </a:r>
          </a:p>
          <a:p>
            <a:r>
              <a:rPr lang="en-US"/>
              <a:t>what to do? Take the risk and hope that your opponent does something ‘stupid’,</a:t>
            </a:r>
          </a:p>
          <a:p>
            <a:r>
              <a:rPr lang="en-US"/>
              <a:t>or play it safe?</a:t>
            </a:r>
          </a:p>
        </p:txBody>
      </p:sp>
      <p:sp>
        <p:nvSpPr>
          <p:cNvPr id="20499" name="Text Box 22"/>
          <p:cNvSpPr txBox="1">
            <a:spLocks noChangeArrowheads="1"/>
          </p:cNvSpPr>
          <p:nvPr/>
        </p:nvSpPr>
        <p:spPr bwMode="auto">
          <a:xfrm>
            <a:off x="1295400" y="1600200"/>
            <a:ext cx="6877050" cy="1260475"/>
          </a:xfrm>
          <a:prstGeom prst="rect">
            <a:avLst/>
          </a:prstGeom>
          <a:noFill/>
          <a:ln w="9525">
            <a:noFill/>
            <a:miter lim="800000"/>
            <a:headEnd/>
            <a:tailEnd/>
          </a:ln>
        </p:spPr>
        <p:txBody>
          <a:bodyPr wrap="none">
            <a:spAutoFit/>
          </a:bodyPr>
          <a:lstStyle/>
          <a:p>
            <a:pPr>
              <a:spcBef>
                <a:spcPct val="20000"/>
              </a:spcBef>
            </a:pPr>
            <a:r>
              <a:rPr lang="en-US" sz="2400"/>
              <a:t>In these kinds of games, often something like the </a:t>
            </a:r>
          </a:p>
          <a:p>
            <a:pPr>
              <a:spcBef>
                <a:spcPct val="20000"/>
              </a:spcBef>
            </a:pPr>
            <a:r>
              <a:rPr lang="en-US" sz="2400"/>
              <a:t>following situation occurs:</a:t>
            </a:r>
          </a:p>
          <a:p>
            <a:endParaRPr 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smtClean="0"/>
              <a:t>The Cannibals and Missionaries Problem</a:t>
            </a:r>
          </a:p>
        </p:txBody>
      </p:sp>
      <p:sp>
        <p:nvSpPr>
          <p:cNvPr id="3075" name="Rectangle 3"/>
          <p:cNvSpPr>
            <a:spLocks noGrp="1" noChangeArrowheads="1"/>
          </p:cNvSpPr>
          <p:nvPr>
            <p:ph type="body" idx="1"/>
          </p:nvPr>
        </p:nvSpPr>
        <p:spPr/>
        <p:txBody>
          <a:bodyPr/>
          <a:lstStyle/>
          <a:p>
            <a:pPr eaLnBrk="1" hangingPunct="1"/>
            <a:r>
              <a:rPr lang="en-US" smtClean="0"/>
              <a:t>A group of 3 cannibals and 3 missionaries is trying to cross a river, let’s say from left to right. There is a boat, but the boat holds only 2 people at a time. Also, cannibals may never outnumber the missionaries at any point in time at either side of the river, or else the cannibals will eat the missionaries.  How should this group safely get across?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The Max-Min Strategy</a:t>
            </a:r>
          </a:p>
        </p:txBody>
      </p:sp>
      <p:sp>
        <p:nvSpPr>
          <p:cNvPr id="21507" name="Rectangle 3"/>
          <p:cNvSpPr>
            <a:spLocks noGrp="1" noChangeArrowheads="1"/>
          </p:cNvSpPr>
          <p:nvPr>
            <p:ph type="body" idx="1"/>
          </p:nvPr>
        </p:nvSpPr>
        <p:spPr/>
        <p:txBody>
          <a:bodyPr/>
          <a:lstStyle/>
          <a:p>
            <a:pPr eaLnBrk="1" hangingPunct="1">
              <a:lnSpc>
                <a:spcPct val="90000"/>
              </a:lnSpc>
            </a:pPr>
            <a:r>
              <a:rPr lang="en-US" sz="2400" smtClean="0"/>
              <a:t>One possible strategy in choosing moves is to assume that the opponent never does something stupid, and in fact always makes the move that is best for him/her/it.</a:t>
            </a:r>
          </a:p>
          <a:p>
            <a:pPr eaLnBrk="1" hangingPunct="1">
              <a:lnSpc>
                <a:spcPct val="90000"/>
              </a:lnSpc>
            </a:pPr>
            <a:r>
              <a:rPr lang="en-US" sz="2400" smtClean="0"/>
              <a:t>The Max-Min strategy is based on this assumption:</a:t>
            </a:r>
          </a:p>
          <a:p>
            <a:pPr lvl="1" eaLnBrk="1" hangingPunct="1">
              <a:lnSpc>
                <a:spcPct val="90000"/>
              </a:lnSpc>
            </a:pPr>
            <a:r>
              <a:rPr lang="en-US" sz="2000" smtClean="0"/>
              <a:t>Generate the search tree as far as you can</a:t>
            </a:r>
          </a:p>
          <a:p>
            <a:pPr lvl="1" eaLnBrk="1" hangingPunct="1">
              <a:lnSpc>
                <a:spcPct val="90000"/>
              </a:lnSpc>
            </a:pPr>
            <a:r>
              <a:rPr lang="en-US" sz="2000" smtClean="0"/>
              <a:t>Now use some kind of scoring rubric to assign a score to the very last states: the better it is for player 1, the higher the score</a:t>
            </a:r>
          </a:p>
          <a:p>
            <a:pPr lvl="1" eaLnBrk="1" hangingPunct="1">
              <a:lnSpc>
                <a:spcPct val="90000"/>
              </a:lnSpc>
            </a:pPr>
            <a:r>
              <a:rPr lang="en-US" sz="2000" smtClean="0"/>
              <a:t>Now work your way back up the tree, and score each of the earlier states as follows:</a:t>
            </a:r>
          </a:p>
          <a:p>
            <a:pPr lvl="2" eaLnBrk="1" hangingPunct="1">
              <a:lnSpc>
                <a:spcPct val="90000"/>
              </a:lnSpc>
            </a:pPr>
            <a:r>
              <a:rPr lang="en-US" sz="1800" smtClean="0"/>
              <a:t>If it is player 1’s turn, then the score is the maximum of the scores of the states immediately below it (i.e. pick the best move for player 1)</a:t>
            </a:r>
          </a:p>
          <a:p>
            <a:pPr lvl="2" eaLnBrk="1" hangingPunct="1">
              <a:lnSpc>
                <a:spcPct val="90000"/>
              </a:lnSpc>
            </a:pPr>
            <a:r>
              <a:rPr lang="en-US" sz="1800" smtClean="0"/>
              <a:t>If it is player 2’s turn, then the score is the minimum of the scores of the states immediately below it (i.e. pick the best move for player 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Example Max-Min Strategy</a:t>
            </a:r>
          </a:p>
        </p:txBody>
      </p:sp>
      <p:sp>
        <p:nvSpPr>
          <p:cNvPr id="22531" name="Line 5"/>
          <p:cNvSpPr>
            <a:spLocks noChangeShapeType="1"/>
          </p:cNvSpPr>
          <p:nvPr/>
        </p:nvSpPr>
        <p:spPr bwMode="auto">
          <a:xfrm>
            <a:off x="4800600" y="1600200"/>
            <a:ext cx="0" cy="685800"/>
          </a:xfrm>
          <a:prstGeom prst="line">
            <a:avLst/>
          </a:prstGeom>
          <a:noFill/>
          <a:ln w="9525">
            <a:solidFill>
              <a:schemeClr val="tx1"/>
            </a:solidFill>
            <a:round/>
            <a:headEnd/>
            <a:tailEnd/>
          </a:ln>
        </p:spPr>
        <p:txBody>
          <a:bodyPr/>
          <a:lstStyle/>
          <a:p>
            <a:endParaRPr lang="en-US"/>
          </a:p>
        </p:txBody>
      </p:sp>
      <p:sp>
        <p:nvSpPr>
          <p:cNvPr id="22532" name="Line 6"/>
          <p:cNvSpPr>
            <a:spLocks noChangeShapeType="1"/>
          </p:cNvSpPr>
          <p:nvPr/>
        </p:nvSpPr>
        <p:spPr bwMode="auto">
          <a:xfrm>
            <a:off x="5029200" y="1600200"/>
            <a:ext cx="0" cy="685800"/>
          </a:xfrm>
          <a:prstGeom prst="line">
            <a:avLst/>
          </a:prstGeom>
          <a:noFill/>
          <a:ln w="9525">
            <a:solidFill>
              <a:schemeClr val="tx1"/>
            </a:solidFill>
            <a:round/>
            <a:headEnd/>
            <a:tailEnd/>
          </a:ln>
        </p:spPr>
        <p:txBody>
          <a:bodyPr/>
          <a:lstStyle/>
          <a:p>
            <a:endParaRPr lang="en-US"/>
          </a:p>
        </p:txBody>
      </p:sp>
      <p:sp>
        <p:nvSpPr>
          <p:cNvPr id="22533" name="Line 7"/>
          <p:cNvSpPr>
            <a:spLocks noChangeShapeType="1"/>
          </p:cNvSpPr>
          <p:nvPr/>
        </p:nvSpPr>
        <p:spPr bwMode="auto">
          <a:xfrm>
            <a:off x="4572000" y="1828800"/>
            <a:ext cx="685800" cy="0"/>
          </a:xfrm>
          <a:prstGeom prst="line">
            <a:avLst/>
          </a:prstGeom>
          <a:noFill/>
          <a:ln w="9525">
            <a:solidFill>
              <a:schemeClr val="tx1"/>
            </a:solidFill>
            <a:round/>
            <a:headEnd/>
            <a:tailEnd/>
          </a:ln>
        </p:spPr>
        <p:txBody>
          <a:bodyPr/>
          <a:lstStyle/>
          <a:p>
            <a:endParaRPr lang="en-US"/>
          </a:p>
        </p:txBody>
      </p:sp>
      <p:sp>
        <p:nvSpPr>
          <p:cNvPr id="22534" name="Line 8"/>
          <p:cNvSpPr>
            <a:spLocks noChangeShapeType="1"/>
          </p:cNvSpPr>
          <p:nvPr/>
        </p:nvSpPr>
        <p:spPr bwMode="auto">
          <a:xfrm>
            <a:off x="4572000" y="2057400"/>
            <a:ext cx="685800" cy="0"/>
          </a:xfrm>
          <a:prstGeom prst="line">
            <a:avLst/>
          </a:prstGeom>
          <a:noFill/>
          <a:ln w="9525">
            <a:solidFill>
              <a:schemeClr val="tx1"/>
            </a:solidFill>
            <a:round/>
            <a:headEnd/>
            <a:tailEnd/>
          </a:ln>
        </p:spPr>
        <p:txBody>
          <a:bodyPr/>
          <a:lstStyle/>
          <a:p>
            <a:endParaRPr lang="en-US"/>
          </a:p>
        </p:txBody>
      </p:sp>
      <p:sp>
        <p:nvSpPr>
          <p:cNvPr id="22535" name="Text Box 11"/>
          <p:cNvSpPr txBox="1">
            <a:spLocks noChangeArrowheads="1"/>
          </p:cNvSpPr>
          <p:nvPr/>
        </p:nvSpPr>
        <p:spPr bwMode="auto">
          <a:xfrm>
            <a:off x="5029200" y="1524000"/>
            <a:ext cx="298450" cy="366713"/>
          </a:xfrm>
          <a:prstGeom prst="rect">
            <a:avLst/>
          </a:prstGeom>
          <a:noFill/>
          <a:ln w="9525">
            <a:noFill/>
            <a:miter lim="800000"/>
            <a:headEnd/>
            <a:tailEnd/>
          </a:ln>
        </p:spPr>
        <p:txBody>
          <a:bodyPr wrap="none">
            <a:spAutoFit/>
          </a:bodyPr>
          <a:lstStyle/>
          <a:p>
            <a:r>
              <a:rPr lang="en-US"/>
              <a:t>x</a:t>
            </a:r>
          </a:p>
        </p:txBody>
      </p:sp>
      <p:sp>
        <p:nvSpPr>
          <p:cNvPr id="22536" name="Text Box 14"/>
          <p:cNvSpPr txBox="1">
            <a:spLocks noChangeArrowheads="1"/>
          </p:cNvSpPr>
          <p:nvPr/>
        </p:nvSpPr>
        <p:spPr bwMode="auto">
          <a:xfrm>
            <a:off x="4572000" y="1981200"/>
            <a:ext cx="298450" cy="366713"/>
          </a:xfrm>
          <a:prstGeom prst="rect">
            <a:avLst/>
          </a:prstGeom>
          <a:noFill/>
          <a:ln w="9525">
            <a:noFill/>
            <a:miter lim="800000"/>
            <a:headEnd/>
            <a:tailEnd/>
          </a:ln>
        </p:spPr>
        <p:txBody>
          <a:bodyPr wrap="none">
            <a:spAutoFit/>
          </a:bodyPr>
          <a:lstStyle/>
          <a:p>
            <a:r>
              <a:rPr lang="en-US"/>
              <a:t>x</a:t>
            </a:r>
          </a:p>
        </p:txBody>
      </p:sp>
      <p:sp>
        <p:nvSpPr>
          <p:cNvPr id="22537" name="Text Box 16"/>
          <p:cNvSpPr txBox="1">
            <a:spLocks noChangeArrowheads="1"/>
          </p:cNvSpPr>
          <p:nvPr/>
        </p:nvSpPr>
        <p:spPr bwMode="auto">
          <a:xfrm>
            <a:off x="4800600" y="1752600"/>
            <a:ext cx="311150" cy="366713"/>
          </a:xfrm>
          <a:prstGeom prst="rect">
            <a:avLst/>
          </a:prstGeom>
          <a:noFill/>
          <a:ln w="9525">
            <a:noFill/>
            <a:miter lim="800000"/>
            <a:headEnd/>
            <a:tailEnd/>
          </a:ln>
        </p:spPr>
        <p:txBody>
          <a:bodyPr wrap="none">
            <a:spAutoFit/>
          </a:bodyPr>
          <a:lstStyle/>
          <a:p>
            <a:r>
              <a:rPr lang="en-US"/>
              <a:t>o</a:t>
            </a:r>
          </a:p>
        </p:txBody>
      </p:sp>
      <p:sp>
        <p:nvSpPr>
          <p:cNvPr id="22538" name="Line 44"/>
          <p:cNvSpPr>
            <a:spLocks noChangeShapeType="1"/>
          </p:cNvSpPr>
          <p:nvPr/>
        </p:nvSpPr>
        <p:spPr bwMode="auto">
          <a:xfrm flipH="1">
            <a:off x="3810000" y="2438400"/>
            <a:ext cx="685800" cy="304800"/>
          </a:xfrm>
          <a:prstGeom prst="line">
            <a:avLst/>
          </a:prstGeom>
          <a:noFill/>
          <a:ln w="9525">
            <a:solidFill>
              <a:schemeClr val="tx1"/>
            </a:solidFill>
            <a:round/>
            <a:headEnd/>
            <a:tailEnd type="triangle" w="med" len="med"/>
          </a:ln>
        </p:spPr>
        <p:txBody>
          <a:bodyPr/>
          <a:lstStyle/>
          <a:p>
            <a:endParaRPr lang="en-US"/>
          </a:p>
        </p:txBody>
      </p:sp>
      <p:sp>
        <p:nvSpPr>
          <p:cNvPr id="22539" name="Line 45"/>
          <p:cNvSpPr>
            <a:spLocks noChangeShapeType="1"/>
          </p:cNvSpPr>
          <p:nvPr/>
        </p:nvSpPr>
        <p:spPr bwMode="auto">
          <a:xfrm>
            <a:off x="5334000" y="2438400"/>
            <a:ext cx="762000" cy="304800"/>
          </a:xfrm>
          <a:prstGeom prst="line">
            <a:avLst/>
          </a:prstGeom>
          <a:noFill/>
          <a:ln w="9525">
            <a:solidFill>
              <a:schemeClr val="tx1"/>
            </a:solidFill>
            <a:round/>
            <a:headEnd/>
            <a:tailEnd type="triangle" w="med" len="med"/>
          </a:ln>
        </p:spPr>
        <p:txBody>
          <a:bodyPr/>
          <a:lstStyle/>
          <a:p>
            <a:endParaRPr lang="en-US"/>
          </a:p>
        </p:txBody>
      </p:sp>
      <p:sp>
        <p:nvSpPr>
          <p:cNvPr id="22540" name="Text Box 160"/>
          <p:cNvSpPr txBox="1">
            <a:spLocks noChangeArrowheads="1"/>
          </p:cNvSpPr>
          <p:nvPr/>
        </p:nvSpPr>
        <p:spPr bwMode="auto">
          <a:xfrm>
            <a:off x="990600" y="1676400"/>
            <a:ext cx="2406650" cy="366713"/>
          </a:xfrm>
          <a:prstGeom prst="rect">
            <a:avLst/>
          </a:prstGeom>
          <a:noFill/>
          <a:ln w="9525">
            <a:noFill/>
            <a:miter lim="800000"/>
            <a:headEnd/>
            <a:tailEnd/>
          </a:ln>
        </p:spPr>
        <p:txBody>
          <a:bodyPr wrap="none">
            <a:spAutoFit/>
          </a:bodyPr>
          <a:lstStyle/>
          <a:p>
            <a:r>
              <a:rPr lang="en-US"/>
              <a:t>Tic-Tac-Toe: o to play</a:t>
            </a:r>
          </a:p>
        </p:txBody>
      </p:sp>
      <p:sp>
        <p:nvSpPr>
          <p:cNvPr id="22541" name="Line 161"/>
          <p:cNvSpPr>
            <a:spLocks noChangeShapeType="1"/>
          </p:cNvSpPr>
          <p:nvPr/>
        </p:nvSpPr>
        <p:spPr bwMode="auto">
          <a:xfrm>
            <a:off x="3429000" y="2819400"/>
            <a:ext cx="0" cy="685800"/>
          </a:xfrm>
          <a:prstGeom prst="line">
            <a:avLst/>
          </a:prstGeom>
          <a:noFill/>
          <a:ln w="9525">
            <a:solidFill>
              <a:schemeClr val="tx1"/>
            </a:solidFill>
            <a:round/>
            <a:headEnd/>
            <a:tailEnd/>
          </a:ln>
        </p:spPr>
        <p:txBody>
          <a:bodyPr/>
          <a:lstStyle/>
          <a:p>
            <a:endParaRPr lang="en-US"/>
          </a:p>
        </p:txBody>
      </p:sp>
      <p:sp>
        <p:nvSpPr>
          <p:cNvPr id="22542" name="Line 162"/>
          <p:cNvSpPr>
            <a:spLocks noChangeShapeType="1"/>
          </p:cNvSpPr>
          <p:nvPr/>
        </p:nvSpPr>
        <p:spPr bwMode="auto">
          <a:xfrm>
            <a:off x="3657600" y="2819400"/>
            <a:ext cx="0" cy="685800"/>
          </a:xfrm>
          <a:prstGeom prst="line">
            <a:avLst/>
          </a:prstGeom>
          <a:noFill/>
          <a:ln w="9525">
            <a:solidFill>
              <a:schemeClr val="tx1"/>
            </a:solidFill>
            <a:round/>
            <a:headEnd/>
            <a:tailEnd/>
          </a:ln>
        </p:spPr>
        <p:txBody>
          <a:bodyPr/>
          <a:lstStyle/>
          <a:p>
            <a:endParaRPr lang="en-US"/>
          </a:p>
        </p:txBody>
      </p:sp>
      <p:sp>
        <p:nvSpPr>
          <p:cNvPr id="22543" name="Line 163"/>
          <p:cNvSpPr>
            <a:spLocks noChangeShapeType="1"/>
          </p:cNvSpPr>
          <p:nvPr/>
        </p:nvSpPr>
        <p:spPr bwMode="auto">
          <a:xfrm>
            <a:off x="3200400" y="3048000"/>
            <a:ext cx="685800" cy="0"/>
          </a:xfrm>
          <a:prstGeom prst="line">
            <a:avLst/>
          </a:prstGeom>
          <a:noFill/>
          <a:ln w="9525">
            <a:solidFill>
              <a:schemeClr val="tx1"/>
            </a:solidFill>
            <a:round/>
            <a:headEnd/>
            <a:tailEnd/>
          </a:ln>
        </p:spPr>
        <p:txBody>
          <a:bodyPr/>
          <a:lstStyle/>
          <a:p>
            <a:endParaRPr lang="en-US"/>
          </a:p>
        </p:txBody>
      </p:sp>
      <p:sp>
        <p:nvSpPr>
          <p:cNvPr id="22544" name="Line 164"/>
          <p:cNvSpPr>
            <a:spLocks noChangeShapeType="1"/>
          </p:cNvSpPr>
          <p:nvPr/>
        </p:nvSpPr>
        <p:spPr bwMode="auto">
          <a:xfrm>
            <a:off x="3200400" y="3276600"/>
            <a:ext cx="685800" cy="0"/>
          </a:xfrm>
          <a:prstGeom prst="line">
            <a:avLst/>
          </a:prstGeom>
          <a:noFill/>
          <a:ln w="9525">
            <a:solidFill>
              <a:schemeClr val="tx1"/>
            </a:solidFill>
            <a:round/>
            <a:headEnd/>
            <a:tailEnd/>
          </a:ln>
        </p:spPr>
        <p:txBody>
          <a:bodyPr/>
          <a:lstStyle/>
          <a:p>
            <a:endParaRPr lang="en-US"/>
          </a:p>
        </p:txBody>
      </p:sp>
      <p:sp>
        <p:nvSpPr>
          <p:cNvPr id="22545" name="Text Box 165"/>
          <p:cNvSpPr txBox="1">
            <a:spLocks noChangeArrowheads="1"/>
          </p:cNvSpPr>
          <p:nvPr/>
        </p:nvSpPr>
        <p:spPr bwMode="auto">
          <a:xfrm>
            <a:off x="3657600" y="2743200"/>
            <a:ext cx="298450" cy="366713"/>
          </a:xfrm>
          <a:prstGeom prst="rect">
            <a:avLst/>
          </a:prstGeom>
          <a:noFill/>
          <a:ln w="9525">
            <a:noFill/>
            <a:miter lim="800000"/>
            <a:headEnd/>
            <a:tailEnd/>
          </a:ln>
        </p:spPr>
        <p:txBody>
          <a:bodyPr wrap="none">
            <a:spAutoFit/>
          </a:bodyPr>
          <a:lstStyle/>
          <a:p>
            <a:r>
              <a:rPr lang="en-US"/>
              <a:t>x</a:t>
            </a:r>
          </a:p>
        </p:txBody>
      </p:sp>
      <p:sp>
        <p:nvSpPr>
          <p:cNvPr id="22546" name="Text Box 166"/>
          <p:cNvSpPr txBox="1">
            <a:spLocks noChangeArrowheads="1"/>
          </p:cNvSpPr>
          <p:nvPr/>
        </p:nvSpPr>
        <p:spPr bwMode="auto">
          <a:xfrm>
            <a:off x="3200400" y="3200400"/>
            <a:ext cx="298450" cy="366713"/>
          </a:xfrm>
          <a:prstGeom prst="rect">
            <a:avLst/>
          </a:prstGeom>
          <a:noFill/>
          <a:ln w="9525">
            <a:noFill/>
            <a:miter lim="800000"/>
            <a:headEnd/>
            <a:tailEnd/>
          </a:ln>
        </p:spPr>
        <p:txBody>
          <a:bodyPr wrap="none">
            <a:spAutoFit/>
          </a:bodyPr>
          <a:lstStyle/>
          <a:p>
            <a:r>
              <a:rPr lang="en-US"/>
              <a:t>x</a:t>
            </a:r>
          </a:p>
        </p:txBody>
      </p:sp>
      <p:sp>
        <p:nvSpPr>
          <p:cNvPr id="22547" name="Text Box 167"/>
          <p:cNvSpPr txBox="1">
            <a:spLocks noChangeArrowheads="1"/>
          </p:cNvSpPr>
          <p:nvPr/>
        </p:nvSpPr>
        <p:spPr bwMode="auto">
          <a:xfrm>
            <a:off x="3429000" y="2971800"/>
            <a:ext cx="311150" cy="366713"/>
          </a:xfrm>
          <a:prstGeom prst="rect">
            <a:avLst/>
          </a:prstGeom>
          <a:noFill/>
          <a:ln w="9525">
            <a:noFill/>
            <a:miter lim="800000"/>
            <a:headEnd/>
            <a:tailEnd/>
          </a:ln>
        </p:spPr>
        <p:txBody>
          <a:bodyPr wrap="none">
            <a:spAutoFit/>
          </a:bodyPr>
          <a:lstStyle/>
          <a:p>
            <a:r>
              <a:rPr lang="en-US"/>
              <a:t>o</a:t>
            </a:r>
          </a:p>
        </p:txBody>
      </p:sp>
      <p:sp>
        <p:nvSpPr>
          <p:cNvPr id="22548" name="Line 168"/>
          <p:cNvSpPr>
            <a:spLocks noChangeShapeType="1"/>
          </p:cNvSpPr>
          <p:nvPr/>
        </p:nvSpPr>
        <p:spPr bwMode="auto">
          <a:xfrm>
            <a:off x="6019800" y="2819400"/>
            <a:ext cx="0" cy="685800"/>
          </a:xfrm>
          <a:prstGeom prst="line">
            <a:avLst/>
          </a:prstGeom>
          <a:noFill/>
          <a:ln w="9525">
            <a:solidFill>
              <a:schemeClr val="tx1"/>
            </a:solidFill>
            <a:round/>
            <a:headEnd/>
            <a:tailEnd/>
          </a:ln>
        </p:spPr>
        <p:txBody>
          <a:bodyPr/>
          <a:lstStyle/>
          <a:p>
            <a:endParaRPr lang="en-US"/>
          </a:p>
        </p:txBody>
      </p:sp>
      <p:sp>
        <p:nvSpPr>
          <p:cNvPr id="22549" name="Line 169"/>
          <p:cNvSpPr>
            <a:spLocks noChangeShapeType="1"/>
          </p:cNvSpPr>
          <p:nvPr/>
        </p:nvSpPr>
        <p:spPr bwMode="auto">
          <a:xfrm>
            <a:off x="6248400" y="2819400"/>
            <a:ext cx="0" cy="685800"/>
          </a:xfrm>
          <a:prstGeom prst="line">
            <a:avLst/>
          </a:prstGeom>
          <a:noFill/>
          <a:ln w="9525">
            <a:solidFill>
              <a:schemeClr val="tx1"/>
            </a:solidFill>
            <a:round/>
            <a:headEnd/>
            <a:tailEnd/>
          </a:ln>
        </p:spPr>
        <p:txBody>
          <a:bodyPr/>
          <a:lstStyle/>
          <a:p>
            <a:endParaRPr lang="en-US"/>
          </a:p>
        </p:txBody>
      </p:sp>
      <p:sp>
        <p:nvSpPr>
          <p:cNvPr id="22550" name="Line 170"/>
          <p:cNvSpPr>
            <a:spLocks noChangeShapeType="1"/>
          </p:cNvSpPr>
          <p:nvPr/>
        </p:nvSpPr>
        <p:spPr bwMode="auto">
          <a:xfrm>
            <a:off x="5791200" y="3048000"/>
            <a:ext cx="685800" cy="0"/>
          </a:xfrm>
          <a:prstGeom prst="line">
            <a:avLst/>
          </a:prstGeom>
          <a:noFill/>
          <a:ln w="9525">
            <a:solidFill>
              <a:schemeClr val="tx1"/>
            </a:solidFill>
            <a:round/>
            <a:headEnd/>
            <a:tailEnd/>
          </a:ln>
        </p:spPr>
        <p:txBody>
          <a:bodyPr/>
          <a:lstStyle/>
          <a:p>
            <a:endParaRPr lang="en-US"/>
          </a:p>
        </p:txBody>
      </p:sp>
      <p:sp>
        <p:nvSpPr>
          <p:cNvPr id="22551" name="Line 171"/>
          <p:cNvSpPr>
            <a:spLocks noChangeShapeType="1"/>
          </p:cNvSpPr>
          <p:nvPr/>
        </p:nvSpPr>
        <p:spPr bwMode="auto">
          <a:xfrm>
            <a:off x="5791200" y="3276600"/>
            <a:ext cx="685800" cy="0"/>
          </a:xfrm>
          <a:prstGeom prst="line">
            <a:avLst/>
          </a:prstGeom>
          <a:noFill/>
          <a:ln w="9525">
            <a:solidFill>
              <a:schemeClr val="tx1"/>
            </a:solidFill>
            <a:round/>
            <a:headEnd/>
            <a:tailEnd/>
          </a:ln>
        </p:spPr>
        <p:txBody>
          <a:bodyPr/>
          <a:lstStyle/>
          <a:p>
            <a:endParaRPr lang="en-US"/>
          </a:p>
        </p:txBody>
      </p:sp>
      <p:sp>
        <p:nvSpPr>
          <p:cNvPr id="22552" name="Text Box 172"/>
          <p:cNvSpPr txBox="1">
            <a:spLocks noChangeArrowheads="1"/>
          </p:cNvSpPr>
          <p:nvPr/>
        </p:nvSpPr>
        <p:spPr bwMode="auto">
          <a:xfrm>
            <a:off x="6248400" y="2743200"/>
            <a:ext cx="298450" cy="366713"/>
          </a:xfrm>
          <a:prstGeom prst="rect">
            <a:avLst/>
          </a:prstGeom>
          <a:noFill/>
          <a:ln w="9525">
            <a:noFill/>
            <a:miter lim="800000"/>
            <a:headEnd/>
            <a:tailEnd/>
          </a:ln>
        </p:spPr>
        <p:txBody>
          <a:bodyPr wrap="none">
            <a:spAutoFit/>
          </a:bodyPr>
          <a:lstStyle/>
          <a:p>
            <a:r>
              <a:rPr lang="en-US"/>
              <a:t>x</a:t>
            </a:r>
          </a:p>
        </p:txBody>
      </p:sp>
      <p:sp>
        <p:nvSpPr>
          <p:cNvPr id="22553" name="Text Box 173"/>
          <p:cNvSpPr txBox="1">
            <a:spLocks noChangeArrowheads="1"/>
          </p:cNvSpPr>
          <p:nvPr/>
        </p:nvSpPr>
        <p:spPr bwMode="auto">
          <a:xfrm>
            <a:off x="5791200" y="3200400"/>
            <a:ext cx="298450" cy="366713"/>
          </a:xfrm>
          <a:prstGeom prst="rect">
            <a:avLst/>
          </a:prstGeom>
          <a:noFill/>
          <a:ln w="9525">
            <a:noFill/>
            <a:miter lim="800000"/>
            <a:headEnd/>
            <a:tailEnd/>
          </a:ln>
        </p:spPr>
        <p:txBody>
          <a:bodyPr wrap="none">
            <a:spAutoFit/>
          </a:bodyPr>
          <a:lstStyle/>
          <a:p>
            <a:r>
              <a:rPr lang="en-US"/>
              <a:t>x</a:t>
            </a:r>
          </a:p>
        </p:txBody>
      </p:sp>
      <p:sp>
        <p:nvSpPr>
          <p:cNvPr id="22554" name="Text Box 174"/>
          <p:cNvSpPr txBox="1">
            <a:spLocks noChangeArrowheads="1"/>
          </p:cNvSpPr>
          <p:nvPr/>
        </p:nvSpPr>
        <p:spPr bwMode="auto">
          <a:xfrm>
            <a:off x="6019800" y="2971800"/>
            <a:ext cx="311150" cy="366713"/>
          </a:xfrm>
          <a:prstGeom prst="rect">
            <a:avLst/>
          </a:prstGeom>
          <a:noFill/>
          <a:ln w="9525">
            <a:noFill/>
            <a:miter lim="800000"/>
            <a:headEnd/>
            <a:tailEnd/>
          </a:ln>
        </p:spPr>
        <p:txBody>
          <a:bodyPr wrap="none">
            <a:spAutoFit/>
          </a:bodyPr>
          <a:lstStyle/>
          <a:p>
            <a:r>
              <a:rPr lang="en-US"/>
              <a:t>o</a:t>
            </a:r>
          </a:p>
        </p:txBody>
      </p:sp>
      <p:sp>
        <p:nvSpPr>
          <p:cNvPr id="22555" name="Text Box 175"/>
          <p:cNvSpPr txBox="1">
            <a:spLocks noChangeArrowheads="1"/>
          </p:cNvSpPr>
          <p:nvPr/>
        </p:nvSpPr>
        <p:spPr bwMode="auto">
          <a:xfrm>
            <a:off x="3657600" y="3200400"/>
            <a:ext cx="311150" cy="366713"/>
          </a:xfrm>
          <a:prstGeom prst="rect">
            <a:avLst/>
          </a:prstGeom>
          <a:noFill/>
          <a:ln w="9525">
            <a:noFill/>
            <a:miter lim="800000"/>
            <a:headEnd/>
            <a:tailEnd/>
          </a:ln>
        </p:spPr>
        <p:txBody>
          <a:bodyPr wrap="none">
            <a:spAutoFit/>
          </a:bodyPr>
          <a:lstStyle/>
          <a:p>
            <a:r>
              <a:rPr lang="en-US"/>
              <a:t>o</a:t>
            </a:r>
          </a:p>
        </p:txBody>
      </p:sp>
      <p:sp>
        <p:nvSpPr>
          <p:cNvPr id="22556" name="Text Box 176"/>
          <p:cNvSpPr txBox="1">
            <a:spLocks noChangeArrowheads="1"/>
          </p:cNvSpPr>
          <p:nvPr/>
        </p:nvSpPr>
        <p:spPr bwMode="auto">
          <a:xfrm>
            <a:off x="6019800" y="3200400"/>
            <a:ext cx="311150" cy="366713"/>
          </a:xfrm>
          <a:prstGeom prst="rect">
            <a:avLst/>
          </a:prstGeom>
          <a:noFill/>
          <a:ln w="9525">
            <a:noFill/>
            <a:miter lim="800000"/>
            <a:headEnd/>
            <a:tailEnd/>
          </a:ln>
        </p:spPr>
        <p:txBody>
          <a:bodyPr wrap="none">
            <a:spAutoFit/>
          </a:bodyPr>
          <a:lstStyle/>
          <a:p>
            <a:r>
              <a:rPr lang="en-US"/>
              <a:t>o</a:t>
            </a:r>
          </a:p>
        </p:txBody>
      </p:sp>
      <p:sp>
        <p:nvSpPr>
          <p:cNvPr id="22557" name="Line 177"/>
          <p:cNvSpPr>
            <a:spLocks noChangeShapeType="1"/>
          </p:cNvSpPr>
          <p:nvPr/>
        </p:nvSpPr>
        <p:spPr bwMode="auto">
          <a:xfrm flipH="1">
            <a:off x="2514600" y="3581400"/>
            <a:ext cx="685800" cy="304800"/>
          </a:xfrm>
          <a:prstGeom prst="line">
            <a:avLst/>
          </a:prstGeom>
          <a:noFill/>
          <a:ln w="9525">
            <a:solidFill>
              <a:schemeClr val="tx1"/>
            </a:solidFill>
            <a:round/>
            <a:headEnd/>
            <a:tailEnd type="triangle" w="med" len="med"/>
          </a:ln>
        </p:spPr>
        <p:txBody>
          <a:bodyPr/>
          <a:lstStyle/>
          <a:p>
            <a:endParaRPr lang="en-US"/>
          </a:p>
        </p:txBody>
      </p:sp>
      <p:sp>
        <p:nvSpPr>
          <p:cNvPr id="22558" name="Line 178"/>
          <p:cNvSpPr>
            <a:spLocks noChangeShapeType="1"/>
          </p:cNvSpPr>
          <p:nvPr/>
        </p:nvSpPr>
        <p:spPr bwMode="auto">
          <a:xfrm>
            <a:off x="4038600" y="3581400"/>
            <a:ext cx="762000" cy="304800"/>
          </a:xfrm>
          <a:prstGeom prst="line">
            <a:avLst/>
          </a:prstGeom>
          <a:noFill/>
          <a:ln w="9525">
            <a:solidFill>
              <a:schemeClr val="tx1"/>
            </a:solidFill>
            <a:round/>
            <a:headEnd/>
            <a:tailEnd type="triangle" w="med" len="med"/>
          </a:ln>
        </p:spPr>
        <p:txBody>
          <a:bodyPr/>
          <a:lstStyle/>
          <a:p>
            <a:endParaRPr lang="en-US"/>
          </a:p>
        </p:txBody>
      </p:sp>
      <p:sp>
        <p:nvSpPr>
          <p:cNvPr id="22559" name="Line 179"/>
          <p:cNvSpPr>
            <a:spLocks noChangeShapeType="1"/>
          </p:cNvSpPr>
          <p:nvPr/>
        </p:nvSpPr>
        <p:spPr bwMode="auto">
          <a:xfrm>
            <a:off x="2133600" y="3962400"/>
            <a:ext cx="0" cy="685800"/>
          </a:xfrm>
          <a:prstGeom prst="line">
            <a:avLst/>
          </a:prstGeom>
          <a:noFill/>
          <a:ln w="9525">
            <a:solidFill>
              <a:schemeClr val="tx1"/>
            </a:solidFill>
            <a:round/>
            <a:headEnd/>
            <a:tailEnd/>
          </a:ln>
        </p:spPr>
        <p:txBody>
          <a:bodyPr/>
          <a:lstStyle/>
          <a:p>
            <a:endParaRPr lang="en-US"/>
          </a:p>
        </p:txBody>
      </p:sp>
      <p:sp>
        <p:nvSpPr>
          <p:cNvPr id="22560" name="Line 180"/>
          <p:cNvSpPr>
            <a:spLocks noChangeShapeType="1"/>
          </p:cNvSpPr>
          <p:nvPr/>
        </p:nvSpPr>
        <p:spPr bwMode="auto">
          <a:xfrm>
            <a:off x="2362200" y="3962400"/>
            <a:ext cx="0" cy="685800"/>
          </a:xfrm>
          <a:prstGeom prst="line">
            <a:avLst/>
          </a:prstGeom>
          <a:noFill/>
          <a:ln w="9525">
            <a:solidFill>
              <a:schemeClr val="tx1"/>
            </a:solidFill>
            <a:round/>
            <a:headEnd/>
            <a:tailEnd/>
          </a:ln>
        </p:spPr>
        <p:txBody>
          <a:bodyPr/>
          <a:lstStyle/>
          <a:p>
            <a:endParaRPr lang="en-US"/>
          </a:p>
        </p:txBody>
      </p:sp>
      <p:sp>
        <p:nvSpPr>
          <p:cNvPr id="22561" name="Line 181"/>
          <p:cNvSpPr>
            <a:spLocks noChangeShapeType="1"/>
          </p:cNvSpPr>
          <p:nvPr/>
        </p:nvSpPr>
        <p:spPr bwMode="auto">
          <a:xfrm>
            <a:off x="1905000" y="4191000"/>
            <a:ext cx="685800" cy="0"/>
          </a:xfrm>
          <a:prstGeom prst="line">
            <a:avLst/>
          </a:prstGeom>
          <a:noFill/>
          <a:ln w="9525">
            <a:solidFill>
              <a:schemeClr val="tx1"/>
            </a:solidFill>
            <a:round/>
            <a:headEnd/>
            <a:tailEnd/>
          </a:ln>
        </p:spPr>
        <p:txBody>
          <a:bodyPr/>
          <a:lstStyle/>
          <a:p>
            <a:endParaRPr lang="en-US"/>
          </a:p>
        </p:txBody>
      </p:sp>
      <p:sp>
        <p:nvSpPr>
          <p:cNvPr id="22562" name="Line 182"/>
          <p:cNvSpPr>
            <a:spLocks noChangeShapeType="1"/>
          </p:cNvSpPr>
          <p:nvPr/>
        </p:nvSpPr>
        <p:spPr bwMode="auto">
          <a:xfrm>
            <a:off x="1905000" y="4419600"/>
            <a:ext cx="685800" cy="0"/>
          </a:xfrm>
          <a:prstGeom prst="line">
            <a:avLst/>
          </a:prstGeom>
          <a:noFill/>
          <a:ln w="9525">
            <a:solidFill>
              <a:schemeClr val="tx1"/>
            </a:solidFill>
            <a:round/>
            <a:headEnd/>
            <a:tailEnd/>
          </a:ln>
        </p:spPr>
        <p:txBody>
          <a:bodyPr/>
          <a:lstStyle/>
          <a:p>
            <a:endParaRPr lang="en-US"/>
          </a:p>
        </p:txBody>
      </p:sp>
      <p:sp>
        <p:nvSpPr>
          <p:cNvPr id="22563" name="Text Box 183"/>
          <p:cNvSpPr txBox="1">
            <a:spLocks noChangeArrowheads="1"/>
          </p:cNvSpPr>
          <p:nvPr/>
        </p:nvSpPr>
        <p:spPr bwMode="auto">
          <a:xfrm>
            <a:off x="2362200" y="3886200"/>
            <a:ext cx="298450" cy="366713"/>
          </a:xfrm>
          <a:prstGeom prst="rect">
            <a:avLst/>
          </a:prstGeom>
          <a:noFill/>
          <a:ln w="9525">
            <a:noFill/>
            <a:miter lim="800000"/>
            <a:headEnd/>
            <a:tailEnd/>
          </a:ln>
        </p:spPr>
        <p:txBody>
          <a:bodyPr wrap="none">
            <a:spAutoFit/>
          </a:bodyPr>
          <a:lstStyle/>
          <a:p>
            <a:r>
              <a:rPr lang="en-US"/>
              <a:t>x</a:t>
            </a:r>
          </a:p>
        </p:txBody>
      </p:sp>
      <p:sp>
        <p:nvSpPr>
          <p:cNvPr id="22564" name="Text Box 184"/>
          <p:cNvSpPr txBox="1">
            <a:spLocks noChangeArrowheads="1"/>
          </p:cNvSpPr>
          <p:nvPr/>
        </p:nvSpPr>
        <p:spPr bwMode="auto">
          <a:xfrm>
            <a:off x="1905000" y="4343400"/>
            <a:ext cx="298450" cy="366713"/>
          </a:xfrm>
          <a:prstGeom prst="rect">
            <a:avLst/>
          </a:prstGeom>
          <a:noFill/>
          <a:ln w="9525">
            <a:noFill/>
            <a:miter lim="800000"/>
            <a:headEnd/>
            <a:tailEnd/>
          </a:ln>
        </p:spPr>
        <p:txBody>
          <a:bodyPr wrap="none">
            <a:spAutoFit/>
          </a:bodyPr>
          <a:lstStyle/>
          <a:p>
            <a:r>
              <a:rPr lang="en-US"/>
              <a:t>x</a:t>
            </a:r>
          </a:p>
        </p:txBody>
      </p:sp>
      <p:sp>
        <p:nvSpPr>
          <p:cNvPr id="22565" name="Text Box 185"/>
          <p:cNvSpPr txBox="1">
            <a:spLocks noChangeArrowheads="1"/>
          </p:cNvSpPr>
          <p:nvPr/>
        </p:nvSpPr>
        <p:spPr bwMode="auto">
          <a:xfrm>
            <a:off x="2133600" y="4114800"/>
            <a:ext cx="311150" cy="366713"/>
          </a:xfrm>
          <a:prstGeom prst="rect">
            <a:avLst/>
          </a:prstGeom>
          <a:noFill/>
          <a:ln w="9525">
            <a:noFill/>
            <a:miter lim="800000"/>
            <a:headEnd/>
            <a:tailEnd/>
          </a:ln>
        </p:spPr>
        <p:txBody>
          <a:bodyPr wrap="none">
            <a:spAutoFit/>
          </a:bodyPr>
          <a:lstStyle/>
          <a:p>
            <a:r>
              <a:rPr lang="en-US"/>
              <a:t>o</a:t>
            </a:r>
          </a:p>
        </p:txBody>
      </p:sp>
      <p:sp>
        <p:nvSpPr>
          <p:cNvPr id="22566" name="Line 186"/>
          <p:cNvSpPr>
            <a:spLocks noChangeShapeType="1"/>
          </p:cNvSpPr>
          <p:nvPr/>
        </p:nvSpPr>
        <p:spPr bwMode="auto">
          <a:xfrm>
            <a:off x="4724400" y="3962400"/>
            <a:ext cx="0" cy="685800"/>
          </a:xfrm>
          <a:prstGeom prst="line">
            <a:avLst/>
          </a:prstGeom>
          <a:noFill/>
          <a:ln w="9525">
            <a:solidFill>
              <a:schemeClr val="tx1"/>
            </a:solidFill>
            <a:round/>
            <a:headEnd/>
            <a:tailEnd/>
          </a:ln>
        </p:spPr>
        <p:txBody>
          <a:bodyPr/>
          <a:lstStyle/>
          <a:p>
            <a:endParaRPr lang="en-US"/>
          </a:p>
        </p:txBody>
      </p:sp>
      <p:sp>
        <p:nvSpPr>
          <p:cNvPr id="22567" name="Line 187"/>
          <p:cNvSpPr>
            <a:spLocks noChangeShapeType="1"/>
          </p:cNvSpPr>
          <p:nvPr/>
        </p:nvSpPr>
        <p:spPr bwMode="auto">
          <a:xfrm>
            <a:off x="4953000" y="3962400"/>
            <a:ext cx="0" cy="685800"/>
          </a:xfrm>
          <a:prstGeom prst="line">
            <a:avLst/>
          </a:prstGeom>
          <a:noFill/>
          <a:ln w="9525">
            <a:solidFill>
              <a:schemeClr val="tx1"/>
            </a:solidFill>
            <a:round/>
            <a:headEnd/>
            <a:tailEnd/>
          </a:ln>
        </p:spPr>
        <p:txBody>
          <a:bodyPr/>
          <a:lstStyle/>
          <a:p>
            <a:endParaRPr lang="en-US"/>
          </a:p>
        </p:txBody>
      </p:sp>
      <p:sp>
        <p:nvSpPr>
          <p:cNvPr id="22568" name="Line 188"/>
          <p:cNvSpPr>
            <a:spLocks noChangeShapeType="1"/>
          </p:cNvSpPr>
          <p:nvPr/>
        </p:nvSpPr>
        <p:spPr bwMode="auto">
          <a:xfrm>
            <a:off x="4495800" y="4191000"/>
            <a:ext cx="685800" cy="0"/>
          </a:xfrm>
          <a:prstGeom prst="line">
            <a:avLst/>
          </a:prstGeom>
          <a:noFill/>
          <a:ln w="9525">
            <a:solidFill>
              <a:schemeClr val="tx1"/>
            </a:solidFill>
            <a:round/>
            <a:headEnd/>
            <a:tailEnd/>
          </a:ln>
        </p:spPr>
        <p:txBody>
          <a:bodyPr/>
          <a:lstStyle/>
          <a:p>
            <a:endParaRPr lang="en-US"/>
          </a:p>
        </p:txBody>
      </p:sp>
      <p:sp>
        <p:nvSpPr>
          <p:cNvPr id="22569" name="Line 189"/>
          <p:cNvSpPr>
            <a:spLocks noChangeShapeType="1"/>
          </p:cNvSpPr>
          <p:nvPr/>
        </p:nvSpPr>
        <p:spPr bwMode="auto">
          <a:xfrm>
            <a:off x="4495800" y="4419600"/>
            <a:ext cx="685800" cy="0"/>
          </a:xfrm>
          <a:prstGeom prst="line">
            <a:avLst/>
          </a:prstGeom>
          <a:noFill/>
          <a:ln w="9525">
            <a:solidFill>
              <a:schemeClr val="tx1"/>
            </a:solidFill>
            <a:round/>
            <a:headEnd/>
            <a:tailEnd/>
          </a:ln>
        </p:spPr>
        <p:txBody>
          <a:bodyPr/>
          <a:lstStyle/>
          <a:p>
            <a:endParaRPr lang="en-US"/>
          </a:p>
        </p:txBody>
      </p:sp>
      <p:sp>
        <p:nvSpPr>
          <p:cNvPr id="22570" name="Text Box 190"/>
          <p:cNvSpPr txBox="1">
            <a:spLocks noChangeArrowheads="1"/>
          </p:cNvSpPr>
          <p:nvPr/>
        </p:nvSpPr>
        <p:spPr bwMode="auto">
          <a:xfrm>
            <a:off x="4953000" y="3886200"/>
            <a:ext cx="298450" cy="366713"/>
          </a:xfrm>
          <a:prstGeom prst="rect">
            <a:avLst/>
          </a:prstGeom>
          <a:noFill/>
          <a:ln w="9525">
            <a:noFill/>
            <a:miter lim="800000"/>
            <a:headEnd/>
            <a:tailEnd/>
          </a:ln>
        </p:spPr>
        <p:txBody>
          <a:bodyPr wrap="none">
            <a:spAutoFit/>
          </a:bodyPr>
          <a:lstStyle/>
          <a:p>
            <a:r>
              <a:rPr lang="en-US"/>
              <a:t>x</a:t>
            </a:r>
          </a:p>
        </p:txBody>
      </p:sp>
      <p:sp>
        <p:nvSpPr>
          <p:cNvPr id="22571" name="Text Box 191"/>
          <p:cNvSpPr txBox="1">
            <a:spLocks noChangeArrowheads="1"/>
          </p:cNvSpPr>
          <p:nvPr/>
        </p:nvSpPr>
        <p:spPr bwMode="auto">
          <a:xfrm>
            <a:off x="4495800" y="4343400"/>
            <a:ext cx="298450" cy="366713"/>
          </a:xfrm>
          <a:prstGeom prst="rect">
            <a:avLst/>
          </a:prstGeom>
          <a:noFill/>
          <a:ln w="9525">
            <a:noFill/>
            <a:miter lim="800000"/>
            <a:headEnd/>
            <a:tailEnd/>
          </a:ln>
        </p:spPr>
        <p:txBody>
          <a:bodyPr wrap="none">
            <a:spAutoFit/>
          </a:bodyPr>
          <a:lstStyle/>
          <a:p>
            <a:r>
              <a:rPr lang="en-US"/>
              <a:t>x</a:t>
            </a:r>
          </a:p>
        </p:txBody>
      </p:sp>
      <p:sp>
        <p:nvSpPr>
          <p:cNvPr id="22572" name="Text Box 192"/>
          <p:cNvSpPr txBox="1">
            <a:spLocks noChangeArrowheads="1"/>
          </p:cNvSpPr>
          <p:nvPr/>
        </p:nvSpPr>
        <p:spPr bwMode="auto">
          <a:xfrm>
            <a:off x="4724400" y="4114800"/>
            <a:ext cx="311150" cy="366713"/>
          </a:xfrm>
          <a:prstGeom prst="rect">
            <a:avLst/>
          </a:prstGeom>
          <a:noFill/>
          <a:ln w="9525">
            <a:noFill/>
            <a:miter lim="800000"/>
            <a:headEnd/>
            <a:tailEnd/>
          </a:ln>
        </p:spPr>
        <p:txBody>
          <a:bodyPr wrap="none">
            <a:spAutoFit/>
          </a:bodyPr>
          <a:lstStyle/>
          <a:p>
            <a:r>
              <a:rPr lang="en-US"/>
              <a:t>o</a:t>
            </a:r>
          </a:p>
        </p:txBody>
      </p:sp>
      <p:sp>
        <p:nvSpPr>
          <p:cNvPr id="22573" name="Text Box 193"/>
          <p:cNvSpPr txBox="1">
            <a:spLocks noChangeArrowheads="1"/>
          </p:cNvSpPr>
          <p:nvPr/>
        </p:nvSpPr>
        <p:spPr bwMode="auto">
          <a:xfrm>
            <a:off x="2362200" y="4343400"/>
            <a:ext cx="311150" cy="366713"/>
          </a:xfrm>
          <a:prstGeom prst="rect">
            <a:avLst/>
          </a:prstGeom>
          <a:noFill/>
          <a:ln w="9525">
            <a:noFill/>
            <a:miter lim="800000"/>
            <a:headEnd/>
            <a:tailEnd/>
          </a:ln>
        </p:spPr>
        <p:txBody>
          <a:bodyPr wrap="none">
            <a:spAutoFit/>
          </a:bodyPr>
          <a:lstStyle/>
          <a:p>
            <a:r>
              <a:rPr lang="en-US"/>
              <a:t>o</a:t>
            </a:r>
          </a:p>
        </p:txBody>
      </p:sp>
      <p:sp>
        <p:nvSpPr>
          <p:cNvPr id="22574" name="Text Box 194"/>
          <p:cNvSpPr txBox="1">
            <a:spLocks noChangeArrowheads="1"/>
          </p:cNvSpPr>
          <p:nvPr/>
        </p:nvSpPr>
        <p:spPr bwMode="auto">
          <a:xfrm>
            <a:off x="4953000" y="4343400"/>
            <a:ext cx="311150" cy="366713"/>
          </a:xfrm>
          <a:prstGeom prst="rect">
            <a:avLst/>
          </a:prstGeom>
          <a:noFill/>
          <a:ln w="9525">
            <a:noFill/>
            <a:miter lim="800000"/>
            <a:headEnd/>
            <a:tailEnd/>
          </a:ln>
        </p:spPr>
        <p:txBody>
          <a:bodyPr wrap="none">
            <a:spAutoFit/>
          </a:bodyPr>
          <a:lstStyle/>
          <a:p>
            <a:r>
              <a:rPr lang="en-US"/>
              <a:t>o</a:t>
            </a:r>
          </a:p>
        </p:txBody>
      </p:sp>
      <p:sp>
        <p:nvSpPr>
          <p:cNvPr id="22575" name="Text Box 195"/>
          <p:cNvSpPr txBox="1">
            <a:spLocks noChangeArrowheads="1"/>
          </p:cNvSpPr>
          <p:nvPr/>
        </p:nvSpPr>
        <p:spPr bwMode="auto">
          <a:xfrm>
            <a:off x="1905000" y="3886200"/>
            <a:ext cx="298450" cy="366713"/>
          </a:xfrm>
          <a:prstGeom prst="rect">
            <a:avLst/>
          </a:prstGeom>
          <a:noFill/>
          <a:ln w="9525">
            <a:noFill/>
            <a:miter lim="800000"/>
            <a:headEnd/>
            <a:tailEnd/>
          </a:ln>
        </p:spPr>
        <p:txBody>
          <a:bodyPr wrap="none">
            <a:spAutoFit/>
          </a:bodyPr>
          <a:lstStyle/>
          <a:p>
            <a:r>
              <a:rPr lang="en-US"/>
              <a:t>x</a:t>
            </a:r>
          </a:p>
        </p:txBody>
      </p:sp>
      <p:sp>
        <p:nvSpPr>
          <p:cNvPr id="22576" name="Text Box 196"/>
          <p:cNvSpPr txBox="1">
            <a:spLocks noChangeArrowheads="1"/>
          </p:cNvSpPr>
          <p:nvPr/>
        </p:nvSpPr>
        <p:spPr bwMode="auto">
          <a:xfrm>
            <a:off x="4495800" y="4114800"/>
            <a:ext cx="298450" cy="366713"/>
          </a:xfrm>
          <a:prstGeom prst="rect">
            <a:avLst/>
          </a:prstGeom>
          <a:noFill/>
          <a:ln w="9525">
            <a:noFill/>
            <a:miter lim="800000"/>
            <a:headEnd/>
            <a:tailEnd/>
          </a:ln>
        </p:spPr>
        <p:txBody>
          <a:bodyPr wrap="none">
            <a:spAutoFit/>
          </a:bodyPr>
          <a:lstStyle/>
          <a:p>
            <a:r>
              <a:rPr lang="en-US"/>
              <a:t>x</a:t>
            </a:r>
          </a:p>
        </p:txBody>
      </p:sp>
      <p:sp>
        <p:nvSpPr>
          <p:cNvPr id="22577" name="Line 197"/>
          <p:cNvSpPr>
            <a:spLocks noChangeShapeType="1"/>
          </p:cNvSpPr>
          <p:nvPr/>
        </p:nvSpPr>
        <p:spPr bwMode="auto">
          <a:xfrm flipH="1">
            <a:off x="1143000" y="4648200"/>
            <a:ext cx="685800" cy="304800"/>
          </a:xfrm>
          <a:prstGeom prst="line">
            <a:avLst/>
          </a:prstGeom>
          <a:noFill/>
          <a:ln w="9525">
            <a:solidFill>
              <a:schemeClr val="tx1"/>
            </a:solidFill>
            <a:round/>
            <a:headEnd/>
            <a:tailEnd type="triangle" w="med" len="med"/>
          </a:ln>
        </p:spPr>
        <p:txBody>
          <a:bodyPr/>
          <a:lstStyle/>
          <a:p>
            <a:endParaRPr lang="en-US"/>
          </a:p>
        </p:txBody>
      </p:sp>
      <p:sp>
        <p:nvSpPr>
          <p:cNvPr id="22578" name="Line 198"/>
          <p:cNvSpPr>
            <a:spLocks noChangeShapeType="1"/>
          </p:cNvSpPr>
          <p:nvPr/>
        </p:nvSpPr>
        <p:spPr bwMode="auto">
          <a:xfrm>
            <a:off x="2667000" y="4648200"/>
            <a:ext cx="762000" cy="304800"/>
          </a:xfrm>
          <a:prstGeom prst="line">
            <a:avLst/>
          </a:prstGeom>
          <a:noFill/>
          <a:ln w="9525">
            <a:solidFill>
              <a:schemeClr val="tx1"/>
            </a:solidFill>
            <a:round/>
            <a:headEnd/>
            <a:tailEnd type="triangle" w="med" len="med"/>
          </a:ln>
        </p:spPr>
        <p:txBody>
          <a:bodyPr/>
          <a:lstStyle/>
          <a:p>
            <a:endParaRPr lang="en-US"/>
          </a:p>
        </p:txBody>
      </p:sp>
      <p:sp>
        <p:nvSpPr>
          <p:cNvPr id="22579" name="Line 199"/>
          <p:cNvSpPr>
            <a:spLocks noChangeShapeType="1"/>
          </p:cNvSpPr>
          <p:nvPr/>
        </p:nvSpPr>
        <p:spPr bwMode="auto">
          <a:xfrm>
            <a:off x="762000" y="5029200"/>
            <a:ext cx="0" cy="685800"/>
          </a:xfrm>
          <a:prstGeom prst="line">
            <a:avLst/>
          </a:prstGeom>
          <a:noFill/>
          <a:ln w="9525">
            <a:solidFill>
              <a:schemeClr val="tx1"/>
            </a:solidFill>
            <a:round/>
            <a:headEnd/>
            <a:tailEnd/>
          </a:ln>
        </p:spPr>
        <p:txBody>
          <a:bodyPr/>
          <a:lstStyle/>
          <a:p>
            <a:endParaRPr lang="en-US"/>
          </a:p>
        </p:txBody>
      </p:sp>
      <p:sp>
        <p:nvSpPr>
          <p:cNvPr id="22580" name="Line 200"/>
          <p:cNvSpPr>
            <a:spLocks noChangeShapeType="1"/>
          </p:cNvSpPr>
          <p:nvPr/>
        </p:nvSpPr>
        <p:spPr bwMode="auto">
          <a:xfrm>
            <a:off x="990600" y="5029200"/>
            <a:ext cx="0" cy="685800"/>
          </a:xfrm>
          <a:prstGeom prst="line">
            <a:avLst/>
          </a:prstGeom>
          <a:noFill/>
          <a:ln w="9525">
            <a:solidFill>
              <a:schemeClr val="tx1"/>
            </a:solidFill>
            <a:round/>
            <a:headEnd/>
            <a:tailEnd/>
          </a:ln>
        </p:spPr>
        <p:txBody>
          <a:bodyPr/>
          <a:lstStyle/>
          <a:p>
            <a:endParaRPr lang="en-US"/>
          </a:p>
        </p:txBody>
      </p:sp>
      <p:sp>
        <p:nvSpPr>
          <p:cNvPr id="22581" name="Line 201"/>
          <p:cNvSpPr>
            <a:spLocks noChangeShapeType="1"/>
          </p:cNvSpPr>
          <p:nvPr/>
        </p:nvSpPr>
        <p:spPr bwMode="auto">
          <a:xfrm>
            <a:off x="533400" y="5257800"/>
            <a:ext cx="685800" cy="0"/>
          </a:xfrm>
          <a:prstGeom prst="line">
            <a:avLst/>
          </a:prstGeom>
          <a:noFill/>
          <a:ln w="9525">
            <a:solidFill>
              <a:schemeClr val="tx1"/>
            </a:solidFill>
            <a:round/>
            <a:headEnd/>
            <a:tailEnd/>
          </a:ln>
        </p:spPr>
        <p:txBody>
          <a:bodyPr/>
          <a:lstStyle/>
          <a:p>
            <a:endParaRPr lang="en-US"/>
          </a:p>
        </p:txBody>
      </p:sp>
      <p:sp>
        <p:nvSpPr>
          <p:cNvPr id="22582" name="Line 202"/>
          <p:cNvSpPr>
            <a:spLocks noChangeShapeType="1"/>
          </p:cNvSpPr>
          <p:nvPr/>
        </p:nvSpPr>
        <p:spPr bwMode="auto">
          <a:xfrm>
            <a:off x="533400" y="5486400"/>
            <a:ext cx="685800" cy="0"/>
          </a:xfrm>
          <a:prstGeom prst="line">
            <a:avLst/>
          </a:prstGeom>
          <a:noFill/>
          <a:ln w="9525">
            <a:solidFill>
              <a:schemeClr val="tx1"/>
            </a:solidFill>
            <a:round/>
            <a:headEnd/>
            <a:tailEnd/>
          </a:ln>
        </p:spPr>
        <p:txBody>
          <a:bodyPr/>
          <a:lstStyle/>
          <a:p>
            <a:endParaRPr lang="en-US"/>
          </a:p>
        </p:txBody>
      </p:sp>
      <p:sp>
        <p:nvSpPr>
          <p:cNvPr id="22583" name="Text Box 203"/>
          <p:cNvSpPr txBox="1">
            <a:spLocks noChangeArrowheads="1"/>
          </p:cNvSpPr>
          <p:nvPr/>
        </p:nvSpPr>
        <p:spPr bwMode="auto">
          <a:xfrm>
            <a:off x="990600" y="4953000"/>
            <a:ext cx="298450" cy="366713"/>
          </a:xfrm>
          <a:prstGeom prst="rect">
            <a:avLst/>
          </a:prstGeom>
          <a:noFill/>
          <a:ln w="9525">
            <a:noFill/>
            <a:miter lim="800000"/>
            <a:headEnd/>
            <a:tailEnd/>
          </a:ln>
        </p:spPr>
        <p:txBody>
          <a:bodyPr wrap="none">
            <a:spAutoFit/>
          </a:bodyPr>
          <a:lstStyle/>
          <a:p>
            <a:r>
              <a:rPr lang="en-US"/>
              <a:t>x</a:t>
            </a:r>
          </a:p>
        </p:txBody>
      </p:sp>
      <p:sp>
        <p:nvSpPr>
          <p:cNvPr id="22584" name="Text Box 204"/>
          <p:cNvSpPr txBox="1">
            <a:spLocks noChangeArrowheads="1"/>
          </p:cNvSpPr>
          <p:nvPr/>
        </p:nvSpPr>
        <p:spPr bwMode="auto">
          <a:xfrm>
            <a:off x="533400" y="5410200"/>
            <a:ext cx="298450" cy="366713"/>
          </a:xfrm>
          <a:prstGeom prst="rect">
            <a:avLst/>
          </a:prstGeom>
          <a:noFill/>
          <a:ln w="9525">
            <a:noFill/>
            <a:miter lim="800000"/>
            <a:headEnd/>
            <a:tailEnd/>
          </a:ln>
        </p:spPr>
        <p:txBody>
          <a:bodyPr wrap="none">
            <a:spAutoFit/>
          </a:bodyPr>
          <a:lstStyle/>
          <a:p>
            <a:r>
              <a:rPr lang="en-US"/>
              <a:t>x</a:t>
            </a:r>
          </a:p>
        </p:txBody>
      </p:sp>
      <p:sp>
        <p:nvSpPr>
          <p:cNvPr id="22585" name="Text Box 205"/>
          <p:cNvSpPr txBox="1">
            <a:spLocks noChangeArrowheads="1"/>
          </p:cNvSpPr>
          <p:nvPr/>
        </p:nvSpPr>
        <p:spPr bwMode="auto">
          <a:xfrm>
            <a:off x="762000" y="5181600"/>
            <a:ext cx="311150" cy="366713"/>
          </a:xfrm>
          <a:prstGeom prst="rect">
            <a:avLst/>
          </a:prstGeom>
          <a:noFill/>
          <a:ln w="9525">
            <a:noFill/>
            <a:miter lim="800000"/>
            <a:headEnd/>
            <a:tailEnd/>
          </a:ln>
        </p:spPr>
        <p:txBody>
          <a:bodyPr wrap="none">
            <a:spAutoFit/>
          </a:bodyPr>
          <a:lstStyle/>
          <a:p>
            <a:r>
              <a:rPr lang="en-US"/>
              <a:t>o</a:t>
            </a:r>
          </a:p>
        </p:txBody>
      </p:sp>
      <p:sp>
        <p:nvSpPr>
          <p:cNvPr id="22586" name="Line 206"/>
          <p:cNvSpPr>
            <a:spLocks noChangeShapeType="1"/>
          </p:cNvSpPr>
          <p:nvPr/>
        </p:nvSpPr>
        <p:spPr bwMode="auto">
          <a:xfrm>
            <a:off x="3352800" y="5029200"/>
            <a:ext cx="0" cy="685800"/>
          </a:xfrm>
          <a:prstGeom prst="line">
            <a:avLst/>
          </a:prstGeom>
          <a:noFill/>
          <a:ln w="9525">
            <a:solidFill>
              <a:schemeClr val="tx1"/>
            </a:solidFill>
            <a:round/>
            <a:headEnd/>
            <a:tailEnd/>
          </a:ln>
        </p:spPr>
        <p:txBody>
          <a:bodyPr/>
          <a:lstStyle/>
          <a:p>
            <a:endParaRPr lang="en-US"/>
          </a:p>
        </p:txBody>
      </p:sp>
      <p:sp>
        <p:nvSpPr>
          <p:cNvPr id="22587" name="Line 207"/>
          <p:cNvSpPr>
            <a:spLocks noChangeShapeType="1"/>
          </p:cNvSpPr>
          <p:nvPr/>
        </p:nvSpPr>
        <p:spPr bwMode="auto">
          <a:xfrm>
            <a:off x="3581400" y="5029200"/>
            <a:ext cx="0" cy="685800"/>
          </a:xfrm>
          <a:prstGeom prst="line">
            <a:avLst/>
          </a:prstGeom>
          <a:noFill/>
          <a:ln w="9525">
            <a:solidFill>
              <a:schemeClr val="tx1"/>
            </a:solidFill>
            <a:round/>
            <a:headEnd/>
            <a:tailEnd/>
          </a:ln>
        </p:spPr>
        <p:txBody>
          <a:bodyPr/>
          <a:lstStyle/>
          <a:p>
            <a:endParaRPr lang="en-US"/>
          </a:p>
        </p:txBody>
      </p:sp>
      <p:sp>
        <p:nvSpPr>
          <p:cNvPr id="22588" name="Line 208"/>
          <p:cNvSpPr>
            <a:spLocks noChangeShapeType="1"/>
          </p:cNvSpPr>
          <p:nvPr/>
        </p:nvSpPr>
        <p:spPr bwMode="auto">
          <a:xfrm>
            <a:off x="3124200" y="5257800"/>
            <a:ext cx="685800" cy="0"/>
          </a:xfrm>
          <a:prstGeom prst="line">
            <a:avLst/>
          </a:prstGeom>
          <a:noFill/>
          <a:ln w="9525">
            <a:solidFill>
              <a:schemeClr val="tx1"/>
            </a:solidFill>
            <a:round/>
            <a:headEnd/>
            <a:tailEnd/>
          </a:ln>
        </p:spPr>
        <p:txBody>
          <a:bodyPr/>
          <a:lstStyle/>
          <a:p>
            <a:endParaRPr lang="en-US"/>
          </a:p>
        </p:txBody>
      </p:sp>
      <p:sp>
        <p:nvSpPr>
          <p:cNvPr id="22589" name="Line 209"/>
          <p:cNvSpPr>
            <a:spLocks noChangeShapeType="1"/>
          </p:cNvSpPr>
          <p:nvPr/>
        </p:nvSpPr>
        <p:spPr bwMode="auto">
          <a:xfrm>
            <a:off x="3124200" y="5486400"/>
            <a:ext cx="685800" cy="0"/>
          </a:xfrm>
          <a:prstGeom prst="line">
            <a:avLst/>
          </a:prstGeom>
          <a:noFill/>
          <a:ln w="9525">
            <a:solidFill>
              <a:schemeClr val="tx1"/>
            </a:solidFill>
            <a:round/>
            <a:headEnd/>
            <a:tailEnd/>
          </a:ln>
        </p:spPr>
        <p:txBody>
          <a:bodyPr/>
          <a:lstStyle/>
          <a:p>
            <a:endParaRPr lang="en-US"/>
          </a:p>
        </p:txBody>
      </p:sp>
      <p:sp>
        <p:nvSpPr>
          <p:cNvPr id="22590" name="Text Box 210"/>
          <p:cNvSpPr txBox="1">
            <a:spLocks noChangeArrowheads="1"/>
          </p:cNvSpPr>
          <p:nvPr/>
        </p:nvSpPr>
        <p:spPr bwMode="auto">
          <a:xfrm>
            <a:off x="3581400" y="4953000"/>
            <a:ext cx="298450" cy="366713"/>
          </a:xfrm>
          <a:prstGeom prst="rect">
            <a:avLst/>
          </a:prstGeom>
          <a:noFill/>
          <a:ln w="9525">
            <a:noFill/>
            <a:miter lim="800000"/>
            <a:headEnd/>
            <a:tailEnd/>
          </a:ln>
        </p:spPr>
        <p:txBody>
          <a:bodyPr wrap="none">
            <a:spAutoFit/>
          </a:bodyPr>
          <a:lstStyle/>
          <a:p>
            <a:r>
              <a:rPr lang="en-US"/>
              <a:t>x</a:t>
            </a:r>
          </a:p>
        </p:txBody>
      </p:sp>
      <p:sp>
        <p:nvSpPr>
          <p:cNvPr id="22591" name="Text Box 211"/>
          <p:cNvSpPr txBox="1">
            <a:spLocks noChangeArrowheads="1"/>
          </p:cNvSpPr>
          <p:nvPr/>
        </p:nvSpPr>
        <p:spPr bwMode="auto">
          <a:xfrm>
            <a:off x="3124200" y="5410200"/>
            <a:ext cx="298450" cy="366713"/>
          </a:xfrm>
          <a:prstGeom prst="rect">
            <a:avLst/>
          </a:prstGeom>
          <a:noFill/>
          <a:ln w="9525">
            <a:noFill/>
            <a:miter lim="800000"/>
            <a:headEnd/>
            <a:tailEnd/>
          </a:ln>
        </p:spPr>
        <p:txBody>
          <a:bodyPr wrap="none">
            <a:spAutoFit/>
          </a:bodyPr>
          <a:lstStyle/>
          <a:p>
            <a:r>
              <a:rPr lang="en-US"/>
              <a:t>x</a:t>
            </a:r>
          </a:p>
        </p:txBody>
      </p:sp>
      <p:sp>
        <p:nvSpPr>
          <p:cNvPr id="22592" name="Text Box 212"/>
          <p:cNvSpPr txBox="1">
            <a:spLocks noChangeArrowheads="1"/>
          </p:cNvSpPr>
          <p:nvPr/>
        </p:nvSpPr>
        <p:spPr bwMode="auto">
          <a:xfrm>
            <a:off x="3352800" y="5181600"/>
            <a:ext cx="311150" cy="366713"/>
          </a:xfrm>
          <a:prstGeom prst="rect">
            <a:avLst/>
          </a:prstGeom>
          <a:noFill/>
          <a:ln w="9525">
            <a:noFill/>
            <a:miter lim="800000"/>
            <a:headEnd/>
            <a:tailEnd/>
          </a:ln>
        </p:spPr>
        <p:txBody>
          <a:bodyPr wrap="none">
            <a:spAutoFit/>
          </a:bodyPr>
          <a:lstStyle/>
          <a:p>
            <a:r>
              <a:rPr lang="en-US"/>
              <a:t>o</a:t>
            </a:r>
          </a:p>
        </p:txBody>
      </p:sp>
      <p:sp>
        <p:nvSpPr>
          <p:cNvPr id="22593" name="Text Box 213"/>
          <p:cNvSpPr txBox="1">
            <a:spLocks noChangeArrowheads="1"/>
          </p:cNvSpPr>
          <p:nvPr/>
        </p:nvSpPr>
        <p:spPr bwMode="auto">
          <a:xfrm>
            <a:off x="990600" y="5410200"/>
            <a:ext cx="311150" cy="366713"/>
          </a:xfrm>
          <a:prstGeom prst="rect">
            <a:avLst/>
          </a:prstGeom>
          <a:noFill/>
          <a:ln w="9525">
            <a:noFill/>
            <a:miter lim="800000"/>
            <a:headEnd/>
            <a:tailEnd/>
          </a:ln>
        </p:spPr>
        <p:txBody>
          <a:bodyPr wrap="none">
            <a:spAutoFit/>
          </a:bodyPr>
          <a:lstStyle/>
          <a:p>
            <a:r>
              <a:rPr lang="en-US"/>
              <a:t>o</a:t>
            </a:r>
          </a:p>
        </p:txBody>
      </p:sp>
      <p:sp>
        <p:nvSpPr>
          <p:cNvPr id="22594" name="Text Box 214"/>
          <p:cNvSpPr txBox="1">
            <a:spLocks noChangeArrowheads="1"/>
          </p:cNvSpPr>
          <p:nvPr/>
        </p:nvSpPr>
        <p:spPr bwMode="auto">
          <a:xfrm>
            <a:off x="3581400" y="5410200"/>
            <a:ext cx="311150" cy="366713"/>
          </a:xfrm>
          <a:prstGeom prst="rect">
            <a:avLst/>
          </a:prstGeom>
          <a:noFill/>
          <a:ln w="9525">
            <a:noFill/>
            <a:miter lim="800000"/>
            <a:headEnd/>
            <a:tailEnd/>
          </a:ln>
        </p:spPr>
        <p:txBody>
          <a:bodyPr wrap="none">
            <a:spAutoFit/>
          </a:bodyPr>
          <a:lstStyle/>
          <a:p>
            <a:r>
              <a:rPr lang="en-US"/>
              <a:t>o</a:t>
            </a:r>
          </a:p>
        </p:txBody>
      </p:sp>
      <p:sp>
        <p:nvSpPr>
          <p:cNvPr id="22595" name="Text Box 215"/>
          <p:cNvSpPr txBox="1">
            <a:spLocks noChangeArrowheads="1"/>
          </p:cNvSpPr>
          <p:nvPr/>
        </p:nvSpPr>
        <p:spPr bwMode="auto">
          <a:xfrm>
            <a:off x="533400" y="4953000"/>
            <a:ext cx="298450" cy="366713"/>
          </a:xfrm>
          <a:prstGeom prst="rect">
            <a:avLst/>
          </a:prstGeom>
          <a:noFill/>
          <a:ln w="9525">
            <a:noFill/>
            <a:miter lim="800000"/>
            <a:headEnd/>
            <a:tailEnd/>
          </a:ln>
        </p:spPr>
        <p:txBody>
          <a:bodyPr wrap="none">
            <a:spAutoFit/>
          </a:bodyPr>
          <a:lstStyle/>
          <a:p>
            <a:r>
              <a:rPr lang="en-US"/>
              <a:t>x</a:t>
            </a:r>
          </a:p>
        </p:txBody>
      </p:sp>
      <p:sp>
        <p:nvSpPr>
          <p:cNvPr id="22596" name="Text Box 216"/>
          <p:cNvSpPr txBox="1">
            <a:spLocks noChangeArrowheads="1"/>
          </p:cNvSpPr>
          <p:nvPr/>
        </p:nvSpPr>
        <p:spPr bwMode="auto">
          <a:xfrm>
            <a:off x="3124200" y="4953000"/>
            <a:ext cx="298450" cy="366713"/>
          </a:xfrm>
          <a:prstGeom prst="rect">
            <a:avLst/>
          </a:prstGeom>
          <a:noFill/>
          <a:ln w="9525">
            <a:noFill/>
            <a:miter lim="800000"/>
            <a:headEnd/>
            <a:tailEnd/>
          </a:ln>
        </p:spPr>
        <p:txBody>
          <a:bodyPr wrap="none">
            <a:spAutoFit/>
          </a:bodyPr>
          <a:lstStyle/>
          <a:p>
            <a:r>
              <a:rPr lang="en-US"/>
              <a:t>x</a:t>
            </a:r>
          </a:p>
        </p:txBody>
      </p:sp>
      <p:sp>
        <p:nvSpPr>
          <p:cNvPr id="22597" name="Text Box 217"/>
          <p:cNvSpPr txBox="1">
            <a:spLocks noChangeArrowheads="1"/>
          </p:cNvSpPr>
          <p:nvPr/>
        </p:nvSpPr>
        <p:spPr bwMode="auto">
          <a:xfrm>
            <a:off x="6689725" y="1636713"/>
            <a:ext cx="2330450" cy="641350"/>
          </a:xfrm>
          <a:prstGeom prst="rect">
            <a:avLst/>
          </a:prstGeom>
          <a:noFill/>
          <a:ln w="9525">
            <a:noFill/>
            <a:miter lim="800000"/>
            <a:headEnd/>
            <a:tailEnd/>
          </a:ln>
        </p:spPr>
        <p:txBody>
          <a:bodyPr wrap="none">
            <a:spAutoFit/>
          </a:bodyPr>
          <a:lstStyle/>
          <a:p>
            <a:r>
              <a:rPr lang="en-US"/>
              <a:t>Only some of the </a:t>
            </a:r>
          </a:p>
          <a:p>
            <a:r>
              <a:rPr lang="en-US"/>
              <a:t>Branches are shown!</a:t>
            </a:r>
          </a:p>
        </p:txBody>
      </p:sp>
      <p:sp>
        <p:nvSpPr>
          <p:cNvPr id="22598" name="Line 218"/>
          <p:cNvSpPr>
            <a:spLocks noChangeShapeType="1"/>
          </p:cNvSpPr>
          <p:nvPr/>
        </p:nvSpPr>
        <p:spPr bwMode="auto">
          <a:xfrm>
            <a:off x="5486400" y="5029200"/>
            <a:ext cx="0" cy="685800"/>
          </a:xfrm>
          <a:prstGeom prst="line">
            <a:avLst/>
          </a:prstGeom>
          <a:noFill/>
          <a:ln w="9525">
            <a:solidFill>
              <a:schemeClr val="tx1"/>
            </a:solidFill>
            <a:round/>
            <a:headEnd/>
            <a:tailEnd/>
          </a:ln>
        </p:spPr>
        <p:txBody>
          <a:bodyPr/>
          <a:lstStyle/>
          <a:p>
            <a:endParaRPr lang="en-US"/>
          </a:p>
        </p:txBody>
      </p:sp>
      <p:sp>
        <p:nvSpPr>
          <p:cNvPr id="22599" name="Line 219"/>
          <p:cNvSpPr>
            <a:spLocks noChangeShapeType="1"/>
          </p:cNvSpPr>
          <p:nvPr/>
        </p:nvSpPr>
        <p:spPr bwMode="auto">
          <a:xfrm>
            <a:off x="5715000" y="5029200"/>
            <a:ext cx="0" cy="685800"/>
          </a:xfrm>
          <a:prstGeom prst="line">
            <a:avLst/>
          </a:prstGeom>
          <a:noFill/>
          <a:ln w="9525">
            <a:solidFill>
              <a:schemeClr val="tx1"/>
            </a:solidFill>
            <a:round/>
            <a:headEnd/>
            <a:tailEnd/>
          </a:ln>
        </p:spPr>
        <p:txBody>
          <a:bodyPr/>
          <a:lstStyle/>
          <a:p>
            <a:endParaRPr lang="en-US"/>
          </a:p>
        </p:txBody>
      </p:sp>
      <p:sp>
        <p:nvSpPr>
          <p:cNvPr id="22600" name="Line 220"/>
          <p:cNvSpPr>
            <a:spLocks noChangeShapeType="1"/>
          </p:cNvSpPr>
          <p:nvPr/>
        </p:nvSpPr>
        <p:spPr bwMode="auto">
          <a:xfrm>
            <a:off x="5257800" y="5257800"/>
            <a:ext cx="685800" cy="0"/>
          </a:xfrm>
          <a:prstGeom prst="line">
            <a:avLst/>
          </a:prstGeom>
          <a:noFill/>
          <a:ln w="9525">
            <a:solidFill>
              <a:schemeClr val="tx1"/>
            </a:solidFill>
            <a:round/>
            <a:headEnd/>
            <a:tailEnd/>
          </a:ln>
        </p:spPr>
        <p:txBody>
          <a:bodyPr/>
          <a:lstStyle/>
          <a:p>
            <a:endParaRPr lang="en-US"/>
          </a:p>
        </p:txBody>
      </p:sp>
      <p:sp>
        <p:nvSpPr>
          <p:cNvPr id="22601" name="Line 221"/>
          <p:cNvSpPr>
            <a:spLocks noChangeShapeType="1"/>
          </p:cNvSpPr>
          <p:nvPr/>
        </p:nvSpPr>
        <p:spPr bwMode="auto">
          <a:xfrm>
            <a:off x="5257800" y="5486400"/>
            <a:ext cx="685800" cy="0"/>
          </a:xfrm>
          <a:prstGeom prst="line">
            <a:avLst/>
          </a:prstGeom>
          <a:noFill/>
          <a:ln w="9525">
            <a:solidFill>
              <a:schemeClr val="tx1"/>
            </a:solidFill>
            <a:round/>
            <a:headEnd/>
            <a:tailEnd/>
          </a:ln>
        </p:spPr>
        <p:txBody>
          <a:bodyPr/>
          <a:lstStyle/>
          <a:p>
            <a:endParaRPr lang="en-US"/>
          </a:p>
        </p:txBody>
      </p:sp>
      <p:sp>
        <p:nvSpPr>
          <p:cNvPr id="22602" name="Text Box 222"/>
          <p:cNvSpPr txBox="1">
            <a:spLocks noChangeArrowheads="1"/>
          </p:cNvSpPr>
          <p:nvPr/>
        </p:nvSpPr>
        <p:spPr bwMode="auto">
          <a:xfrm>
            <a:off x="5715000" y="4953000"/>
            <a:ext cx="298450" cy="366713"/>
          </a:xfrm>
          <a:prstGeom prst="rect">
            <a:avLst/>
          </a:prstGeom>
          <a:noFill/>
          <a:ln w="9525">
            <a:noFill/>
            <a:miter lim="800000"/>
            <a:headEnd/>
            <a:tailEnd/>
          </a:ln>
        </p:spPr>
        <p:txBody>
          <a:bodyPr wrap="none">
            <a:spAutoFit/>
          </a:bodyPr>
          <a:lstStyle/>
          <a:p>
            <a:r>
              <a:rPr lang="en-US"/>
              <a:t>x</a:t>
            </a:r>
          </a:p>
        </p:txBody>
      </p:sp>
      <p:sp>
        <p:nvSpPr>
          <p:cNvPr id="22603" name="Text Box 223"/>
          <p:cNvSpPr txBox="1">
            <a:spLocks noChangeArrowheads="1"/>
          </p:cNvSpPr>
          <p:nvPr/>
        </p:nvSpPr>
        <p:spPr bwMode="auto">
          <a:xfrm>
            <a:off x="5257800" y="5410200"/>
            <a:ext cx="298450" cy="366713"/>
          </a:xfrm>
          <a:prstGeom prst="rect">
            <a:avLst/>
          </a:prstGeom>
          <a:noFill/>
          <a:ln w="9525">
            <a:noFill/>
            <a:miter lim="800000"/>
            <a:headEnd/>
            <a:tailEnd/>
          </a:ln>
        </p:spPr>
        <p:txBody>
          <a:bodyPr wrap="none">
            <a:spAutoFit/>
          </a:bodyPr>
          <a:lstStyle/>
          <a:p>
            <a:r>
              <a:rPr lang="en-US"/>
              <a:t>x</a:t>
            </a:r>
          </a:p>
        </p:txBody>
      </p:sp>
      <p:sp>
        <p:nvSpPr>
          <p:cNvPr id="22604" name="Text Box 224"/>
          <p:cNvSpPr txBox="1">
            <a:spLocks noChangeArrowheads="1"/>
          </p:cNvSpPr>
          <p:nvPr/>
        </p:nvSpPr>
        <p:spPr bwMode="auto">
          <a:xfrm>
            <a:off x="5486400" y="5181600"/>
            <a:ext cx="311150" cy="366713"/>
          </a:xfrm>
          <a:prstGeom prst="rect">
            <a:avLst/>
          </a:prstGeom>
          <a:noFill/>
          <a:ln w="9525">
            <a:noFill/>
            <a:miter lim="800000"/>
            <a:headEnd/>
            <a:tailEnd/>
          </a:ln>
        </p:spPr>
        <p:txBody>
          <a:bodyPr wrap="none">
            <a:spAutoFit/>
          </a:bodyPr>
          <a:lstStyle/>
          <a:p>
            <a:r>
              <a:rPr lang="en-US"/>
              <a:t>o</a:t>
            </a:r>
          </a:p>
        </p:txBody>
      </p:sp>
      <p:sp>
        <p:nvSpPr>
          <p:cNvPr id="22605" name="Text Box 225"/>
          <p:cNvSpPr txBox="1">
            <a:spLocks noChangeArrowheads="1"/>
          </p:cNvSpPr>
          <p:nvPr/>
        </p:nvSpPr>
        <p:spPr bwMode="auto">
          <a:xfrm>
            <a:off x="5715000" y="5410200"/>
            <a:ext cx="311150" cy="366713"/>
          </a:xfrm>
          <a:prstGeom prst="rect">
            <a:avLst/>
          </a:prstGeom>
          <a:noFill/>
          <a:ln w="9525">
            <a:noFill/>
            <a:miter lim="800000"/>
            <a:headEnd/>
            <a:tailEnd/>
          </a:ln>
        </p:spPr>
        <p:txBody>
          <a:bodyPr wrap="none">
            <a:spAutoFit/>
          </a:bodyPr>
          <a:lstStyle/>
          <a:p>
            <a:r>
              <a:rPr lang="en-US"/>
              <a:t>o</a:t>
            </a:r>
          </a:p>
        </p:txBody>
      </p:sp>
      <p:sp>
        <p:nvSpPr>
          <p:cNvPr id="22606" name="Text Box 226"/>
          <p:cNvSpPr txBox="1">
            <a:spLocks noChangeArrowheads="1"/>
          </p:cNvSpPr>
          <p:nvPr/>
        </p:nvSpPr>
        <p:spPr bwMode="auto">
          <a:xfrm>
            <a:off x="5257800" y="5181600"/>
            <a:ext cx="298450" cy="366713"/>
          </a:xfrm>
          <a:prstGeom prst="rect">
            <a:avLst/>
          </a:prstGeom>
          <a:noFill/>
          <a:ln w="9525">
            <a:noFill/>
            <a:miter lim="800000"/>
            <a:headEnd/>
            <a:tailEnd/>
          </a:ln>
        </p:spPr>
        <p:txBody>
          <a:bodyPr wrap="none">
            <a:spAutoFit/>
          </a:bodyPr>
          <a:lstStyle/>
          <a:p>
            <a:r>
              <a:rPr lang="en-US"/>
              <a:t>x</a:t>
            </a:r>
          </a:p>
        </p:txBody>
      </p:sp>
      <p:sp>
        <p:nvSpPr>
          <p:cNvPr id="22607" name="Line 227"/>
          <p:cNvSpPr>
            <a:spLocks noChangeShapeType="1"/>
          </p:cNvSpPr>
          <p:nvPr/>
        </p:nvSpPr>
        <p:spPr bwMode="auto">
          <a:xfrm>
            <a:off x="4876800" y="4648200"/>
            <a:ext cx="762000" cy="304800"/>
          </a:xfrm>
          <a:prstGeom prst="line">
            <a:avLst/>
          </a:prstGeom>
          <a:noFill/>
          <a:ln w="9525">
            <a:solidFill>
              <a:schemeClr val="tx1"/>
            </a:solidFill>
            <a:round/>
            <a:headEnd/>
            <a:tailEnd type="triangle" w="med" len="med"/>
          </a:ln>
        </p:spPr>
        <p:txBody>
          <a:bodyPr/>
          <a:lstStyle/>
          <a:p>
            <a:endParaRPr lang="en-US"/>
          </a:p>
        </p:txBody>
      </p:sp>
      <p:sp>
        <p:nvSpPr>
          <p:cNvPr id="22608" name="Text Box 228"/>
          <p:cNvSpPr txBox="1">
            <a:spLocks noChangeArrowheads="1"/>
          </p:cNvSpPr>
          <p:nvPr/>
        </p:nvSpPr>
        <p:spPr bwMode="auto">
          <a:xfrm>
            <a:off x="5257800" y="4953000"/>
            <a:ext cx="311150" cy="366713"/>
          </a:xfrm>
          <a:prstGeom prst="rect">
            <a:avLst/>
          </a:prstGeom>
          <a:noFill/>
          <a:ln w="9525">
            <a:noFill/>
            <a:miter lim="800000"/>
            <a:headEnd/>
            <a:tailEnd/>
          </a:ln>
        </p:spPr>
        <p:txBody>
          <a:bodyPr wrap="none">
            <a:spAutoFit/>
          </a:bodyPr>
          <a:lstStyle/>
          <a:p>
            <a:r>
              <a:rPr lang="en-US"/>
              <a:t>o</a:t>
            </a:r>
          </a:p>
        </p:txBody>
      </p:sp>
      <p:sp>
        <p:nvSpPr>
          <p:cNvPr id="22609" name="Text Box 229"/>
          <p:cNvSpPr txBox="1">
            <a:spLocks noChangeArrowheads="1"/>
          </p:cNvSpPr>
          <p:nvPr/>
        </p:nvSpPr>
        <p:spPr bwMode="auto">
          <a:xfrm>
            <a:off x="762000" y="5410200"/>
            <a:ext cx="311150" cy="366713"/>
          </a:xfrm>
          <a:prstGeom prst="rect">
            <a:avLst/>
          </a:prstGeom>
          <a:noFill/>
          <a:ln w="9525">
            <a:noFill/>
            <a:miter lim="800000"/>
            <a:headEnd/>
            <a:tailEnd/>
          </a:ln>
        </p:spPr>
        <p:txBody>
          <a:bodyPr wrap="none">
            <a:spAutoFit/>
          </a:bodyPr>
          <a:lstStyle/>
          <a:p>
            <a:r>
              <a:rPr lang="en-US"/>
              <a:t>o</a:t>
            </a:r>
          </a:p>
        </p:txBody>
      </p:sp>
      <p:sp>
        <p:nvSpPr>
          <p:cNvPr id="22610" name="Text Box 230"/>
          <p:cNvSpPr txBox="1">
            <a:spLocks noChangeArrowheads="1"/>
          </p:cNvSpPr>
          <p:nvPr/>
        </p:nvSpPr>
        <p:spPr bwMode="auto">
          <a:xfrm>
            <a:off x="3124200" y="5181600"/>
            <a:ext cx="311150" cy="366713"/>
          </a:xfrm>
          <a:prstGeom prst="rect">
            <a:avLst/>
          </a:prstGeom>
          <a:noFill/>
          <a:ln w="9525">
            <a:noFill/>
            <a:miter lim="800000"/>
            <a:headEnd/>
            <a:tailEnd/>
          </a:ln>
        </p:spPr>
        <p:txBody>
          <a:bodyPr wrap="none">
            <a:spAutoFit/>
          </a:bodyPr>
          <a:lstStyle/>
          <a:p>
            <a:r>
              <a:rPr lang="en-US"/>
              <a:t>o</a:t>
            </a:r>
          </a:p>
        </p:txBody>
      </p:sp>
      <p:sp>
        <p:nvSpPr>
          <p:cNvPr id="22611" name="Line 231"/>
          <p:cNvSpPr>
            <a:spLocks noChangeShapeType="1"/>
          </p:cNvSpPr>
          <p:nvPr/>
        </p:nvSpPr>
        <p:spPr bwMode="auto">
          <a:xfrm>
            <a:off x="1905000" y="6110288"/>
            <a:ext cx="0" cy="685800"/>
          </a:xfrm>
          <a:prstGeom prst="line">
            <a:avLst/>
          </a:prstGeom>
          <a:noFill/>
          <a:ln w="9525">
            <a:solidFill>
              <a:schemeClr val="tx1"/>
            </a:solidFill>
            <a:round/>
            <a:headEnd/>
            <a:tailEnd/>
          </a:ln>
        </p:spPr>
        <p:txBody>
          <a:bodyPr/>
          <a:lstStyle/>
          <a:p>
            <a:endParaRPr lang="en-US"/>
          </a:p>
        </p:txBody>
      </p:sp>
      <p:sp>
        <p:nvSpPr>
          <p:cNvPr id="22612" name="Line 232"/>
          <p:cNvSpPr>
            <a:spLocks noChangeShapeType="1"/>
          </p:cNvSpPr>
          <p:nvPr/>
        </p:nvSpPr>
        <p:spPr bwMode="auto">
          <a:xfrm>
            <a:off x="2133600" y="6110288"/>
            <a:ext cx="0" cy="685800"/>
          </a:xfrm>
          <a:prstGeom prst="line">
            <a:avLst/>
          </a:prstGeom>
          <a:noFill/>
          <a:ln w="9525">
            <a:solidFill>
              <a:schemeClr val="tx1"/>
            </a:solidFill>
            <a:round/>
            <a:headEnd/>
            <a:tailEnd/>
          </a:ln>
        </p:spPr>
        <p:txBody>
          <a:bodyPr/>
          <a:lstStyle/>
          <a:p>
            <a:endParaRPr lang="en-US"/>
          </a:p>
        </p:txBody>
      </p:sp>
      <p:sp>
        <p:nvSpPr>
          <p:cNvPr id="22613" name="Line 233"/>
          <p:cNvSpPr>
            <a:spLocks noChangeShapeType="1"/>
          </p:cNvSpPr>
          <p:nvPr/>
        </p:nvSpPr>
        <p:spPr bwMode="auto">
          <a:xfrm>
            <a:off x="1676400" y="6338888"/>
            <a:ext cx="685800" cy="0"/>
          </a:xfrm>
          <a:prstGeom prst="line">
            <a:avLst/>
          </a:prstGeom>
          <a:noFill/>
          <a:ln w="9525">
            <a:solidFill>
              <a:schemeClr val="tx1"/>
            </a:solidFill>
            <a:round/>
            <a:headEnd/>
            <a:tailEnd/>
          </a:ln>
        </p:spPr>
        <p:txBody>
          <a:bodyPr/>
          <a:lstStyle/>
          <a:p>
            <a:endParaRPr lang="en-US"/>
          </a:p>
        </p:txBody>
      </p:sp>
      <p:sp>
        <p:nvSpPr>
          <p:cNvPr id="22614" name="Line 234"/>
          <p:cNvSpPr>
            <a:spLocks noChangeShapeType="1"/>
          </p:cNvSpPr>
          <p:nvPr/>
        </p:nvSpPr>
        <p:spPr bwMode="auto">
          <a:xfrm>
            <a:off x="1676400" y="6567488"/>
            <a:ext cx="685800" cy="0"/>
          </a:xfrm>
          <a:prstGeom prst="line">
            <a:avLst/>
          </a:prstGeom>
          <a:noFill/>
          <a:ln w="9525">
            <a:solidFill>
              <a:schemeClr val="tx1"/>
            </a:solidFill>
            <a:round/>
            <a:headEnd/>
            <a:tailEnd/>
          </a:ln>
        </p:spPr>
        <p:txBody>
          <a:bodyPr/>
          <a:lstStyle/>
          <a:p>
            <a:endParaRPr lang="en-US"/>
          </a:p>
        </p:txBody>
      </p:sp>
      <p:sp>
        <p:nvSpPr>
          <p:cNvPr id="22615" name="Text Box 235"/>
          <p:cNvSpPr txBox="1">
            <a:spLocks noChangeArrowheads="1"/>
          </p:cNvSpPr>
          <p:nvPr/>
        </p:nvSpPr>
        <p:spPr bwMode="auto">
          <a:xfrm>
            <a:off x="2133600" y="6034088"/>
            <a:ext cx="298450" cy="366712"/>
          </a:xfrm>
          <a:prstGeom prst="rect">
            <a:avLst/>
          </a:prstGeom>
          <a:noFill/>
          <a:ln w="9525">
            <a:noFill/>
            <a:miter lim="800000"/>
            <a:headEnd/>
            <a:tailEnd/>
          </a:ln>
        </p:spPr>
        <p:txBody>
          <a:bodyPr wrap="none">
            <a:spAutoFit/>
          </a:bodyPr>
          <a:lstStyle/>
          <a:p>
            <a:r>
              <a:rPr lang="en-US"/>
              <a:t>x</a:t>
            </a:r>
          </a:p>
        </p:txBody>
      </p:sp>
      <p:sp>
        <p:nvSpPr>
          <p:cNvPr id="22616" name="Text Box 236"/>
          <p:cNvSpPr txBox="1">
            <a:spLocks noChangeArrowheads="1"/>
          </p:cNvSpPr>
          <p:nvPr/>
        </p:nvSpPr>
        <p:spPr bwMode="auto">
          <a:xfrm>
            <a:off x="1676400" y="6491288"/>
            <a:ext cx="298450" cy="366712"/>
          </a:xfrm>
          <a:prstGeom prst="rect">
            <a:avLst/>
          </a:prstGeom>
          <a:noFill/>
          <a:ln w="9525">
            <a:noFill/>
            <a:miter lim="800000"/>
            <a:headEnd/>
            <a:tailEnd/>
          </a:ln>
        </p:spPr>
        <p:txBody>
          <a:bodyPr wrap="none">
            <a:spAutoFit/>
          </a:bodyPr>
          <a:lstStyle/>
          <a:p>
            <a:r>
              <a:rPr lang="en-US"/>
              <a:t>x</a:t>
            </a:r>
          </a:p>
        </p:txBody>
      </p:sp>
      <p:sp>
        <p:nvSpPr>
          <p:cNvPr id="22617" name="Text Box 237"/>
          <p:cNvSpPr txBox="1">
            <a:spLocks noChangeArrowheads="1"/>
          </p:cNvSpPr>
          <p:nvPr/>
        </p:nvSpPr>
        <p:spPr bwMode="auto">
          <a:xfrm>
            <a:off x="1905000" y="6262688"/>
            <a:ext cx="311150" cy="366712"/>
          </a:xfrm>
          <a:prstGeom prst="rect">
            <a:avLst/>
          </a:prstGeom>
          <a:noFill/>
          <a:ln w="9525">
            <a:noFill/>
            <a:miter lim="800000"/>
            <a:headEnd/>
            <a:tailEnd/>
          </a:ln>
        </p:spPr>
        <p:txBody>
          <a:bodyPr wrap="none">
            <a:spAutoFit/>
          </a:bodyPr>
          <a:lstStyle/>
          <a:p>
            <a:r>
              <a:rPr lang="en-US"/>
              <a:t>o</a:t>
            </a:r>
          </a:p>
        </p:txBody>
      </p:sp>
      <p:sp>
        <p:nvSpPr>
          <p:cNvPr id="22618" name="Text Box 238"/>
          <p:cNvSpPr txBox="1">
            <a:spLocks noChangeArrowheads="1"/>
          </p:cNvSpPr>
          <p:nvPr/>
        </p:nvSpPr>
        <p:spPr bwMode="auto">
          <a:xfrm>
            <a:off x="2133600" y="6491288"/>
            <a:ext cx="311150" cy="366712"/>
          </a:xfrm>
          <a:prstGeom prst="rect">
            <a:avLst/>
          </a:prstGeom>
          <a:noFill/>
          <a:ln w="9525">
            <a:noFill/>
            <a:miter lim="800000"/>
            <a:headEnd/>
            <a:tailEnd/>
          </a:ln>
        </p:spPr>
        <p:txBody>
          <a:bodyPr wrap="none">
            <a:spAutoFit/>
          </a:bodyPr>
          <a:lstStyle/>
          <a:p>
            <a:r>
              <a:rPr lang="en-US"/>
              <a:t>o</a:t>
            </a:r>
          </a:p>
        </p:txBody>
      </p:sp>
      <p:sp>
        <p:nvSpPr>
          <p:cNvPr id="22619" name="Text Box 239"/>
          <p:cNvSpPr txBox="1">
            <a:spLocks noChangeArrowheads="1"/>
          </p:cNvSpPr>
          <p:nvPr/>
        </p:nvSpPr>
        <p:spPr bwMode="auto">
          <a:xfrm>
            <a:off x="1676400" y="6034088"/>
            <a:ext cx="298450" cy="366712"/>
          </a:xfrm>
          <a:prstGeom prst="rect">
            <a:avLst/>
          </a:prstGeom>
          <a:noFill/>
          <a:ln w="9525">
            <a:noFill/>
            <a:miter lim="800000"/>
            <a:headEnd/>
            <a:tailEnd/>
          </a:ln>
        </p:spPr>
        <p:txBody>
          <a:bodyPr wrap="none">
            <a:spAutoFit/>
          </a:bodyPr>
          <a:lstStyle/>
          <a:p>
            <a:r>
              <a:rPr lang="en-US"/>
              <a:t>x</a:t>
            </a:r>
          </a:p>
        </p:txBody>
      </p:sp>
      <p:sp>
        <p:nvSpPr>
          <p:cNvPr id="22620" name="Text Box 240"/>
          <p:cNvSpPr txBox="1">
            <a:spLocks noChangeArrowheads="1"/>
          </p:cNvSpPr>
          <p:nvPr/>
        </p:nvSpPr>
        <p:spPr bwMode="auto">
          <a:xfrm>
            <a:off x="1905000" y="6491288"/>
            <a:ext cx="311150" cy="366712"/>
          </a:xfrm>
          <a:prstGeom prst="rect">
            <a:avLst/>
          </a:prstGeom>
          <a:noFill/>
          <a:ln w="9525">
            <a:noFill/>
            <a:miter lim="800000"/>
            <a:headEnd/>
            <a:tailEnd/>
          </a:ln>
        </p:spPr>
        <p:txBody>
          <a:bodyPr wrap="none">
            <a:spAutoFit/>
          </a:bodyPr>
          <a:lstStyle/>
          <a:p>
            <a:r>
              <a:rPr lang="en-US"/>
              <a:t>o</a:t>
            </a:r>
          </a:p>
        </p:txBody>
      </p:sp>
      <p:sp>
        <p:nvSpPr>
          <p:cNvPr id="22621" name="Line 241"/>
          <p:cNvSpPr>
            <a:spLocks noChangeShapeType="1"/>
          </p:cNvSpPr>
          <p:nvPr/>
        </p:nvSpPr>
        <p:spPr bwMode="auto">
          <a:xfrm>
            <a:off x="1295400" y="5715000"/>
            <a:ext cx="762000" cy="304800"/>
          </a:xfrm>
          <a:prstGeom prst="line">
            <a:avLst/>
          </a:prstGeom>
          <a:noFill/>
          <a:ln w="9525">
            <a:solidFill>
              <a:schemeClr val="tx1"/>
            </a:solidFill>
            <a:round/>
            <a:headEnd/>
            <a:tailEnd type="triangle" w="med" len="med"/>
          </a:ln>
        </p:spPr>
        <p:txBody>
          <a:bodyPr/>
          <a:lstStyle/>
          <a:p>
            <a:endParaRPr lang="en-US"/>
          </a:p>
        </p:txBody>
      </p:sp>
      <p:sp>
        <p:nvSpPr>
          <p:cNvPr id="22622" name="Text Box 242"/>
          <p:cNvSpPr txBox="1">
            <a:spLocks noChangeArrowheads="1"/>
          </p:cNvSpPr>
          <p:nvPr/>
        </p:nvSpPr>
        <p:spPr bwMode="auto">
          <a:xfrm>
            <a:off x="1676400" y="6248400"/>
            <a:ext cx="298450" cy="366713"/>
          </a:xfrm>
          <a:prstGeom prst="rect">
            <a:avLst/>
          </a:prstGeom>
          <a:noFill/>
          <a:ln w="9525">
            <a:noFill/>
            <a:miter lim="800000"/>
            <a:headEnd/>
            <a:tailEnd/>
          </a:ln>
        </p:spPr>
        <p:txBody>
          <a:bodyPr wrap="none">
            <a:spAutoFit/>
          </a:bodyPr>
          <a:lstStyle/>
          <a:p>
            <a:r>
              <a:rPr lang="en-US"/>
              <a:t>x</a:t>
            </a:r>
          </a:p>
        </p:txBody>
      </p:sp>
      <p:sp>
        <p:nvSpPr>
          <p:cNvPr id="22623" name="Line 243"/>
          <p:cNvSpPr>
            <a:spLocks noChangeShapeType="1"/>
          </p:cNvSpPr>
          <p:nvPr/>
        </p:nvSpPr>
        <p:spPr bwMode="auto">
          <a:xfrm>
            <a:off x="1828800" y="6096000"/>
            <a:ext cx="0" cy="762000"/>
          </a:xfrm>
          <a:prstGeom prst="line">
            <a:avLst/>
          </a:prstGeom>
          <a:noFill/>
          <a:ln w="9525">
            <a:solidFill>
              <a:schemeClr val="tx1"/>
            </a:solidFill>
            <a:round/>
            <a:headEnd/>
            <a:tailEnd/>
          </a:ln>
        </p:spPr>
        <p:txBody>
          <a:bodyPr/>
          <a:lstStyle/>
          <a:p>
            <a:endParaRPr lang="en-US"/>
          </a:p>
        </p:txBody>
      </p:sp>
      <p:sp>
        <p:nvSpPr>
          <p:cNvPr id="22624" name="Line 244"/>
          <p:cNvSpPr>
            <a:spLocks noChangeShapeType="1"/>
          </p:cNvSpPr>
          <p:nvPr/>
        </p:nvSpPr>
        <p:spPr bwMode="auto">
          <a:xfrm>
            <a:off x="5257800" y="5029200"/>
            <a:ext cx="762000" cy="762000"/>
          </a:xfrm>
          <a:prstGeom prst="line">
            <a:avLst/>
          </a:prstGeom>
          <a:noFill/>
          <a:ln w="9525">
            <a:solidFill>
              <a:schemeClr val="tx1"/>
            </a:solidFill>
            <a:round/>
            <a:headEnd/>
            <a:tailEnd/>
          </a:ln>
        </p:spPr>
        <p:txBody>
          <a:bodyPr/>
          <a:lstStyle/>
          <a:p>
            <a:endParaRPr lang="en-US"/>
          </a:p>
        </p:txBody>
      </p:sp>
      <p:sp>
        <p:nvSpPr>
          <p:cNvPr id="25845" name="Text Box 245"/>
          <p:cNvSpPr txBox="1">
            <a:spLocks noChangeArrowheads="1"/>
          </p:cNvSpPr>
          <p:nvPr/>
        </p:nvSpPr>
        <p:spPr bwMode="auto">
          <a:xfrm>
            <a:off x="2362200" y="6491288"/>
            <a:ext cx="1168400" cy="366712"/>
          </a:xfrm>
          <a:prstGeom prst="rect">
            <a:avLst/>
          </a:prstGeom>
          <a:noFill/>
          <a:ln w="9525">
            <a:noFill/>
            <a:miter lim="800000"/>
            <a:headEnd/>
            <a:tailEnd/>
          </a:ln>
        </p:spPr>
        <p:txBody>
          <a:bodyPr wrap="none">
            <a:spAutoFit/>
          </a:bodyPr>
          <a:lstStyle/>
          <a:p>
            <a:r>
              <a:rPr lang="en-US"/>
              <a:t>Score = 0</a:t>
            </a:r>
          </a:p>
        </p:txBody>
      </p:sp>
      <p:sp>
        <p:nvSpPr>
          <p:cNvPr id="25846" name="Text Box 246"/>
          <p:cNvSpPr txBox="1">
            <a:spLocks noChangeArrowheads="1"/>
          </p:cNvSpPr>
          <p:nvPr/>
        </p:nvSpPr>
        <p:spPr bwMode="auto">
          <a:xfrm>
            <a:off x="2879725" y="2246313"/>
            <a:ext cx="1111250" cy="366712"/>
          </a:xfrm>
          <a:prstGeom prst="rect">
            <a:avLst/>
          </a:prstGeom>
          <a:noFill/>
          <a:ln w="9525">
            <a:noFill/>
            <a:miter lim="800000"/>
            <a:headEnd/>
            <a:tailEnd/>
          </a:ln>
        </p:spPr>
        <p:txBody>
          <a:bodyPr wrap="none">
            <a:spAutoFit/>
          </a:bodyPr>
          <a:lstStyle/>
          <a:p>
            <a:r>
              <a:rPr lang="en-US"/>
              <a:t>Pick max</a:t>
            </a:r>
          </a:p>
        </p:txBody>
      </p:sp>
      <p:sp>
        <p:nvSpPr>
          <p:cNvPr id="25847" name="Text Box 247"/>
          <p:cNvSpPr txBox="1">
            <a:spLocks noChangeArrowheads="1"/>
          </p:cNvSpPr>
          <p:nvPr/>
        </p:nvSpPr>
        <p:spPr bwMode="auto">
          <a:xfrm>
            <a:off x="228600" y="4495800"/>
            <a:ext cx="1111250" cy="366713"/>
          </a:xfrm>
          <a:prstGeom prst="rect">
            <a:avLst/>
          </a:prstGeom>
          <a:noFill/>
          <a:ln w="9525">
            <a:noFill/>
            <a:miter lim="800000"/>
            <a:headEnd/>
            <a:tailEnd/>
          </a:ln>
        </p:spPr>
        <p:txBody>
          <a:bodyPr wrap="none">
            <a:spAutoFit/>
          </a:bodyPr>
          <a:lstStyle/>
          <a:p>
            <a:r>
              <a:rPr lang="en-US"/>
              <a:t>Pick max</a:t>
            </a:r>
          </a:p>
        </p:txBody>
      </p:sp>
      <p:sp>
        <p:nvSpPr>
          <p:cNvPr id="25848" name="Text Box 248"/>
          <p:cNvSpPr txBox="1">
            <a:spLocks noChangeArrowheads="1"/>
          </p:cNvSpPr>
          <p:nvPr/>
        </p:nvSpPr>
        <p:spPr bwMode="auto">
          <a:xfrm>
            <a:off x="1295400" y="3429000"/>
            <a:ext cx="1047750" cy="366713"/>
          </a:xfrm>
          <a:prstGeom prst="rect">
            <a:avLst/>
          </a:prstGeom>
          <a:noFill/>
          <a:ln w="9525">
            <a:noFill/>
            <a:miter lim="800000"/>
            <a:headEnd/>
            <a:tailEnd/>
          </a:ln>
        </p:spPr>
        <p:txBody>
          <a:bodyPr wrap="none">
            <a:spAutoFit/>
          </a:bodyPr>
          <a:lstStyle/>
          <a:p>
            <a:r>
              <a:rPr lang="en-US"/>
              <a:t>Pick min</a:t>
            </a:r>
          </a:p>
        </p:txBody>
      </p:sp>
      <p:sp>
        <p:nvSpPr>
          <p:cNvPr id="25849" name="Text Box 249"/>
          <p:cNvSpPr txBox="1">
            <a:spLocks noChangeArrowheads="1"/>
          </p:cNvSpPr>
          <p:nvPr/>
        </p:nvSpPr>
        <p:spPr bwMode="auto">
          <a:xfrm>
            <a:off x="381000" y="5791200"/>
            <a:ext cx="1047750" cy="366713"/>
          </a:xfrm>
          <a:prstGeom prst="rect">
            <a:avLst/>
          </a:prstGeom>
          <a:noFill/>
          <a:ln w="9525">
            <a:noFill/>
            <a:miter lim="800000"/>
            <a:headEnd/>
            <a:tailEnd/>
          </a:ln>
        </p:spPr>
        <p:txBody>
          <a:bodyPr wrap="none">
            <a:spAutoFit/>
          </a:bodyPr>
          <a:lstStyle/>
          <a:p>
            <a:r>
              <a:rPr lang="en-US"/>
              <a:t>Pick min</a:t>
            </a:r>
          </a:p>
        </p:txBody>
      </p:sp>
      <p:sp>
        <p:nvSpPr>
          <p:cNvPr id="25850" name="Text Box 250"/>
          <p:cNvSpPr txBox="1">
            <a:spLocks noChangeArrowheads="1"/>
          </p:cNvSpPr>
          <p:nvPr/>
        </p:nvSpPr>
        <p:spPr bwMode="auto">
          <a:xfrm>
            <a:off x="1279525" y="5370513"/>
            <a:ext cx="939800" cy="366712"/>
          </a:xfrm>
          <a:prstGeom prst="rect">
            <a:avLst/>
          </a:prstGeom>
          <a:noFill/>
          <a:ln w="9525">
            <a:noFill/>
            <a:miter lim="800000"/>
            <a:headEnd/>
            <a:tailEnd/>
          </a:ln>
        </p:spPr>
        <p:txBody>
          <a:bodyPr wrap="none">
            <a:spAutoFit/>
          </a:bodyPr>
          <a:lstStyle/>
          <a:p>
            <a:r>
              <a:rPr lang="en-US"/>
              <a:t>min = 0</a:t>
            </a:r>
          </a:p>
        </p:txBody>
      </p:sp>
      <p:sp>
        <p:nvSpPr>
          <p:cNvPr id="25852" name="Text Box 252"/>
          <p:cNvSpPr txBox="1">
            <a:spLocks noChangeArrowheads="1"/>
          </p:cNvSpPr>
          <p:nvPr/>
        </p:nvSpPr>
        <p:spPr bwMode="auto">
          <a:xfrm>
            <a:off x="2727325" y="4227513"/>
            <a:ext cx="1003300" cy="366712"/>
          </a:xfrm>
          <a:prstGeom prst="rect">
            <a:avLst/>
          </a:prstGeom>
          <a:noFill/>
          <a:ln w="9525">
            <a:noFill/>
            <a:miter lim="800000"/>
            <a:headEnd/>
            <a:tailEnd/>
          </a:ln>
        </p:spPr>
        <p:txBody>
          <a:bodyPr wrap="none">
            <a:spAutoFit/>
          </a:bodyPr>
          <a:lstStyle/>
          <a:p>
            <a:r>
              <a:rPr lang="en-US"/>
              <a:t>max = 0</a:t>
            </a:r>
          </a:p>
        </p:txBody>
      </p:sp>
      <p:sp>
        <p:nvSpPr>
          <p:cNvPr id="25853" name="Text Box 253"/>
          <p:cNvSpPr txBox="1">
            <a:spLocks noChangeArrowheads="1"/>
          </p:cNvSpPr>
          <p:nvPr/>
        </p:nvSpPr>
        <p:spPr bwMode="auto">
          <a:xfrm>
            <a:off x="3962400" y="3124200"/>
            <a:ext cx="939800" cy="366713"/>
          </a:xfrm>
          <a:prstGeom prst="rect">
            <a:avLst/>
          </a:prstGeom>
          <a:noFill/>
          <a:ln w="9525">
            <a:noFill/>
            <a:miter lim="800000"/>
            <a:headEnd/>
            <a:tailEnd/>
          </a:ln>
        </p:spPr>
        <p:txBody>
          <a:bodyPr wrap="none">
            <a:spAutoFit/>
          </a:bodyPr>
          <a:lstStyle/>
          <a:p>
            <a:r>
              <a:rPr lang="en-US"/>
              <a:t>min = 0</a:t>
            </a:r>
          </a:p>
        </p:txBody>
      </p:sp>
      <p:sp>
        <p:nvSpPr>
          <p:cNvPr id="25854" name="Line 254"/>
          <p:cNvSpPr>
            <a:spLocks noChangeShapeType="1"/>
          </p:cNvSpPr>
          <p:nvPr/>
        </p:nvSpPr>
        <p:spPr bwMode="auto">
          <a:xfrm flipH="1" flipV="1">
            <a:off x="2133600" y="5715000"/>
            <a:ext cx="914400" cy="838200"/>
          </a:xfrm>
          <a:prstGeom prst="line">
            <a:avLst/>
          </a:prstGeom>
          <a:noFill/>
          <a:ln w="9525">
            <a:solidFill>
              <a:schemeClr val="tx1"/>
            </a:solidFill>
            <a:prstDash val="dash"/>
            <a:round/>
            <a:headEnd/>
            <a:tailEnd type="triangle" w="med" len="med"/>
          </a:ln>
        </p:spPr>
        <p:txBody>
          <a:bodyPr/>
          <a:lstStyle/>
          <a:p>
            <a:endParaRPr lang="en-US"/>
          </a:p>
        </p:txBody>
      </p:sp>
      <p:sp>
        <p:nvSpPr>
          <p:cNvPr id="25855" name="Line 255"/>
          <p:cNvSpPr>
            <a:spLocks noChangeShapeType="1"/>
          </p:cNvSpPr>
          <p:nvPr/>
        </p:nvSpPr>
        <p:spPr bwMode="auto">
          <a:xfrm flipV="1">
            <a:off x="2057400" y="4572000"/>
            <a:ext cx="1219200" cy="838200"/>
          </a:xfrm>
          <a:prstGeom prst="line">
            <a:avLst/>
          </a:prstGeom>
          <a:noFill/>
          <a:ln w="9525">
            <a:solidFill>
              <a:schemeClr val="tx1"/>
            </a:solidFill>
            <a:prstDash val="dash"/>
            <a:round/>
            <a:headEnd/>
            <a:tailEnd type="triangle" w="med" len="med"/>
          </a:ln>
        </p:spPr>
        <p:txBody>
          <a:bodyPr/>
          <a:lstStyle/>
          <a:p>
            <a:endParaRPr lang="en-US"/>
          </a:p>
        </p:txBody>
      </p:sp>
      <p:sp>
        <p:nvSpPr>
          <p:cNvPr id="25856" name="Line 256"/>
          <p:cNvSpPr>
            <a:spLocks noChangeShapeType="1"/>
          </p:cNvSpPr>
          <p:nvPr/>
        </p:nvSpPr>
        <p:spPr bwMode="auto">
          <a:xfrm flipH="1" flipV="1">
            <a:off x="3505200" y="4572000"/>
            <a:ext cx="838200" cy="838200"/>
          </a:xfrm>
          <a:prstGeom prst="line">
            <a:avLst/>
          </a:prstGeom>
          <a:noFill/>
          <a:ln w="9525">
            <a:solidFill>
              <a:schemeClr val="tx1"/>
            </a:solidFill>
            <a:prstDash val="dash"/>
            <a:round/>
            <a:headEnd/>
            <a:tailEnd type="triangle" w="med" len="med"/>
          </a:ln>
        </p:spPr>
        <p:txBody>
          <a:bodyPr/>
          <a:lstStyle/>
          <a:p>
            <a:endParaRPr lang="en-US"/>
          </a:p>
        </p:txBody>
      </p:sp>
      <p:sp>
        <p:nvSpPr>
          <p:cNvPr id="25857" name="Line 257"/>
          <p:cNvSpPr>
            <a:spLocks noChangeShapeType="1"/>
          </p:cNvSpPr>
          <p:nvPr/>
        </p:nvSpPr>
        <p:spPr bwMode="auto">
          <a:xfrm flipV="1">
            <a:off x="3429000" y="3505200"/>
            <a:ext cx="914400" cy="762000"/>
          </a:xfrm>
          <a:prstGeom prst="line">
            <a:avLst/>
          </a:prstGeom>
          <a:noFill/>
          <a:ln w="9525">
            <a:solidFill>
              <a:schemeClr val="tx1"/>
            </a:solidFill>
            <a:prstDash val="dash"/>
            <a:round/>
            <a:headEnd/>
            <a:tailEnd type="triangle" w="med" len="med"/>
          </a:ln>
        </p:spPr>
        <p:txBody>
          <a:bodyPr/>
          <a:lstStyle/>
          <a:p>
            <a:endParaRPr lang="en-US"/>
          </a:p>
        </p:txBody>
      </p:sp>
      <p:sp>
        <p:nvSpPr>
          <p:cNvPr id="25858" name="Text Box 258"/>
          <p:cNvSpPr txBox="1">
            <a:spLocks noChangeArrowheads="1"/>
          </p:cNvSpPr>
          <p:nvPr/>
        </p:nvSpPr>
        <p:spPr bwMode="auto">
          <a:xfrm>
            <a:off x="6156325" y="5522913"/>
            <a:ext cx="1168400" cy="366712"/>
          </a:xfrm>
          <a:prstGeom prst="rect">
            <a:avLst/>
          </a:prstGeom>
          <a:noFill/>
          <a:ln w="9525">
            <a:noFill/>
            <a:miter lim="800000"/>
            <a:headEnd/>
            <a:tailEnd/>
          </a:ln>
        </p:spPr>
        <p:txBody>
          <a:bodyPr wrap="none">
            <a:spAutoFit/>
          </a:bodyPr>
          <a:lstStyle/>
          <a:p>
            <a:r>
              <a:rPr lang="en-US"/>
              <a:t>Score = 1</a:t>
            </a:r>
          </a:p>
        </p:txBody>
      </p:sp>
      <p:sp>
        <p:nvSpPr>
          <p:cNvPr id="25859" name="Text Box 259"/>
          <p:cNvSpPr txBox="1">
            <a:spLocks noChangeArrowheads="1"/>
          </p:cNvSpPr>
          <p:nvPr/>
        </p:nvSpPr>
        <p:spPr bwMode="auto">
          <a:xfrm>
            <a:off x="5318125" y="4303713"/>
            <a:ext cx="1003300" cy="366712"/>
          </a:xfrm>
          <a:prstGeom prst="rect">
            <a:avLst/>
          </a:prstGeom>
          <a:noFill/>
          <a:ln w="9525">
            <a:noFill/>
            <a:miter lim="800000"/>
            <a:headEnd/>
            <a:tailEnd/>
          </a:ln>
        </p:spPr>
        <p:txBody>
          <a:bodyPr wrap="none">
            <a:spAutoFit/>
          </a:bodyPr>
          <a:lstStyle/>
          <a:p>
            <a:r>
              <a:rPr lang="en-US"/>
              <a:t>max = 1</a:t>
            </a:r>
          </a:p>
        </p:txBody>
      </p:sp>
      <p:sp>
        <p:nvSpPr>
          <p:cNvPr id="25860" name="Line 260"/>
          <p:cNvSpPr>
            <a:spLocks noChangeShapeType="1"/>
          </p:cNvSpPr>
          <p:nvPr/>
        </p:nvSpPr>
        <p:spPr bwMode="auto">
          <a:xfrm flipH="1" flipV="1">
            <a:off x="5943600" y="4648200"/>
            <a:ext cx="685800" cy="914400"/>
          </a:xfrm>
          <a:prstGeom prst="line">
            <a:avLst/>
          </a:prstGeom>
          <a:noFill/>
          <a:ln w="9525">
            <a:solidFill>
              <a:schemeClr val="tx1"/>
            </a:solidFill>
            <a:prstDash val="dash"/>
            <a:round/>
            <a:headEnd/>
            <a:tailEnd type="triangle" w="med" len="med"/>
          </a:ln>
        </p:spPr>
        <p:txBody>
          <a:bodyPr/>
          <a:lstStyle/>
          <a:p>
            <a:endParaRPr lang="en-US"/>
          </a:p>
        </p:txBody>
      </p:sp>
      <p:sp>
        <p:nvSpPr>
          <p:cNvPr id="25861" name="Line 261"/>
          <p:cNvSpPr>
            <a:spLocks noChangeShapeType="1"/>
          </p:cNvSpPr>
          <p:nvPr/>
        </p:nvSpPr>
        <p:spPr bwMode="auto">
          <a:xfrm flipH="1" flipV="1">
            <a:off x="4572000" y="3505200"/>
            <a:ext cx="1066800" cy="838200"/>
          </a:xfrm>
          <a:prstGeom prst="line">
            <a:avLst/>
          </a:prstGeom>
          <a:noFill/>
          <a:ln w="9525">
            <a:solidFill>
              <a:schemeClr val="tx1"/>
            </a:solidFill>
            <a:prstDash val="dash"/>
            <a:round/>
            <a:headEnd/>
            <a:tailEnd type="triangle" w="med" len="med"/>
          </a:ln>
        </p:spPr>
        <p:txBody>
          <a:bodyPr/>
          <a:lstStyle/>
          <a:p>
            <a:endParaRPr lang="en-US"/>
          </a:p>
        </p:txBody>
      </p:sp>
      <p:sp>
        <p:nvSpPr>
          <p:cNvPr id="25863" name="Text Box 263"/>
          <p:cNvSpPr txBox="1">
            <a:spLocks noChangeArrowheads="1"/>
          </p:cNvSpPr>
          <p:nvPr/>
        </p:nvSpPr>
        <p:spPr bwMode="auto">
          <a:xfrm>
            <a:off x="6781800" y="3276600"/>
            <a:ext cx="1860550" cy="366713"/>
          </a:xfrm>
          <a:prstGeom prst="rect">
            <a:avLst/>
          </a:prstGeom>
          <a:noFill/>
          <a:ln w="9525">
            <a:noFill/>
            <a:miter lim="800000"/>
            <a:headEnd/>
            <a:tailEnd/>
          </a:ln>
        </p:spPr>
        <p:txBody>
          <a:bodyPr wrap="none">
            <a:spAutoFit/>
          </a:bodyPr>
          <a:lstStyle/>
          <a:p>
            <a:r>
              <a:rPr lang="en-US"/>
              <a:t>So pick this one!</a:t>
            </a:r>
          </a:p>
        </p:txBody>
      </p:sp>
      <p:sp>
        <p:nvSpPr>
          <p:cNvPr id="22642" name="Line 264"/>
          <p:cNvSpPr>
            <a:spLocks noChangeShapeType="1"/>
          </p:cNvSpPr>
          <p:nvPr/>
        </p:nvSpPr>
        <p:spPr bwMode="auto">
          <a:xfrm flipH="1" flipV="1">
            <a:off x="6629400" y="3124200"/>
            <a:ext cx="533400" cy="152400"/>
          </a:xfrm>
          <a:prstGeom prst="line">
            <a:avLst/>
          </a:prstGeom>
          <a:noFill/>
          <a:ln w="9525">
            <a:solidFill>
              <a:schemeClr val="tx1"/>
            </a:solidFill>
            <a:round/>
            <a:headEnd/>
            <a:tailEnd type="triangle" w="med" len="med"/>
          </a:ln>
        </p:spPr>
        <p:txBody>
          <a:bodyPr/>
          <a:lstStyle/>
          <a:p>
            <a:endParaRPr lang="en-US"/>
          </a:p>
        </p:txBody>
      </p:sp>
      <p:sp>
        <p:nvSpPr>
          <p:cNvPr id="25865" name="Rectangle 265"/>
          <p:cNvSpPr>
            <a:spLocks noChangeArrowheads="1"/>
          </p:cNvSpPr>
          <p:nvPr/>
        </p:nvSpPr>
        <p:spPr bwMode="auto">
          <a:xfrm>
            <a:off x="6781800" y="3276600"/>
            <a:ext cx="1905000" cy="381000"/>
          </a:xfrm>
          <a:prstGeom prst="rect">
            <a:avLst/>
          </a:prstGeom>
          <a:noFill/>
          <a:ln w="9525">
            <a:solidFill>
              <a:schemeClr val="tx1"/>
            </a:solidFill>
            <a:miter lim="800000"/>
            <a:headEnd/>
            <a:tailEnd/>
          </a:ln>
        </p:spPr>
        <p:txBody>
          <a:bodyPr wrap="none" anchor="ctr"/>
          <a:lstStyle/>
          <a:p>
            <a:endParaRPr lang="en-US"/>
          </a:p>
        </p:txBody>
      </p:sp>
      <p:sp>
        <p:nvSpPr>
          <p:cNvPr id="25866" name="Text Box 266"/>
          <p:cNvSpPr txBox="1">
            <a:spLocks noChangeArrowheads="1"/>
          </p:cNvSpPr>
          <p:nvPr/>
        </p:nvSpPr>
        <p:spPr bwMode="auto">
          <a:xfrm>
            <a:off x="5562600" y="3733800"/>
            <a:ext cx="2089150" cy="366713"/>
          </a:xfrm>
          <a:prstGeom prst="rect">
            <a:avLst/>
          </a:prstGeom>
          <a:noFill/>
          <a:ln w="9525">
            <a:noFill/>
            <a:miter lim="800000"/>
            <a:headEnd/>
            <a:tailEnd/>
          </a:ln>
        </p:spPr>
        <p:txBody>
          <a:bodyPr wrap="none">
            <a:spAutoFit/>
          </a:bodyPr>
          <a:lstStyle/>
          <a:p>
            <a:r>
              <a:rPr lang="en-US"/>
              <a:t>i.e. will lead to loss</a:t>
            </a:r>
          </a:p>
        </p:txBody>
      </p:sp>
      <p:sp>
        <p:nvSpPr>
          <p:cNvPr id="25867" name="Rectangle 267"/>
          <p:cNvSpPr>
            <a:spLocks noChangeArrowheads="1"/>
          </p:cNvSpPr>
          <p:nvPr/>
        </p:nvSpPr>
        <p:spPr bwMode="auto">
          <a:xfrm>
            <a:off x="5486400" y="3733800"/>
            <a:ext cx="2133600" cy="381000"/>
          </a:xfrm>
          <a:prstGeom prst="rect">
            <a:avLst/>
          </a:prstGeom>
          <a:noFill/>
          <a:ln w="9525">
            <a:solidFill>
              <a:schemeClr val="tx1"/>
            </a:solidFill>
            <a:miter lim="800000"/>
            <a:headEnd/>
            <a:tailEnd/>
          </a:ln>
        </p:spPr>
        <p:txBody>
          <a:bodyPr wrap="none" anchor="ctr"/>
          <a:lstStyle/>
          <a:p>
            <a:endParaRPr lang="en-US"/>
          </a:p>
        </p:txBody>
      </p:sp>
      <p:sp>
        <p:nvSpPr>
          <p:cNvPr id="22646" name="Line 268"/>
          <p:cNvSpPr>
            <a:spLocks noChangeShapeType="1"/>
          </p:cNvSpPr>
          <p:nvPr/>
        </p:nvSpPr>
        <p:spPr bwMode="auto">
          <a:xfrm>
            <a:off x="4800600" y="3429000"/>
            <a:ext cx="838200" cy="304800"/>
          </a:xfrm>
          <a:prstGeom prst="line">
            <a:avLst/>
          </a:prstGeom>
          <a:noFill/>
          <a:ln w="9525">
            <a:solidFill>
              <a:schemeClr val="tx1"/>
            </a:solidFill>
            <a:round/>
            <a:headEnd/>
            <a:tailEnd type="triangle" w="med" len="med"/>
          </a:ln>
        </p:spPr>
        <p:txBody>
          <a:bodyPr/>
          <a:lstStyle/>
          <a:p>
            <a:endParaRPr lang="en-US"/>
          </a:p>
        </p:txBody>
      </p:sp>
      <p:sp>
        <p:nvSpPr>
          <p:cNvPr id="22647" name="Line 269"/>
          <p:cNvSpPr>
            <a:spLocks noChangeShapeType="1"/>
          </p:cNvSpPr>
          <p:nvPr/>
        </p:nvSpPr>
        <p:spPr bwMode="auto">
          <a:xfrm>
            <a:off x="3962400" y="5729288"/>
            <a:ext cx="762000" cy="304800"/>
          </a:xfrm>
          <a:prstGeom prst="line">
            <a:avLst/>
          </a:prstGeom>
          <a:noFill/>
          <a:ln w="9525">
            <a:solidFill>
              <a:schemeClr val="tx1"/>
            </a:solidFill>
            <a:round/>
            <a:headEnd/>
            <a:tailEnd type="triangle" w="med" len="med"/>
          </a:ln>
        </p:spPr>
        <p:txBody>
          <a:bodyPr/>
          <a:lstStyle/>
          <a:p>
            <a:endParaRPr lang="en-US"/>
          </a:p>
        </p:txBody>
      </p:sp>
      <p:sp>
        <p:nvSpPr>
          <p:cNvPr id="22648" name="Line 270"/>
          <p:cNvSpPr>
            <a:spLocks noChangeShapeType="1"/>
          </p:cNvSpPr>
          <p:nvPr/>
        </p:nvSpPr>
        <p:spPr bwMode="auto">
          <a:xfrm>
            <a:off x="4648200" y="6110288"/>
            <a:ext cx="0" cy="685800"/>
          </a:xfrm>
          <a:prstGeom prst="line">
            <a:avLst/>
          </a:prstGeom>
          <a:noFill/>
          <a:ln w="9525">
            <a:solidFill>
              <a:schemeClr val="tx1"/>
            </a:solidFill>
            <a:round/>
            <a:headEnd/>
            <a:tailEnd/>
          </a:ln>
        </p:spPr>
        <p:txBody>
          <a:bodyPr/>
          <a:lstStyle/>
          <a:p>
            <a:endParaRPr lang="en-US"/>
          </a:p>
        </p:txBody>
      </p:sp>
      <p:sp>
        <p:nvSpPr>
          <p:cNvPr id="22649" name="Line 271"/>
          <p:cNvSpPr>
            <a:spLocks noChangeShapeType="1"/>
          </p:cNvSpPr>
          <p:nvPr/>
        </p:nvSpPr>
        <p:spPr bwMode="auto">
          <a:xfrm>
            <a:off x="4876800" y="6110288"/>
            <a:ext cx="0" cy="685800"/>
          </a:xfrm>
          <a:prstGeom prst="line">
            <a:avLst/>
          </a:prstGeom>
          <a:noFill/>
          <a:ln w="9525">
            <a:solidFill>
              <a:schemeClr val="tx1"/>
            </a:solidFill>
            <a:round/>
            <a:headEnd/>
            <a:tailEnd/>
          </a:ln>
        </p:spPr>
        <p:txBody>
          <a:bodyPr/>
          <a:lstStyle/>
          <a:p>
            <a:endParaRPr lang="en-US"/>
          </a:p>
        </p:txBody>
      </p:sp>
      <p:sp>
        <p:nvSpPr>
          <p:cNvPr id="22650" name="Line 272"/>
          <p:cNvSpPr>
            <a:spLocks noChangeShapeType="1"/>
          </p:cNvSpPr>
          <p:nvPr/>
        </p:nvSpPr>
        <p:spPr bwMode="auto">
          <a:xfrm>
            <a:off x="4419600" y="6338888"/>
            <a:ext cx="685800" cy="0"/>
          </a:xfrm>
          <a:prstGeom prst="line">
            <a:avLst/>
          </a:prstGeom>
          <a:noFill/>
          <a:ln w="9525">
            <a:solidFill>
              <a:schemeClr val="tx1"/>
            </a:solidFill>
            <a:round/>
            <a:headEnd/>
            <a:tailEnd/>
          </a:ln>
        </p:spPr>
        <p:txBody>
          <a:bodyPr/>
          <a:lstStyle/>
          <a:p>
            <a:endParaRPr lang="en-US"/>
          </a:p>
        </p:txBody>
      </p:sp>
      <p:sp>
        <p:nvSpPr>
          <p:cNvPr id="22651" name="Line 273"/>
          <p:cNvSpPr>
            <a:spLocks noChangeShapeType="1"/>
          </p:cNvSpPr>
          <p:nvPr/>
        </p:nvSpPr>
        <p:spPr bwMode="auto">
          <a:xfrm>
            <a:off x="4419600" y="6567488"/>
            <a:ext cx="685800" cy="0"/>
          </a:xfrm>
          <a:prstGeom prst="line">
            <a:avLst/>
          </a:prstGeom>
          <a:noFill/>
          <a:ln w="9525">
            <a:solidFill>
              <a:schemeClr val="tx1"/>
            </a:solidFill>
            <a:round/>
            <a:headEnd/>
            <a:tailEnd/>
          </a:ln>
        </p:spPr>
        <p:txBody>
          <a:bodyPr/>
          <a:lstStyle/>
          <a:p>
            <a:endParaRPr lang="en-US"/>
          </a:p>
        </p:txBody>
      </p:sp>
      <p:sp>
        <p:nvSpPr>
          <p:cNvPr id="22652" name="Text Box 274"/>
          <p:cNvSpPr txBox="1">
            <a:spLocks noChangeArrowheads="1"/>
          </p:cNvSpPr>
          <p:nvPr/>
        </p:nvSpPr>
        <p:spPr bwMode="auto">
          <a:xfrm>
            <a:off x="4876800" y="6034088"/>
            <a:ext cx="298450" cy="366712"/>
          </a:xfrm>
          <a:prstGeom prst="rect">
            <a:avLst/>
          </a:prstGeom>
          <a:noFill/>
          <a:ln w="9525">
            <a:noFill/>
            <a:miter lim="800000"/>
            <a:headEnd/>
            <a:tailEnd/>
          </a:ln>
        </p:spPr>
        <p:txBody>
          <a:bodyPr wrap="none">
            <a:spAutoFit/>
          </a:bodyPr>
          <a:lstStyle/>
          <a:p>
            <a:r>
              <a:rPr lang="en-US"/>
              <a:t>x</a:t>
            </a:r>
          </a:p>
        </p:txBody>
      </p:sp>
      <p:sp>
        <p:nvSpPr>
          <p:cNvPr id="22653" name="Text Box 275"/>
          <p:cNvSpPr txBox="1">
            <a:spLocks noChangeArrowheads="1"/>
          </p:cNvSpPr>
          <p:nvPr/>
        </p:nvSpPr>
        <p:spPr bwMode="auto">
          <a:xfrm>
            <a:off x="4419600" y="6491288"/>
            <a:ext cx="298450" cy="366712"/>
          </a:xfrm>
          <a:prstGeom prst="rect">
            <a:avLst/>
          </a:prstGeom>
          <a:noFill/>
          <a:ln w="9525">
            <a:noFill/>
            <a:miter lim="800000"/>
            <a:headEnd/>
            <a:tailEnd/>
          </a:ln>
        </p:spPr>
        <p:txBody>
          <a:bodyPr wrap="none">
            <a:spAutoFit/>
          </a:bodyPr>
          <a:lstStyle/>
          <a:p>
            <a:r>
              <a:rPr lang="en-US"/>
              <a:t>x</a:t>
            </a:r>
          </a:p>
        </p:txBody>
      </p:sp>
      <p:sp>
        <p:nvSpPr>
          <p:cNvPr id="22654" name="Text Box 276"/>
          <p:cNvSpPr txBox="1">
            <a:spLocks noChangeArrowheads="1"/>
          </p:cNvSpPr>
          <p:nvPr/>
        </p:nvSpPr>
        <p:spPr bwMode="auto">
          <a:xfrm>
            <a:off x="4648200" y="6262688"/>
            <a:ext cx="311150" cy="366712"/>
          </a:xfrm>
          <a:prstGeom prst="rect">
            <a:avLst/>
          </a:prstGeom>
          <a:noFill/>
          <a:ln w="9525">
            <a:noFill/>
            <a:miter lim="800000"/>
            <a:headEnd/>
            <a:tailEnd/>
          </a:ln>
        </p:spPr>
        <p:txBody>
          <a:bodyPr wrap="none">
            <a:spAutoFit/>
          </a:bodyPr>
          <a:lstStyle/>
          <a:p>
            <a:r>
              <a:rPr lang="en-US"/>
              <a:t>o</a:t>
            </a:r>
          </a:p>
        </p:txBody>
      </p:sp>
      <p:sp>
        <p:nvSpPr>
          <p:cNvPr id="22655" name="Text Box 277"/>
          <p:cNvSpPr txBox="1">
            <a:spLocks noChangeArrowheads="1"/>
          </p:cNvSpPr>
          <p:nvPr/>
        </p:nvSpPr>
        <p:spPr bwMode="auto">
          <a:xfrm>
            <a:off x="4876800" y="6491288"/>
            <a:ext cx="311150" cy="366712"/>
          </a:xfrm>
          <a:prstGeom prst="rect">
            <a:avLst/>
          </a:prstGeom>
          <a:noFill/>
          <a:ln w="9525">
            <a:noFill/>
            <a:miter lim="800000"/>
            <a:headEnd/>
            <a:tailEnd/>
          </a:ln>
        </p:spPr>
        <p:txBody>
          <a:bodyPr wrap="none">
            <a:spAutoFit/>
          </a:bodyPr>
          <a:lstStyle/>
          <a:p>
            <a:r>
              <a:rPr lang="en-US"/>
              <a:t>o</a:t>
            </a:r>
          </a:p>
        </p:txBody>
      </p:sp>
      <p:sp>
        <p:nvSpPr>
          <p:cNvPr id="22656" name="Text Box 278"/>
          <p:cNvSpPr txBox="1">
            <a:spLocks noChangeArrowheads="1"/>
          </p:cNvSpPr>
          <p:nvPr/>
        </p:nvSpPr>
        <p:spPr bwMode="auto">
          <a:xfrm>
            <a:off x="4419600" y="6034088"/>
            <a:ext cx="298450" cy="366712"/>
          </a:xfrm>
          <a:prstGeom prst="rect">
            <a:avLst/>
          </a:prstGeom>
          <a:noFill/>
          <a:ln w="9525">
            <a:noFill/>
            <a:miter lim="800000"/>
            <a:headEnd/>
            <a:tailEnd/>
          </a:ln>
        </p:spPr>
        <p:txBody>
          <a:bodyPr wrap="none">
            <a:spAutoFit/>
          </a:bodyPr>
          <a:lstStyle/>
          <a:p>
            <a:r>
              <a:rPr lang="en-US"/>
              <a:t>x</a:t>
            </a:r>
          </a:p>
        </p:txBody>
      </p:sp>
      <p:sp>
        <p:nvSpPr>
          <p:cNvPr id="22657" name="Text Box 279"/>
          <p:cNvSpPr txBox="1">
            <a:spLocks noChangeArrowheads="1"/>
          </p:cNvSpPr>
          <p:nvPr/>
        </p:nvSpPr>
        <p:spPr bwMode="auto">
          <a:xfrm>
            <a:off x="4419600" y="6262688"/>
            <a:ext cx="311150" cy="366712"/>
          </a:xfrm>
          <a:prstGeom prst="rect">
            <a:avLst/>
          </a:prstGeom>
          <a:noFill/>
          <a:ln w="9525">
            <a:noFill/>
            <a:miter lim="800000"/>
            <a:headEnd/>
            <a:tailEnd/>
          </a:ln>
        </p:spPr>
        <p:txBody>
          <a:bodyPr wrap="none">
            <a:spAutoFit/>
          </a:bodyPr>
          <a:lstStyle/>
          <a:p>
            <a:r>
              <a:rPr lang="en-US"/>
              <a:t>o</a:t>
            </a:r>
          </a:p>
        </p:txBody>
      </p:sp>
      <p:sp>
        <p:nvSpPr>
          <p:cNvPr id="22658" name="Text Box 280"/>
          <p:cNvSpPr txBox="1">
            <a:spLocks noChangeArrowheads="1"/>
          </p:cNvSpPr>
          <p:nvPr/>
        </p:nvSpPr>
        <p:spPr bwMode="auto">
          <a:xfrm>
            <a:off x="4648200" y="6019800"/>
            <a:ext cx="298450" cy="366713"/>
          </a:xfrm>
          <a:prstGeom prst="rect">
            <a:avLst/>
          </a:prstGeom>
          <a:noFill/>
          <a:ln w="9525">
            <a:noFill/>
            <a:miter lim="800000"/>
            <a:headEnd/>
            <a:tailEnd/>
          </a:ln>
        </p:spPr>
        <p:txBody>
          <a:bodyPr wrap="none">
            <a:spAutoFit/>
          </a:bodyPr>
          <a:lstStyle/>
          <a:p>
            <a:r>
              <a:rPr lang="en-US"/>
              <a:t>x</a:t>
            </a:r>
          </a:p>
        </p:txBody>
      </p:sp>
      <p:sp>
        <p:nvSpPr>
          <p:cNvPr id="22659" name="Line 281"/>
          <p:cNvSpPr>
            <a:spLocks noChangeShapeType="1"/>
          </p:cNvSpPr>
          <p:nvPr/>
        </p:nvSpPr>
        <p:spPr bwMode="auto">
          <a:xfrm>
            <a:off x="4419600" y="6248400"/>
            <a:ext cx="762000" cy="0"/>
          </a:xfrm>
          <a:prstGeom prst="line">
            <a:avLst/>
          </a:prstGeom>
          <a:noFill/>
          <a:ln w="9525">
            <a:solidFill>
              <a:schemeClr val="tx1"/>
            </a:solidFill>
            <a:round/>
            <a:headEnd/>
            <a:tailEnd/>
          </a:ln>
        </p:spPr>
        <p:txBody>
          <a:bodyPr/>
          <a:lstStyle/>
          <a:p>
            <a:endParaRPr lang="en-US"/>
          </a:p>
        </p:txBody>
      </p:sp>
      <p:sp>
        <p:nvSpPr>
          <p:cNvPr id="25882" name="Text Box 282"/>
          <p:cNvSpPr txBox="1">
            <a:spLocks noChangeArrowheads="1"/>
          </p:cNvSpPr>
          <p:nvPr/>
        </p:nvSpPr>
        <p:spPr bwMode="auto">
          <a:xfrm>
            <a:off x="5105400" y="6491288"/>
            <a:ext cx="1168400" cy="366712"/>
          </a:xfrm>
          <a:prstGeom prst="rect">
            <a:avLst/>
          </a:prstGeom>
          <a:noFill/>
          <a:ln w="9525">
            <a:noFill/>
            <a:miter lim="800000"/>
            <a:headEnd/>
            <a:tailEnd/>
          </a:ln>
        </p:spPr>
        <p:txBody>
          <a:bodyPr wrap="none">
            <a:spAutoFit/>
          </a:bodyPr>
          <a:lstStyle/>
          <a:p>
            <a:r>
              <a:rPr lang="en-US"/>
              <a:t>Score = 0</a:t>
            </a:r>
          </a:p>
        </p:txBody>
      </p:sp>
      <p:sp>
        <p:nvSpPr>
          <p:cNvPr id="25883" name="Text Box 283"/>
          <p:cNvSpPr txBox="1">
            <a:spLocks noChangeArrowheads="1"/>
          </p:cNvSpPr>
          <p:nvPr/>
        </p:nvSpPr>
        <p:spPr bwMode="auto">
          <a:xfrm>
            <a:off x="3886200" y="5410200"/>
            <a:ext cx="939800" cy="366713"/>
          </a:xfrm>
          <a:prstGeom prst="rect">
            <a:avLst/>
          </a:prstGeom>
          <a:noFill/>
          <a:ln w="9525">
            <a:noFill/>
            <a:miter lim="800000"/>
            <a:headEnd/>
            <a:tailEnd/>
          </a:ln>
        </p:spPr>
        <p:txBody>
          <a:bodyPr wrap="none">
            <a:spAutoFit/>
          </a:bodyPr>
          <a:lstStyle/>
          <a:p>
            <a:r>
              <a:rPr lang="en-US"/>
              <a:t>min = 0</a:t>
            </a:r>
          </a:p>
        </p:txBody>
      </p:sp>
      <p:sp>
        <p:nvSpPr>
          <p:cNvPr id="25884" name="Line 284"/>
          <p:cNvSpPr>
            <a:spLocks noChangeShapeType="1"/>
          </p:cNvSpPr>
          <p:nvPr/>
        </p:nvSpPr>
        <p:spPr bwMode="auto">
          <a:xfrm flipH="1" flipV="1">
            <a:off x="4800600" y="5715000"/>
            <a:ext cx="914400" cy="838200"/>
          </a:xfrm>
          <a:prstGeom prst="line">
            <a:avLst/>
          </a:prstGeom>
          <a:noFill/>
          <a:ln w="9525">
            <a:solidFill>
              <a:schemeClr val="tx1"/>
            </a:solidFill>
            <a:prstDash val="dash"/>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845"/>
                                        </p:tgtEl>
                                        <p:attrNameLst>
                                          <p:attrName>style.visibility</p:attrName>
                                        </p:attrNameLst>
                                      </p:cBhvr>
                                      <p:to>
                                        <p:strVal val="visible"/>
                                      </p:to>
                                    </p:set>
                                    <p:animEffect transition="in" filter="blinds(horizontal)">
                                      <p:cBhvr>
                                        <p:cTn id="7" dur="500"/>
                                        <p:tgtEl>
                                          <p:spTgt spid="2584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882"/>
                                        </p:tgtEl>
                                        <p:attrNameLst>
                                          <p:attrName>style.visibility</p:attrName>
                                        </p:attrNameLst>
                                      </p:cBhvr>
                                      <p:to>
                                        <p:strVal val="visible"/>
                                      </p:to>
                                    </p:set>
                                    <p:animEffect transition="in" filter="blinds(horizontal)">
                                      <p:cBhvr>
                                        <p:cTn id="10" dur="500"/>
                                        <p:tgtEl>
                                          <p:spTgt spid="2588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5858"/>
                                        </p:tgtEl>
                                        <p:attrNameLst>
                                          <p:attrName>style.visibility</p:attrName>
                                        </p:attrNameLst>
                                      </p:cBhvr>
                                      <p:to>
                                        <p:strVal val="visible"/>
                                      </p:to>
                                    </p:set>
                                    <p:animEffect transition="in" filter="blinds(horizontal)">
                                      <p:cBhvr>
                                        <p:cTn id="13" dur="500"/>
                                        <p:tgtEl>
                                          <p:spTgt spid="2585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5849"/>
                                        </p:tgtEl>
                                        <p:attrNameLst>
                                          <p:attrName>style.visibility</p:attrName>
                                        </p:attrNameLst>
                                      </p:cBhvr>
                                      <p:to>
                                        <p:strVal val="visible"/>
                                      </p:to>
                                    </p:set>
                                    <p:animEffect transition="in" filter="blinds(horizontal)">
                                      <p:cBhvr>
                                        <p:cTn id="18" dur="500"/>
                                        <p:tgtEl>
                                          <p:spTgt spid="2584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5854"/>
                                        </p:tgtEl>
                                        <p:attrNameLst>
                                          <p:attrName>style.visibility</p:attrName>
                                        </p:attrNameLst>
                                      </p:cBhvr>
                                      <p:to>
                                        <p:strVal val="visible"/>
                                      </p:to>
                                    </p:set>
                                    <p:animEffect transition="in" filter="blinds(horizontal)">
                                      <p:cBhvr>
                                        <p:cTn id="23" dur="500"/>
                                        <p:tgtEl>
                                          <p:spTgt spid="25854"/>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5884"/>
                                        </p:tgtEl>
                                        <p:attrNameLst>
                                          <p:attrName>style.visibility</p:attrName>
                                        </p:attrNameLst>
                                      </p:cBhvr>
                                      <p:to>
                                        <p:strVal val="visible"/>
                                      </p:to>
                                    </p:set>
                                    <p:animEffect transition="in" filter="blinds(horizontal)">
                                      <p:cBhvr>
                                        <p:cTn id="26" dur="500"/>
                                        <p:tgtEl>
                                          <p:spTgt spid="25884"/>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5883"/>
                                        </p:tgtEl>
                                        <p:attrNameLst>
                                          <p:attrName>style.visibility</p:attrName>
                                        </p:attrNameLst>
                                      </p:cBhvr>
                                      <p:to>
                                        <p:strVal val="visible"/>
                                      </p:to>
                                    </p:set>
                                    <p:animEffect transition="in" filter="blinds(horizontal)">
                                      <p:cBhvr>
                                        <p:cTn id="29" dur="500"/>
                                        <p:tgtEl>
                                          <p:spTgt spid="25883"/>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5850"/>
                                        </p:tgtEl>
                                        <p:attrNameLst>
                                          <p:attrName>style.visibility</p:attrName>
                                        </p:attrNameLst>
                                      </p:cBhvr>
                                      <p:to>
                                        <p:strVal val="visible"/>
                                      </p:to>
                                    </p:set>
                                    <p:animEffect transition="in" filter="blinds(horizontal)">
                                      <p:cBhvr>
                                        <p:cTn id="32" dur="500"/>
                                        <p:tgtEl>
                                          <p:spTgt spid="258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5847"/>
                                        </p:tgtEl>
                                        <p:attrNameLst>
                                          <p:attrName>style.visibility</p:attrName>
                                        </p:attrNameLst>
                                      </p:cBhvr>
                                      <p:to>
                                        <p:strVal val="visible"/>
                                      </p:to>
                                    </p:set>
                                    <p:animEffect transition="in" filter="checkerboard(across)">
                                      <p:cBhvr>
                                        <p:cTn id="37" dur="500"/>
                                        <p:tgtEl>
                                          <p:spTgt spid="2584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5855"/>
                                        </p:tgtEl>
                                        <p:attrNameLst>
                                          <p:attrName>style.visibility</p:attrName>
                                        </p:attrNameLst>
                                      </p:cBhvr>
                                      <p:to>
                                        <p:strVal val="visible"/>
                                      </p:to>
                                    </p:set>
                                    <p:animEffect transition="in" filter="diamond(in)">
                                      <p:cBhvr>
                                        <p:cTn id="42" dur="2000"/>
                                        <p:tgtEl>
                                          <p:spTgt spid="25855"/>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25856"/>
                                        </p:tgtEl>
                                        <p:attrNameLst>
                                          <p:attrName>style.visibility</p:attrName>
                                        </p:attrNameLst>
                                      </p:cBhvr>
                                      <p:to>
                                        <p:strVal val="visible"/>
                                      </p:to>
                                    </p:set>
                                    <p:animEffect transition="in" filter="diamond(in)">
                                      <p:cBhvr>
                                        <p:cTn id="45" dur="2000"/>
                                        <p:tgtEl>
                                          <p:spTgt spid="25856"/>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25860"/>
                                        </p:tgtEl>
                                        <p:attrNameLst>
                                          <p:attrName>style.visibility</p:attrName>
                                        </p:attrNameLst>
                                      </p:cBhvr>
                                      <p:to>
                                        <p:strVal val="visible"/>
                                      </p:to>
                                    </p:set>
                                    <p:animEffect transition="in" filter="diamond(in)">
                                      <p:cBhvr>
                                        <p:cTn id="48" dur="2000"/>
                                        <p:tgtEl>
                                          <p:spTgt spid="25860"/>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25859"/>
                                        </p:tgtEl>
                                        <p:attrNameLst>
                                          <p:attrName>style.visibility</p:attrName>
                                        </p:attrNameLst>
                                      </p:cBhvr>
                                      <p:to>
                                        <p:strVal val="visible"/>
                                      </p:to>
                                    </p:set>
                                    <p:animEffect transition="in" filter="diamond(in)">
                                      <p:cBhvr>
                                        <p:cTn id="51" dur="2000"/>
                                        <p:tgtEl>
                                          <p:spTgt spid="25859"/>
                                        </p:tgtEl>
                                      </p:cBhvr>
                                    </p:animEffect>
                                  </p:childTnLst>
                                </p:cTn>
                              </p:par>
                              <p:par>
                                <p:cTn id="52" presetID="8" presetClass="entr" presetSubtype="16" fill="hold" grpId="0" nodeType="withEffect">
                                  <p:stCondLst>
                                    <p:cond delay="0"/>
                                  </p:stCondLst>
                                  <p:childTnLst>
                                    <p:set>
                                      <p:cBhvr>
                                        <p:cTn id="53" dur="1" fill="hold">
                                          <p:stCondLst>
                                            <p:cond delay="0"/>
                                          </p:stCondLst>
                                        </p:cTn>
                                        <p:tgtEl>
                                          <p:spTgt spid="25852"/>
                                        </p:tgtEl>
                                        <p:attrNameLst>
                                          <p:attrName>style.visibility</p:attrName>
                                        </p:attrNameLst>
                                      </p:cBhvr>
                                      <p:to>
                                        <p:strVal val="visible"/>
                                      </p:to>
                                    </p:set>
                                    <p:animEffect transition="in" filter="diamond(in)">
                                      <p:cBhvr>
                                        <p:cTn id="54" dur="2000"/>
                                        <p:tgtEl>
                                          <p:spTgt spid="2585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5848"/>
                                        </p:tgtEl>
                                        <p:attrNameLst>
                                          <p:attrName>style.visibility</p:attrName>
                                        </p:attrNameLst>
                                      </p:cBhvr>
                                      <p:to>
                                        <p:strVal val="visible"/>
                                      </p:to>
                                    </p:set>
                                    <p:anim calcmode="lin" valueType="num">
                                      <p:cBhvr additive="base">
                                        <p:cTn id="59" dur="500" fill="hold"/>
                                        <p:tgtEl>
                                          <p:spTgt spid="25848"/>
                                        </p:tgtEl>
                                        <p:attrNameLst>
                                          <p:attrName>ppt_x</p:attrName>
                                        </p:attrNameLst>
                                      </p:cBhvr>
                                      <p:tavLst>
                                        <p:tav tm="0">
                                          <p:val>
                                            <p:strVal val="#ppt_x"/>
                                          </p:val>
                                        </p:tav>
                                        <p:tav tm="100000">
                                          <p:val>
                                            <p:strVal val="#ppt_x"/>
                                          </p:val>
                                        </p:tav>
                                      </p:tavLst>
                                    </p:anim>
                                    <p:anim calcmode="lin" valueType="num">
                                      <p:cBhvr additive="base">
                                        <p:cTn id="60" dur="500" fill="hold"/>
                                        <p:tgtEl>
                                          <p:spTgt spid="25848"/>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5857"/>
                                        </p:tgtEl>
                                        <p:attrNameLst>
                                          <p:attrName>style.visibility</p:attrName>
                                        </p:attrNameLst>
                                      </p:cBhvr>
                                      <p:to>
                                        <p:strVal val="visible"/>
                                      </p:to>
                                    </p:set>
                                    <p:animEffect transition="in" filter="blinds(horizontal)">
                                      <p:cBhvr>
                                        <p:cTn id="65" dur="500"/>
                                        <p:tgtEl>
                                          <p:spTgt spid="25857"/>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5861"/>
                                        </p:tgtEl>
                                        <p:attrNameLst>
                                          <p:attrName>style.visibility</p:attrName>
                                        </p:attrNameLst>
                                      </p:cBhvr>
                                      <p:to>
                                        <p:strVal val="visible"/>
                                      </p:to>
                                    </p:set>
                                    <p:animEffect transition="in" filter="blinds(horizontal)">
                                      <p:cBhvr>
                                        <p:cTn id="68" dur="500"/>
                                        <p:tgtEl>
                                          <p:spTgt spid="25861"/>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25853"/>
                                        </p:tgtEl>
                                        <p:attrNameLst>
                                          <p:attrName>style.visibility</p:attrName>
                                        </p:attrNameLst>
                                      </p:cBhvr>
                                      <p:to>
                                        <p:strVal val="visible"/>
                                      </p:to>
                                    </p:set>
                                    <p:animEffect transition="in" filter="blinds(horizontal)">
                                      <p:cBhvr>
                                        <p:cTn id="71" dur="500"/>
                                        <p:tgtEl>
                                          <p:spTgt spid="2585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25866"/>
                                        </p:tgtEl>
                                        <p:attrNameLst>
                                          <p:attrName>style.visibility</p:attrName>
                                        </p:attrNameLst>
                                      </p:cBhvr>
                                      <p:to>
                                        <p:strVal val="visible"/>
                                      </p:to>
                                    </p:set>
                                    <p:animEffect transition="in" filter="box(in)">
                                      <p:cBhvr>
                                        <p:cTn id="76" dur="500"/>
                                        <p:tgtEl>
                                          <p:spTgt spid="25866"/>
                                        </p:tgtEl>
                                      </p:cBhvr>
                                    </p:animEffect>
                                  </p:childTnLst>
                                </p:cTn>
                              </p:par>
                              <p:par>
                                <p:cTn id="77" presetID="4" presetClass="entr" presetSubtype="16" fill="hold" grpId="0" nodeType="withEffect">
                                  <p:stCondLst>
                                    <p:cond delay="0"/>
                                  </p:stCondLst>
                                  <p:childTnLst>
                                    <p:set>
                                      <p:cBhvr>
                                        <p:cTn id="78" dur="1" fill="hold">
                                          <p:stCondLst>
                                            <p:cond delay="0"/>
                                          </p:stCondLst>
                                        </p:cTn>
                                        <p:tgtEl>
                                          <p:spTgt spid="25867"/>
                                        </p:tgtEl>
                                        <p:attrNameLst>
                                          <p:attrName>style.visibility</p:attrName>
                                        </p:attrNameLst>
                                      </p:cBhvr>
                                      <p:to>
                                        <p:strVal val="visible"/>
                                      </p:to>
                                    </p:set>
                                    <p:animEffect transition="in" filter="box(in)">
                                      <p:cBhvr>
                                        <p:cTn id="79" dur="500"/>
                                        <p:tgtEl>
                                          <p:spTgt spid="2586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 presetClass="entr" presetSubtype="10" fill="hold" grpId="0" nodeType="clickEffect">
                                  <p:stCondLst>
                                    <p:cond delay="0"/>
                                  </p:stCondLst>
                                  <p:childTnLst>
                                    <p:set>
                                      <p:cBhvr>
                                        <p:cTn id="83" dur="1" fill="hold">
                                          <p:stCondLst>
                                            <p:cond delay="0"/>
                                          </p:stCondLst>
                                        </p:cTn>
                                        <p:tgtEl>
                                          <p:spTgt spid="25846"/>
                                        </p:tgtEl>
                                        <p:attrNameLst>
                                          <p:attrName>style.visibility</p:attrName>
                                        </p:attrNameLst>
                                      </p:cBhvr>
                                      <p:to>
                                        <p:strVal val="visible"/>
                                      </p:to>
                                    </p:set>
                                    <p:animEffect transition="in" filter="checkerboard(across)">
                                      <p:cBhvr>
                                        <p:cTn id="84" dur="500"/>
                                        <p:tgtEl>
                                          <p:spTgt spid="2584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5" presetClass="entr" presetSubtype="10" fill="hold" grpId="1" nodeType="clickEffect">
                                  <p:stCondLst>
                                    <p:cond delay="0"/>
                                  </p:stCondLst>
                                  <p:childTnLst>
                                    <p:set>
                                      <p:cBhvr>
                                        <p:cTn id="88" dur="1" fill="hold">
                                          <p:stCondLst>
                                            <p:cond delay="0"/>
                                          </p:stCondLst>
                                        </p:cTn>
                                        <p:tgtEl>
                                          <p:spTgt spid="25846"/>
                                        </p:tgtEl>
                                        <p:attrNameLst>
                                          <p:attrName>style.visibility</p:attrName>
                                        </p:attrNameLst>
                                      </p:cBhvr>
                                      <p:to>
                                        <p:strVal val="visible"/>
                                      </p:to>
                                    </p:set>
                                    <p:animEffect transition="in" filter="checkerboard(across)">
                                      <p:cBhvr>
                                        <p:cTn id="89" dur="500"/>
                                        <p:tgtEl>
                                          <p:spTgt spid="25846"/>
                                        </p:tgtEl>
                                      </p:cBhvr>
                                    </p:animEffect>
                                  </p:childTnLst>
                                </p:cTn>
                              </p:par>
                              <p:par>
                                <p:cTn id="90" presetID="5" presetClass="entr" presetSubtype="10" fill="hold" grpId="0" nodeType="withEffect">
                                  <p:stCondLst>
                                    <p:cond delay="0"/>
                                  </p:stCondLst>
                                  <p:childTnLst>
                                    <p:set>
                                      <p:cBhvr>
                                        <p:cTn id="91" dur="1" fill="hold">
                                          <p:stCondLst>
                                            <p:cond delay="0"/>
                                          </p:stCondLst>
                                        </p:cTn>
                                        <p:tgtEl>
                                          <p:spTgt spid="25865"/>
                                        </p:tgtEl>
                                        <p:attrNameLst>
                                          <p:attrName>style.visibility</p:attrName>
                                        </p:attrNameLst>
                                      </p:cBhvr>
                                      <p:to>
                                        <p:strVal val="visible"/>
                                      </p:to>
                                    </p:set>
                                    <p:animEffect transition="in" filter="checkerboard(across)">
                                      <p:cBhvr>
                                        <p:cTn id="92" dur="500"/>
                                        <p:tgtEl>
                                          <p:spTgt spid="25865"/>
                                        </p:tgtEl>
                                      </p:cBhvr>
                                    </p:animEffect>
                                  </p:childTnLst>
                                </p:cTn>
                              </p:par>
                              <p:par>
                                <p:cTn id="93" presetID="5" presetClass="entr" presetSubtype="10" fill="hold" grpId="0" nodeType="withEffect">
                                  <p:stCondLst>
                                    <p:cond delay="0"/>
                                  </p:stCondLst>
                                  <p:childTnLst>
                                    <p:set>
                                      <p:cBhvr>
                                        <p:cTn id="94" dur="1" fill="hold">
                                          <p:stCondLst>
                                            <p:cond delay="0"/>
                                          </p:stCondLst>
                                        </p:cTn>
                                        <p:tgtEl>
                                          <p:spTgt spid="25863"/>
                                        </p:tgtEl>
                                        <p:attrNameLst>
                                          <p:attrName>style.visibility</p:attrName>
                                        </p:attrNameLst>
                                      </p:cBhvr>
                                      <p:to>
                                        <p:strVal val="visible"/>
                                      </p:to>
                                    </p:set>
                                    <p:animEffect transition="in" filter="checkerboard(across)">
                                      <p:cBhvr>
                                        <p:cTn id="95" dur="500"/>
                                        <p:tgtEl>
                                          <p:spTgt spid="258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45" grpId="0"/>
      <p:bldP spid="25846" grpId="0"/>
      <p:bldP spid="25846" grpId="1"/>
      <p:bldP spid="25847" grpId="0"/>
      <p:bldP spid="25848" grpId="0"/>
      <p:bldP spid="25849" grpId="0"/>
      <p:bldP spid="25850" grpId="0"/>
      <p:bldP spid="25852" grpId="0"/>
      <p:bldP spid="25853" grpId="0"/>
      <p:bldP spid="25854" grpId="0" animBg="1"/>
      <p:bldP spid="25855" grpId="0" animBg="1"/>
      <p:bldP spid="25856" grpId="0" animBg="1"/>
      <p:bldP spid="25857" grpId="0" animBg="1"/>
      <p:bldP spid="25858" grpId="0"/>
      <p:bldP spid="25859" grpId="0"/>
      <p:bldP spid="25860" grpId="0" animBg="1"/>
      <p:bldP spid="25861" grpId="0" animBg="1"/>
      <p:bldP spid="25863" grpId="0"/>
      <p:bldP spid="25865" grpId="0" animBg="1"/>
      <p:bldP spid="25866" grpId="0"/>
      <p:bldP spid="25867" grpId="0" animBg="1"/>
      <p:bldP spid="25882" grpId="0"/>
      <p:bldP spid="25883" grpId="0"/>
      <p:bldP spid="2588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smtClean="0"/>
              <a:t>Chess, Combinatorial Explosion, and Computers</a:t>
            </a:r>
          </a:p>
        </p:txBody>
      </p:sp>
      <p:sp>
        <p:nvSpPr>
          <p:cNvPr id="23555" name="Rectangle 3"/>
          <p:cNvSpPr>
            <a:spLocks noGrp="1" noChangeArrowheads="1"/>
          </p:cNvSpPr>
          <p:nvPr>
            <p:ph type="body" idx="1"/>
          </p:nvPr>
        </p:nvSpPr>
        <p:spPr/>
        <p:txBody>
          <a:bodyPr/>
          <a:lstStyle/>
          <a:p>
            <a:pPr eaLnBrk="1" hangingPunct="1">
              <a:lnSpc>
                <a:spcPct val="80000"/>
              </a:lnSpc>
            </a:pPr>
            <a:r>
              <a:rPr lang="en-US" sz="2800" smtClean="0"/>
              <a:t>It is estimated that the average number of moves that one can make during a chess game is about 30. Also, typical games of chess take about 80 moves. So, the search tree for chess would have about 30</a:t>
            </a:r>
            <a:r>
              <a:rPr lang="en-US" sz="2800" baseline="30000" smtClean="0"/>
              <a:t>80</a:t>
            </a:r>
            <a:r>
              <a:rPr lang="en-US" sz="2800" smtClean="0"/>
              <a:t> states which is about</a:t>
            </a:r>
            <a:r>
              <a:rPr lang="en-US" sz="2800" smtClean="0">
                <a:sym typeface="Symbol" pitchFamily="18" charset="2"/>
              </a:rPr>
              <a:t> 10</a:t>
            </a:r>
            <a:r>
              <a:rPr lang="en-US" sz="2800" baseline="30000" smtClean="0">
                <a:sym typeface="Symbol" pitchFamily="18" charset="2"/>
              </a:rPr>
              <a:t>120</a:t>
            </a:r>
            <a:r>
              <a:rPr lang="en-US" sz="2800" smtClean="0">
                <a:sym typeface="Symbol" pitchFamily="18" charset="2"/>
              </a:rPr>
              <a:t> </a:t>
            </a:r>
            <a:r>
              <a:rPr lang="en-US" sz="2800" smtClean="0"/>
              <a:t>board states!!</a:t>
            </a:r>
          </a:p>
          <a:p>
            <a:pPr eaLnBrk="1" hangingPunct="1">
              <a:lnSpc>
                <a:spcPct val="80000"/>
              </a:lnSpc>
            </a:pPr>
            <a:r>
              <a:rPr lang="en-US" sz="2800" smtClean="0"/>
              <a:t>Deep Blue, the chess computer that beat Kasparov, was able to look about 8 moves ahead, which means that it would consider about 30</a:t>
            </a:r>
            <a:r>
              <a:rPr lang="en-US" sz="2800" baseline="30000" smtClean="0"/>
              <a:t>8</a:t>
            </a:r>
            <a:r>
              <a:rPr lang="en-US" sz="2800" smtClean="0"/>
              <a:t>, which is about 10</a:t>
            </a:r>
            <a:r>
              <a:rPr lang="en-US" sz="2800" baseline="30000" smtClean="0"/>
              <a:t>12</a:t>
            </a:r>
            <a:r>
              <a:rPr lang="en-US" sz="2800" smtClean="0"/>
              <a:t> (1 trillion), possible board positions.  Deep Blue was able to do this because of its enormous speed.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t>Search and </a:t>
            </a:r>
            <a:br>
              <a:rPr lang="en-US" sz="4000" smtClean="0"/>
            </a:br>
            <a:r>
              <a:rPr lang="en-US" sz="4000" smtClean="0"/>
              <a:t>Human Problem Solving</a:t>
            </a:r>
          </a:p>
        </p:txBody>
      </p:sp>
      <p:sp>
        <p:nvSpPr>
          <p:cNvPr id="24579" name="Rectangle 3"/>
          <p:cNvSpPr>
            <a:spLocks noGrp="1" noChangeArrowheads="1"/>
          </p:cNvSpPr>
          <p:nvPr>
            <p:ph type="body" idx="1"/>
          </p:nvPr>
        </p:nvSpPr>
        <p:spPr/>
        <p:txBody>
          <a:bodyPr/>
          <a:lstStyle/>
          <a:p>
            <a:pPr eaLnBrk="1" hangingPunct="1">
              <a:lnSpc>
                <a:spcPct val="80000"/>
              </a:lnSpc>
            </a:pPr>
            <a:r>
              <a:rPr lang="en-US" sz="2400" smtClean="0"/>
              <a:t>It is unlikely that Kasparov contemplates 1 trillion board positions during every of his turns, and yet Kasparov can still play almost as good as Deep Blue. So, either Kasparov uses some very powerful heuristics that drastically prune the search-tree, or Kasparov doesn’t use any search at all.</a:t>
            </a:r>
          </a:p>
          <a:p>
            <a:pPr eaLnBrk="1" hangingPunct="1">
              <a:lnSpc>
                <a:spcPct val="80000"/>
              </a:lnSpc>
            </a:pPr>
            <a:r>
              <a:rPr lang="en-US" sz="2400" smtClean="0"/>
              <a:t>Many cognitive scientists believe that we heavily rely on certain ‘patterns’ that tell us that ‘if you are in a situation that looks like this-or-that, then make such-and-so a move’.  For example, just a few of such ‘rules’ allow one to play perfect tic-tac-toe without doing any search at all. </a:t>
            </a:r>
          </a:p>
          <a:p>
            <a:pPr eaLnBrk="1" hangingPunct="1">
              <a:lnSpc>
                <a:spcPct val="80000"/>
              </a:lnSpc>
            </a:pPr>
            <a:r>
              <a:rPr lang="en-US" sz="2400" smtClean="0"/>
              <a:t>Some cognitive scientists estimate that someone like Kasparov has thousands of such abstract patterns stored in his brain.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smtClean="0"/>
              <a:t>The Monk and the Mountain Problem</a:t>
            </a:r>
          </a:p>
        </p:txBody>
      </p:sp>
      <p:sp>
        <p:nvSpPr>
          <p:cNvPr id="27651" name="Rectangle 3"/>
          <p:cNvSpPr>
            <a:spLocks noGrp="1" noChangeArrowheads="1"/>
          </p:cNvSpPr>
          <p:nvPr>
            <p:ph type="body" idx="1"/>
          </p:nvPr>
        </p:nvSpPr>
        <p:spPr/>
        <p:txBody>
          <a:bodyPr/>
          <a:lstStyle/>
          <a:p>
            <a:pPr eaLnBrk="1" hangingPunct="1">
              <a:lnSpc>
                <a:spcPct val="80000"/>
              </a:lnSpc>
            </a:pPr>
            <a:r>
              <a:rPr lang="en-US" sz="2400" smtClean="0"/>
              <a:t>One day, a monk walks to the top of a mountain, starting at noon in the valley, walking at various speeds, and taking various stops at various times.  The next day, the monk walks back to the valley, again starting at noon, and using the same path, but again using various speeds and stops.</a:t>
            </a:r>
          </a:p>
          <a:p>
            <a:pPr eaLnBrk="1" hangingPunct="1">
              <a:lnSpc>
                <a:spcPct val="80000"/>
              </a:lnSpc>
            </a:pPr>
            <a:r>
              <a:rPr lang="en-US" sz="2400" smtClean="0"/>
              <a:t>Question: is there a point in time during the second day at which the monk is at an exact point on the mountain where the monk was exactly 24 hours earlier as well?</a:t>
            </a:r>
          </a:p>
          <a:p>
            <a:pPr eaLnBrk="1" hangingPunct="1">
              <a:lnSpc>
                <a:spcPct val="80000"/>
              </a:lnSpc>
            </a:pPr>
            <a:r>
              <a:rPr lang="en-US" sz="2400" smtClean="0"/>
              <a:t>Answer: Yes, there has to be such a point. Imagine the two walks not happening 24 hours apart, but happening at the same time. Then </a:t>
            </a:r>
            <a:r>
              <a:rPr lang="en-US" sz="2400" i="1" smtClean="0"/>
              <a:t>at some point </a:t>
            </a:r>
            <a:r>
              <a:rPr lang="en-US" sz="2400" smtClean="0"/>
              <a:t>the monk walking up must meet his imaginary counterpart walking down. That very point on the mountain path must therefore be the point we were looking for!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animEffect transition="in" filter="checkerboard(across)">
                                      <p:cBhvr>
                                        <p:cTn id="7"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‘Insight’ Problems</a:t>
            </a:r>
          </a:p>
        </p:txBody>
      </p:sp>
      <p:sp>
        <p:nvSpPr>
          <p:cNvPr id="26627" name="Rectangle 3"/>
          <p:cNvSpPr>
            <a:spLocks noGrp="1" noChangeArrowheads="1"/>
          </p:cNvSpPr>
          <p:nvPr>
            <p:ph type="body" idx="1"/>
          </p:nvPr>
        </p:nvSpPr>
        <p:spPr/>
        <p:txBody>
          <a:bodyPr/>
          <a:lstStyle/>
          <a:p>
            <a:pPr eaLnBrk="1" hangingPunct="1">
              <a:lnSpc>
                <a:spcPct val="80000"/>
              </a:lnSpc>
            </a:pPr>
            <a:r>
              <a:rPr lang="en-US" sz="2800" smtClean="0"/>
              <a:t>The Monk-and-the-Mountain problem is what is called an ‘insight’ problem: solving it requires some kind of ‘insight’.</a:t>
            </a:r>
          </a:p>
          <a:p>
            <a:pPr eaLnBrk="1" hangingPunct="1">
              <a:lnSpc>
                <a:spcPct val="80000"/>
              </a:lnSpc>
            </a:pPr>
            <a:r>
              <a:rPr lang="en-US" sz="2800" smtClean="0"/>
              <a:t>Indeed, it is hard to see how one could try and solve this problem using a search strategy: what would the search space even look like?!</a:t>
            </a:r>
          </a:p>
          <a:p>
            <a:pPr eaLnBrk="1" hangingPunct="1">
              <a:lnSpc>
                <a:spcPct val="80000"/>
              </a:lnSpc>
            </a:pPr>
            <a:r>
              <a:rPr lang="en-US" sz="2800" smtClean="0"/>
              <a:t>At this point, AI (and cognitive science) is really at a loss explaining how ‘insight’ works and how it can be formalized.</a:t>
            </a:r>
          </a:p>
          <a:p>
            <a:pPr eaLnBrk="1" hangingPunct="1">
              <a:lnSpc>
                <a:spcPct val="80000"/>
              </a:lnSpc>
            </a:pPr>
            <a:r>
              <a:rPr lang="en-US" sz="2800" smtClean="0"/>
              <a:t>Indeed, some people believe that AI will never be able to capture this (much like the Lady Lovelace argument).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The Monkey and the Banana</a:t>
            </a:r>
          </a:p>
        </p:txBody>
      </p:sp>
      <p:sp>
        <p:nvSpPr>
          <p:cNvPr id="27651" name="Rectangle 3"/>
          <p:cNvSpPr>
            <a:spLocks noGrp="1" noChangeArrowheads="1"/>
          </p:cNvSpPr>
          <p:nvPr>
            <p:ph type="body" idx="1"/>
          </p:nvPr>
        </p:nvSpPr>
        <p:spPr/>
        <p:txBody>
          <a:bodyPr/>
          <a:lstStyle/>
          <a:p>
            <a:pPr eaLnBrk="1" hangingPunct="1">
              <a:lnSpc>
                <a:spcPct val="80000"/>
              </a:lnSpc>
            </a:pPr>
            <a:r>
              <a:rPr lang="en-US" sz="2400" smtClean="0"/>
              <a:t>In one study on monkey’s problem-solving powers, experimenters hung a banana from the ceiling in a room, where there was also a box and a stick.</a:t>
            </a:r>
          </a:p>
          <a:p>
            <a:pPr eaLnBrk="1" hangingPunct="1">
              <a:lnSpc>
                <a:spcPct val="80000"/>
              </a:lnSpc>
            </a:pPr>
            <a:r>
              <a:rPr lang="en-US" sz="2400" smtClean="0"/>
              <a:t>The banana was placed at such a height, that the monkey could only reach the banana by placing the box right under the banana, standing on the box, and swinging the stick at the banana.</a:t>
            </a:r>
          </a:p>
          <a:p>
            <a:pPr eaLnBrk="1" hangingPunct="1">
              <a:lnSpc>
                <a:spcPct val="80000"/>
              </a:lnSpc>
            </a:pPr>
            <a:r>
              <a:rPr lang="en-US" sz="2400" smtClean="0"/>
              <a:t>Some monkeys solved this problem, but not all.</a:t>
            </a:r>
          </a:p>
          <a:p>
            <a:pPr eaLnBrk="1" hangingPunct="1">
              <a:lnSpc>
                <a:spcPct val="80000"/>
              </a:lnSpc>
            </a:pPr>
            <a:r>
              <a:rPr lang="en-US" sz="2400" smtClean="0"/>
              <a:t>How would an AI do?</a:t>
            </a:r>
          </a:p>
          <a:p>
            <a:pPr eaLnBrk="1" hangingPunct="1">
              <a:lnSpc>
                <a:spcPct val="80000"/>
              </a:lnSpc>
            </a:pPr>
            <a:r>
              <a:rPr lang="en-US" sz="2400" smtClean="0"/>
              <a:t>Well, suppose we were to provide the AI with the following operators: ‘move-box-under-banana’, ‘grab-stick’, ‘climb-on-box’, and ‘swing-stick-at-banana’. Would an AI search algorithm find the solution?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000" smtClean="0"/>
              <a:t>The Mutilated Chess-Board Problem</a:t>
            </a:r>
          </a:p>
        </p:txBody>
      </p:sp>
      <p:pic>
        <p:nvPicPr>
          <p:cNvPr id="28675" name="Picture 7" descr="mutilatedchessboard"/>
          <p:cNvPicPr>
            <a:picLocks noChangeAspect="1" noChangeArrowheads="1"/>
          </p:cNvPicPr>
          <p:nvPr>
            <p:ph idx="1"/>
          </p:nvPr>
        </p:nvPicPr>
        <p:blipFill>
          <a:blip r:embed="rId2" cstate="print"/>
          <a:srcRect/>
          <a:stretch>
            <a:fillRect/>
          </a:stretch>
        </p:blipFill>
        <p:spPr>
          <a:xfrm>
            <a:off x="990600" y="1676400"/>
            <a:ext cx="3205163" cy="3886200"/>
          </a:xfrm>
          <a:noFill/>
        </p:spPr>
      </p:pic>
      <p:sp>
        <p:nvSpPr>
          <p:cNvPr id="28676" name="Text Box 9"/>
          <p:cNvSpPr txBox="1">
            <a:spLocks noChangeArrowheads="1"/>
          </p:cNvSpPr>
          <p:nvPr/>
        </p:nvSpPr>
        <p:spPr bwMode="auto">
          <a:xfrm>
            <a:off x="4784725" y="1865313"/>
            <a:ext cx="4476750" cy="2014537"/>
          </a:xfrm>
          <a:prstGeom prst="rect">
            <a:avLst/>
          </a:prstGeom>
          <a:noFill/>
          <a:ln w="9525">
            <a:noFill/>
            <a:miter lim="800000"/>
            <a:headEnd/>
            <a:tailEnd/>
          </a:ln>
        </p:spPr>
        <p:txBody>
          <a:bodyPr wrap="none">
            <a:spAutoFit/>
          </a:bodyPr>
          <a:lstStyle/>
          <a:p>
            <a:r>
              <a:rPr lang="en-US"/>
              <a:t>Can you place dominoes onto this </a:t>
            </a:r>
          </a:p>
          <a:p>
            <a:r>
              <a:rPr lang="en-US"/>
              <a:t>‘mutilated’ chessboard such that all </a:t>
            </a:r>
          </a:p>
          <a:p>
            <a:r>
              <a:rPr lang="en-US"/>
              <a:t>squares are covered?</a:t>
            </a:r>
          </a:p>
          <a:p>
            <a:r>
              <a:rPr lang="en-US"/>
              <a:t> </a:t>
            </a:r>
          </a:p>
          <a:p>
            <a:r>
              <a:rPr lang="en-US"/>
              <a:t>(the dominoes cover exactly two adjacent </a:t>
            </a:r>
          </a:p>
          <a:p>
            <a:r>
              <a:rPr lang="en-US"/>
              <a:t>squares, and you are not allowed to place </a:t>
            </a:r>
          </a:p>
          <a:p>
            <a:r>
              <a:rPr lang="en-US"/>
              <a:t>dominoes on top of each other)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Another Chess Problem</a:t>
            </a:r>
          </a:p>
        </p:txBody>
      </p:sp>
      <p:pic>
        <p:nvPicPr>
          <p:cNvPr id="29699" name="Picture 2"/>
          <p:cNvPicPr>
            <a:picLocks noChangeAspect="1" noChangeArrowheads="1"/>
          </p:cNvPicPr>
          <p:nvPr/>
        </p:nvPicPr>
        <p:blipFill>
          <a:blip r:embed="rId2" cstate="print"/>
          <a:srcRect/>
          <a:stretch>
            <a:fillRect/>
          </a:stretch>
        </p:blipFill>
        <p:spPr bwMode="auto">
          <a:xfrm>
            <a:off x="1828800" y="1752600"/>
            <a:ext cx="5014913" cy="461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HW 2: The Towers of Hanoi</a:t>
            </a:r>
          </a:p>
        </p:txBody>
      </p:sp>
      <p:sp>
        <p:nvSpPr>
          <p:cNvPr id="30723" name="TextBox 3"/>
          <p:cNvSpPr txBox="1">
            <a:spLocks noChangeArrowheads="1"/>
          </p:cNvSpPr>
          <p:nvPr/>
        </p:nvSpPr>
        <p:spPr bwMode="auto">
          <a:xfrm>
            <a:off x="381000" y="4648200"/>
            <a:ext cx="8583613" cy="1570038"/>
          </a:xfrm>
          <a:prstGeom prst="rect">
            <a:avLst/>
          </a:prstGeom>
          <a:noFill/>
          <a:ln w="9525">
            <a:noFill/>
            <a:miter lim="800000"/>
            <a:headEnd/>
            <a:tailEnd/>
          </a:ln>
        </p:spPr>
        <p:txBody>
          <a:bodyPr wrap="none">
            <a:spAutoFit/>
          </a:bodyPr>
          <a:lstStyle/>
          <a:p>
            <a:r>
              <a:rPr lang="en-US" sz="2400"/>
              <a:t>Let &lt;123,_,_&gt; represent the START condition: </a:t>
            </a:r>
          </a:p>
          <a:p>
            <a:r>
              <a:rPr lang="en-US" sz="2400"/>
              <a:t>All 3 discs are on the left peg, with the largest (1) at the </a:t>
            </a:r>
          </a:p>
          <a:p>
            <a:r>
              <a:rPr lang="en-US" sz="2400"/>
              <a:t>bottom and the smallest (3) on top. The GOAL is &lt;_,_,123&gt;. </a:t>
            </a:r>
          </a:p>
          <a:p>
            <a:r>
              <a:rPr lang="en-US" sz="2400"/>
              <a:t>1→2 represents a move that takes a disc from peg 1 to peg 2</a:t>
            </a:r>
          </a:p>
        </p:txBody>
      </p:sp>
      <p:pic>
        <p:nvPicPr>
          <p:cNvPr id="30724" name="Picture 47" descr="https://encrypted-tbn1.gstatic.com/images?q=tbn:ANd9GcT4-uKvpNydmXWKpkQDEOKKR_2MNDzHbyUC9NiueQvd-eTT3Pq_Jw"/>
          <p:cNvPicPr>
            <a:picLocks noChangeAspect="1" noChangeArrowheads="1"/>
          </p:cNvPicPr>
          <p:nvPr/>
        </p:nvPicPr>
        <p:blipFill>
          <a:blip r:embed="rId2" cstate="print"/>
          <a:srcRect/>
          <a:stretch>
            <a:fillRect/>
          </a:stretch>
        </p:blipFill>
        <p:spPr bwMode="auto">
          <a:xfrm>
            <a:off x="1143000" y="1371600"/>
            <a:ext cx="2708275" cy="1644650"/>
          </a:xfrm>
          <a:prstGeom prst="rect">
            <a:avLst/>
          </a:prstGeom>
          <a:noFill/>
          <a:ln w="9525">
            <a:noFill/>
            <a:miter lim="800000"/>
            <a:headEnd/>
            <a:tailEnd/>
          </a:ln>
        </p:spPr>
      </p:pic>
      <p:pic>
        <p:nvPicPr>
          <p:cNvPr id="30725" name="Picture 55" descr="https://encrypted-tbn1.gstatic.com/images?q=tbn:ANd9GcT4-uKvpNydmXWKpkQDEOKKR_2MNDzHbyUC9NiueQvd-eTT3Pq_Jw"/>
          <p:cNvPicPr>
            <a:picLocks noChangeAspect="1" noChangeArrowheads="1"/>
          </p:cNvPicPr>
          <p:nvPr/>
        </p:nvPicPr>
        <p:blipFill>
          <a:blip r:embed="rId3" cstate="print"/>
          <a:srcRect/>
          <a:stretch>
            <a:fillRect/>
          </a:stretch>
        </p:blipFill>
        <p:spPr bwMode="auto">
          <a:xfrm>
            <a:off x="5334000" y="1371600"/>
            <a:ext cx="2708275" cy="1644650"/>
          </a:xfrm>
          <a:prstGeom prst="rect">
            <a:avLst/>
          </a:prstGeom>
          <a:noFill/>
          <a:ln w="9525">
            <a:noFill/>
            <a:miter lim="800000"/>
            <a:headEnd/>
            <a:tailEnd/>
          </a:ln>
        </p:spPr>
      </p:pic>
      <p:cxnSp>
        <p:nvCxnSpPr>
          <p:cNvPr id="58" name="Straight Arrow Connector 57"/>
          <p:cNvCxnSpPr/>
          <p:nvPr/>
        </p:nvCxnSpPr>
        <p:spPr>
          <a:xfrm>
            <a:off x="4191000" y="2286000"/>
            <a:ext cx="762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0727" name="TextBox 58"/>
          <p:cNvSpPr txBox="1">
            <a:spLocks noChangeArrowheads="1"/>
          </p:cNvSpPr>
          <p:nvPr/>
        </p:nvSpPr>
        <p:spPr bwMode="auto">
          <a:xfrm>
            <a:off x="4343400" y="1676400"/>
            <a:ext cx="385763" cy="523875"/>
          </a:xfrm>
          <a:prstGeom prst="rect">
            <a:avLst/>
          </a:prstGeom>
          <a:noFill/>
          <a:ln w="9525">
            <a:noFill/>
            <a:miter lim="800000"/>
            <a:headEnd/>
            <a:tailEnd/>
          </a:ln>
        </p:spPr>
        <p:txBody>
          <a:bodyPr wrap="none">
            <a:spAutoFit/>
          </a:bodyPr>
          <a:lstStyle/>
          <a:p>
            <a:r>
              <a:rPr lang="en-US" sz="2800"/>
              <a:t>?</a:t>
            </a:r>
          </a:p>
        </p:txBody>
      </p:sp>
      <p:sp>
        <p:nvSpPr>
          <p:cNvPr id="30728" name="TextBox 59"/>
          <p:cNvSpPr txBox="1">
            <a:spLocks noChangeArrowheads="1"/>
          </p:cNvSpPr>
          <p:nvPr/>
        </p:nvSpPr>
        <p:spPr bwMode="auto">
          <a:xfrm>
            <a:off x="457200" y="3352800"/>
            <a:ext cx="7585075" cy="1016000"/>
          </a:xfrm>
          <a:prstGeom prst="rect">
            <a:avLst/>
          </a:prstGeom>
          <a:noFill/>
          <a:ln w="9525">
            <a:noFill/>
            <a:miter lim="800000"/>
            <a:headEnd/>
            <a:tailEnd/>
          </a:ln>
        </p:spPr>
        <p:txBody>
          <a:bodyPr wrap="none">
            <a:spAutoFit/>
          </a:bodyPr>
          <a:lstStyle/>
          <a:p>
            <a:r>
              <a:rPr lang="en-US" sz="2000"/>
              <a:t>A move consists of taking a disc from the top of a pile of discs on </a:t>
            </a:r>
          </a:p>
          <a:p>
            <a:r>
              <a:rPr lang="en-US" sz="2000"/>
              <a:t>any peg and move it on top of a pile of discs on any other peg. </a:t>
            </a:r>
          </a:p>
          <a:p>
            <a:r>
              <a:rPr lang="en-US" sz="2000"/>
              <a:t>You can never have a disc on top of a larger disc.</a:t>
            </a:r>
          </a:p>
        </p:txBody>
      </p:sp>
      <p:sp>
        <p:nvSpPr>
          <p:cNvPr id="30729" name="TextBox 60"/>
          <p:cNvSpPr txBox="1">
            <a:spLocks noChangeArrowheads="1"/>
          </p:cNvSpPr>
          <p:nvPr/>
        </p:nvSpPr>
        <p:spPr bwMode="auto">
          <a:xfrm>
            <a:off x="2057400" y="3048000"/>
            <a:ext cx="920750" cy="369888"/>
          </a:xfrm>
          <a:prstGeom prst="rect">
            <a:avLst/>
          </a:prstGeom>
          <a:noFill/>
          <a:ln w="9525">
            <a:noFill/>
            <a:miter lim="800000"/>
            <a:headEnd/>
            <a:tailEnd/>
          </a:ln>
        </p:spPr>
        <p:txBody>
          <a:bodyPr wrap="none">
            <a:spAutoFit/>
          </a:bodyPr>
          <a:lstStyle/>
          <a:p>
            <a:r>
              <a:rPr lang="en-US"/>
              <a:t>START</a:t>
            </a:r>
          </a:p>
        </p:txBody>
      </p:sp>
      <p:sp>
        <p:nvSpPr>
          <p:cNvPr id="30730" name="TextBox 61"/>
          <p:cNvSpPr txBox="1">
            <a:spLocks noChangeArrowheads="1"/>
          </p:cNvSpPr>
          <p:nvPr/>
        </p:nvSpPr>
        <p:spPr bwMode="auto">
          <a:xfrm>
            <a:off x="6248400" y="3048000"/>
            <a:ext cx="825500" cy="369888"/>
          </a:xfrm>
          <a:prstGeom prst="rect">
            <a:avLst/>
          </a:prstGeom>
          <a:noFill/>
          <a:ln w="9525">
            <a:noFill/>
            <a:miter lim="800000"/>
            <a:headEnd/>
            <a:tailEnd/>
          </a:ln>
        </p:spPr>
        <p:txBody>
          <a:bodyPr wrap="none">
            <a:spAutoFit/>
          </a:bodyPr>
          <a:lstStyle/>
          <a:p>
            <a:r>
              <a:rPr lang="en-US"/>
              <a:t>GOAL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The Search Method</a:t>
            </a:r>
          </a:p>
        </p:txBody>
      </p:sp>
      <p:sp>
        <p:nvSpPr>
          <p:cNvPr id="4099" name="Rectangle 3"/>
          <p:cNvSpPr>
            <a:spLocks noGrp="1" noChangeArrowheads="1"/>
          </p:cNvSpPr>
          <p:nvPr>
            <p:ph type="body" idx="1"/>
          </p:nvPr>
        </p:nvSpPr>
        <p:spPr/>
        <p:txBody>
          <a:bodyPr/>
          <a:lstStyle/>
          <a:p>
            <a:pPr eaLnBrk="1" hangingPunct="1">
              <a:lnSpc>
                <a:spcPct val="80000"/>
              </a:lnSpc>
            </a:pPr>
            <a:r>
              <a:rPr lang="en-US" sz="2800" smtClean="0"/>
              <a:t>Search is a commonly used method in Artificial Intelligence for solving problems of this kind.</a:t>
            </a:r>
          </a:p>
          <a:p>
            <a:pPr eaLnBrk="1" hangingPunct="1">
              <a:lnSpc>
                <a:spcPct val="80000"/>
              </a:lnSpc>
            </a:pPr>
            <a:r>
              <a:rPr lang="en-US" sz="2800" smtClean="0"/>
              <a:t>The search technique explores the possible moves that one can make in a space of ‘states’, called the search space.</a:t>
            </a:r>
          </a:p>
          <a:p>
            <a:pPr eaLnBrk="1" hangingPunct="1">
              <a:lnSpc>
                <a:spcPct val="80000"/>
              </a:lnSpc>
            </a:pPr>
            <a:r>
              <a:rPr lang="en-US" sz="2800" smtClean="0"/>
              <a:t>Two important states are:</a:t>
            </a:r>
          </a:p>
          <a:p>
            <a:pPr lvl="1" eaLnBrk="1" hangingPunct="1">
              <a:lnSpc>
                <a:spcPct val="80000"/>
              </a:lnSpc>
            </a:pPr>
            <a:r>
              <a:rPr lang="en-US" sz="2400" smtClean="0"/>
              <a:t>The start state, which embodies the ‘current state of affairs’.</a:t>
            </a:r>
          </a:p>
          <a:p>
            <a:pPr lvl="1" eaLnBrk="1" hangingPunct="1">
              <a:lnSpc>
                <a:spcPct val="80000"/>
              </a:lnSpc>
            </a:pPr>
            <a:r>
              <a:rPr lang="en-US" sz="2400" smtClean="0"/>
              <a:t>The goal state, which embodies the ‘desired state of affairs’.</a:t>
            </a:r>
          </a:p>
          <a:p>
            <a:pPr eaLnBrk="1" hangingPunct="1">
              <a:lnSpc>
                <a:spcPct val="80000"/>
              </a:lnSpc>
            </a:pPr>
            <a:r>
              <a:rPr lang="en-US" sz="2800" smtClean="0"/>
              <a:t>‘Operators’ allow one to move between states.</a:t>
            </a:r>
          </a:p>
          <a:p>
            <a:pPr eaLnBrk="1" hangingPunct="1">
              <a:lnSpc>
                <a:spcPct val="80000"/>
              </a:lnSpc>
            </a:pPr>
            <a:r>
              <a:rPr lang="en-US" sz="2800" smtClean="0"/>
              <a:t>In search, one tries to find a path from start state to goal state.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HW 2: The Towers of Hanoi</a:t>
            </a:r>
          </a:p>
        </p:txBody>
      </p:sp>
      <p:cxnSp>
        <p:nvCxnSpPr>
          <p:cNvPr id="15" name="Straight Connector 14"/>
          <p:cNvCxnSpPr/>
          <p:nvPr/>
        </p:nvCxnSpPr>
        <p:spPr>
          <a:xfrm flipH="1">
            <a:off x="2349500" y="2000250"/>
            <a:ext cx="1747838" cy="74295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4097338" y="2000250"/>
            <a:ext cx="2062162" cy="74295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flipH="1">
            <a:off x="596900" y="3143250"/>
            <a:ext cx="1752600" cy="89535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flipH="1">
            <a:off x="1676400" y="3143250"/>
            <a:ext cx="673100" cy="89535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2349500" y="3143250"/>
            <a:ext cx="1460500" cy="895350"/>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a:off x="6159500" y="3143250"/>
            <a:ext cx="2316163" cy="895350"/>
          </a:xfrm>
          <a:prstGeom prst="line">
            <a:avLst/>
          </a:prstGeom>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a:xfrm>
            <a:off x="6159500" y="3143250"/>
            <a:ext cx="0" cy="895350"/>
          </a:xfrm>
          <a:prstGeom prst="line">
            <a:avLst/>
          </a:prstGeom>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a:xfrm flipH="1">
            <a:off x="5021263" y="3143250"/>
            <a:ext cx="1138237" cy="895350"/>
          </a:xfrm>
          <a:prstGeom prst="line">
            <a:avLst/>
          </a:prstGeom>
        </p:spPr>
        <p:style>
          <a:lnRef idx="2">
            <a:schemeClr val="dk1"/>
          </a:lnRef>
          <a:fillRef idx="0">
            <a:schemeClr val="dk1"/>
          </a:fillRef>
          <a:effectRef idx="1">
            <a:schemeClr val="dk1"/>
          </a:effectRef>
          <a:fontRef idx="minor">
            <a:schemeClr val="tx1"/>
          </a:fontRef>
        </p:style>
      </p:cxnSp>
      <p:sp>
        <p:nvSpPr>
          <p:cNvPr id="31755" name="TextBox 37"/>
          <p:cNvSpPr txBox="1">
            <a:spLocks noChangeArrowheads="1"/>
          </p:cNvSpPr>
          <p:nvPr/>
        </p:nvSpPr>
        <p:spPr bwMode="auto">
          <a:xfrm>
            <a:off x="381000" y="4419600"/>
            <a:ext cx="355600" cy="400050"/>
          </a:xfrm>
          <a:prstGeom prst="rect">
            <a:avLst/>
          </a:prstGeom>
          <a:noFill/>
          <a:ln w="9525">
            <a:noFill/>
            <a:miter lim="800000"/>
            <a:headEnd/>
            <a:tailEnd/>
          </a:ln>
        </p:spPr>
        <p:txBody>
          <a:bodyPr wrap="none">
            <a:spAutoFit/>
          </a:bodyPr>
          <a:lstStyle/>
          <a:p>
            <a:r>
              <a:rPr lang="en-US" sz="2000"/>
              <a:t>X</a:t>
            </a:r>
          </a:p>
        </p:txBody>
      </p:sp>
      <p:sp>
        <p:nvSpPr>
          <p:cNvPr id="31756" name="TextBox 39"/>
          <p:cNvSpPr txBox="1">
            <a:spLocks noChangeArrowheads="1"/>
          </p:cNvSpPr>
          <p:nvPr/>
        </p:nvSpPr>
        <p:spPr bwMode="auto">
          <a:xfrm>
            <a:off x="6019800" y="4419600"/>
            <a:ext cx="355600" cy="400050"/>
          </a:xfrm>
          <a:prstGeom prst="rect">
            <a:avLst/>
          </a:prstGeom>
          <a:noFill/>
          <a:ln w="9525">
            <a:noFill/>
            <a:miter lim="800000"/>
            <a:headEnd/>
            <a:tailEnd/>
          </a:ln>
        </p:spPr>
        <p:txBody>
          <a:bodyPr wrap="none">
            <a:spAutoFit/>
          </a:bodyPr>
          <a:lstStyle/>
          <a:p>
            <a:r>
              <a:rPr lang="en-US" sz="2000"/>
              <a:t>X</a:t>
            </a:r>
          </a:p>
        </p:txBody>
      </p:sp>
      <p:cxnSp>
        <p:nvCxnSpPr>
          <p:cNvPr id="41" name="Straight Connector 40"/>
          <p:cNvCxnSpPr/>
          <p:nvPr/>
        </p:nvCxnSpPr>
        <p:spPr>
          <a:xfrm flipH="1">
            <a:off x="762000" y="4495800"/>
            <a:ext cx="906463" cy="971550"/>
          </a:xfrm>
          <a:prstGeom prst="line">
            <a:avLst/>
          </a:prstGeom>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flipH="1">
            <a:off x="1600200" y="4495800"/>
            <a:ext cx="68263" cy="971550"/>
          </a:xfrm>
          <a:prstGeom prst="line">
            <a:avLst/>
          </a:prstGeom>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a:off x="1668463" y="4495800"/>
            <a:ext cx="769937" cy="981075"/>
          </a:xfrm>
          <a:prstGeom prst="line">
            <a:avLst/>
          </a:prstGeom>
        </p:spPr>
        <p:style>
          <a:lnRef idx="2">
            <a:schemeClr val="dk1"/>
          </a:lnRef>
          <a:fillRef idx="0">
            <a:schemeClr val="dk1"/>
          </a:fillRef>
          <a:effectRef idx="1">
            <a:schemeClr val="dk1"/>
          </a:effectRef>
          <a:fontRef idx="minor">
            <a:schemeClr val="tx1"/>
          </a:fontRef>
        </p:style>
      </p:cxnSp>
      <p:sp>
        <p:nvSpPr>
          <p:cNvPr id="31760" name="TextBox 55"/>
          <p:cNvSpPr txBox="1">
            <a:spLocks noChangeArrowheads="1"/>
          </p:cNvSpPr>
          <p:nvPr/>
        </p:nvSpPr>
        <p:spPr bwMode="auto">
          <a:xfrm>
            <a:off x="1447800" y="5695950"/>
            <a:ext cx="385763" cy="523875"/>
          </a:xfrm>
          <a:prstGeom prst="rect">
            <a:avLst/>
          </a:prstGeom>
          <a:noFill/>
          <a:ln w="9525">
            <a:noFill/>
            <a:miter lim="800000"/>
            <a:headEnd/>
            <a:tailEnd/>
          </a:ln>
        </p:spPr>
        <p:txBody>
          <a:bodyPr wrap="none">
            <a:spAutoFit/>
          </a:bodyPr>
          <a:lstStyle/>
          <a:p>
            <a:r>
              <a:rPr lang="en-US" sz="2800"/>
              <a:t>?</a:t>
            </a:r>
          </a:p>
        </p:txBody>
      </p:sp>
      <p:sp>
        <p:nvSpPr>
          <p:cNvPr id="31761" name="TextBox 56"/>
          <p:cNvSpPr txBox="1">
            <a:spLocks noChangeArrowheads="1"/>
          </p:cNvSpPr>
          <p:nvPr/>
        </p:nvSpPr>
        <p:spPr bwMode="auto">
          <a:xfrm>
            <a:off x="1752600" y="4933950"/>
            <a:ext cx="544513" cy="523875"/>
          </a:xfrm>
          <a:prstGeom prst="rect">
            <a:avLst/>
          </a:prstGeom>
          <a:noFill/>
          <a:ln w="9525">
            <a:noFill/>
            <a:miter lim="800000"/>
            <a:headEnd/>
            <a:tailEnd/>
          </a:ln>
        </p:spPr>
        <p:txBody>
          <a:bodyPr wrap="none">
            <a:spAutoFit/>
          </a:bodyPr>
          <a:lstStyle/>
          <a:p>
            <a:r>
              <a:rPr lang="en-US" sz="2800"/>
              <a:t>…</a:t>
            </a:r>
          </a:p>
        </p:txBody>
      </p:sp>
      <p:sp>
        <p:nvSpPr>
          <p:cNvPr id="31762" name="TextBox 61"/>
          <p:cNvSpPr txBox="1">
            <a:spLocks noChangeArrowheads="1"/>
          </p:cNvSpPr>
          <p:nvPr/>
        </p:nvSpPr>
        <p:spPr bwMode="auto">
          <a:xfrm>
            <a:off x="2667000" y="2133600"/>
            <a:ext cx="617538" cy="338138"/>
          </a:xfrm>
          <a:prstGeom prst="rect">
            <a:avLst/>
          </a:prstGeom>
          <a:noFill/>
          <a:ln w="9525">
            <a:noFill/>
            <a:miter lim="800000"/>
            <a:headEnd/>
            <a:tailEnd/>
          </a:ln>
        </p:spPr>
        <p:txBody>
          <a:bodyPr wrap="none">
            <a:spAutoFit/>
          </a:bodyPr>
          <a:lstStyle/>
          <a:p>
            <a:r>
              <a:rPr lang="en-US" sz="1600"/>
              <a:t>1→3</a:t>
            </a:r>
          </a:p>
        </p:txBody>
      </p:sp>
      <p:sp>
        <p:nvSpPr>
          <p:cNvPr id="31763" name="TextBox 62"/>
          <p:cNvSpPr txBox="1">
            <a:spLocks noChangeArrowheads="1"/>
          </p:cNvSpPr>
          <p:nvPr/>
        </p:nvSpPr>
        <p:spPr bwMode="auto">
          <a:xfrm>
            <a:off x="5257800" y="2133600"/>
            <a:ext cx="617538" cy="338138"/>
          </a:xfrm>
          <a:prstGeom prst="rect">
            <a:avLst/>
          </a:prstGeom>
          <a:noFill/>
          <a:ln w="9525">
            <a:noFill/>
            <a:miter lim="800000"/>
            <a:headEnd/>
            <a:tailEnd/>
          </a:ln>
        </p:spPr>
        <p:txBody>
          <a:bodyPr wrap="none">
            <a:spAutoFit/>
          </a:bodyPr>
          <a:lstStyle/>
          <a:p>
            <a:r>
              <a:rPr lang="en-US" sz="1600"/>
              <a:t>1→2</a:t>
            </a:r>
          </a:p>
        </p:txBody>
      </p:sp>
      <p:sp>
        <p:nvSpPr>
          <p:cNvPr id="31764" name="TextBox 67"/>
          <p:cNvSpPr txBox="1">
            <a:spLocks noChangeArrowheads="1"/>
          </p:cNvSpPr>
          <p:nvPr/>
        </p:nvSpPr>
        <p:spPr bwMode="auto">
          <a:xfrm>
            <a:off x="2971800" y="3733800"/>
            <a:ext cx="617538" cy="338138"/>
          </a:xfrm>
          <a:prstGeom prst="rect">
            <a:avLst/>
          </a:prstGeom>
          <a:noFill/>
          <a:ln w="9525">
            <a:noFill/>
            <a:miter lim="800000"/>
            <a:headEnd/>
            <a:tailEnd/>
          </a:ln>
        </p:spPr>
        <p:txBody>
          <a:bodyPr wrap="none">
            <a:spAutoFit/>
          </a:bodyPr>
          <a:lstStyle/>
          <a:p>
            <a:r>
              <a:rPr lang="en-US" sz="1600"/>
              <a:t>3→1</a:t>
            </a:r>
          </a:p>
        </p:txBody>
      </p:sp>
      <p:sp>
        <p:nvSpPr>
          <p:cNvPr id="31765" name="TextBox 69"/>
          <p:cNvSpPr txBox="1">
            <a:spLocks noChangeArrowheads="1"/>
          </p:cNvSpPr>
          <p:nvPr/>
        </p:nvSpPr>
        <p:spPr bwMode="auto">
          <a:xfrm>
            <a:off x="457200" y="1524000"/>
            <a:ext cx="1963738" cy="461963"/>
          </a:xfrm>
          <a:prstGeom prst="rect">
            <a:avLst/>
          </a:prstGeom>
          <a:noFill/>
          <a:ln w="9525">
            <a:noFill/>
            <a:miter lim="800000"/>
            <a:headEnd/>
            <a:tailEnd/>
          </a:ln>
        </p:spPr>
        <p:txBody>
          <a:bodyPr wrap="none">
            <a:spAutoFit/>
          </a:bodyPr>
          <a:lstStyle/>
          <a:p>
            <a:r>
              <a:rPr lang="en-US" sz="2400"/>
              <a:t>Breadth-First</a:t>
            </a:r>
          </a:p>
        </p:txBody>
      </p:sp>
      <p:sp>
        <p:nvSpPr>
          <p:cNvPr id="31766" name="TextBox 61"/>
          <p:cNvSpPr txBox="1">
            <a:spLocks noChangeArrowheads="1"/>
          </p:cNvSpPr>
          <p:nvPr/>
        </p:nvSpPr>
        <p:spPr bwMode="auto">
          <a:xfrm>
            <a:off x="2133600" y="3733800"/>
            <a:ext cx="617538" cy="338138"/>
          </a:xfrm>
          <a:prstGeom prst="rect">
            <a:avLst/>
          </a:prstGeom>
          <a:noFill/>
          <a:ln w="9525">
            <a:noFill/>
            <a:miter lim="800000"/>
            <a:headEnd/>
            <a:tailEnd/>
          </a:ln>
        </p:spPr>
        <p:txBody>
          <a:bodyPr wrap="none">
            <a:spAutoFit/>
          </a:bodyPr>
          <a:lstStyle/>
          <a:p>
            <a:r>
              <a:rPr lang="en-US" sz="1600"/>
              <a:t>3→2</a:t>
            </a:r>
          </a:p>
        </p:txBody>
      </p:sp>
      <p:sp>
        <p:nvSpPr>
          <p:cNvPr id="31767" name="TextBox 61"/>
          <p:cNvSpPr txBox="1">
            <a:spLocks noChangeArrowheads="1"/>
          </p:cNvSpPr>
          <p:nvPr/>
        </p:nvSpPr>
        <p:spPr bwMode="auto">
          <a:xfrm>
            <a:off x="1143000" y="3733800"/>
            <a:ext cx="617538" cy="338138"/>
          </a:xfrm>
          <a:prstGeom prst="rect">
            <a:avLst/>
          </a:prstGeom>
          <a:noFill/>
          <a:ln w="9525">
            <a:noFill/>
            <a:miter lim="800000"/>
            <a:headEnd/>
            <a:tailEnd/>
          </a:ln>
        </p:spPr>
        <p:txBody>
          <a:bodyPr wrap="none">
            <a:spAutoFit/>
          </a:bodyPr>
          <a:lstStyle/>
          <a:p>
            <a:r>
              <a:rPr lang="en-US" sz="1600"/>
              <a:t>1→2</a:t>
            </a:r>
          </a:p>
        </p:txBody>
      </p:sp>
      <p:sp>
        <p:nvSpPr>
          <p:cNvPr id="31768" name="TextBox 61"/>
          <p:cNvSpPr txBox="1">
            <a:spLocks noChangeArrowheads="1"/>
          </p:cNvSpPr>
          <p:nvPr/>
        </p:nvSpPr>
        <p:spPr bwMode="auto">
          <a:xfrm>
            <a:off x="152400" y="3733800"/>
            <a:ext cx="617538" cy="338138"/>
          </a:xfrm>
          <a:prstGeom prst="rect">
            <a:avLst/>
          </a:prstGeom>
          <a:noFill/>
          <a:ln w="9525">
            <a:noFill/>
            <a:miter lim="800000"/>
            <a:headEnd/>
            <a:tailEnd/>
          </a:ln>
        </p:spPr>
        <p:txBody>
          <a:bodyPr wrap="none">
            <a:spAutoFit/>
          </a:bodyPr>
          <a:lstStyle/>
          <a:p>
            <a:r>
              <a:rPr lang="en-US" sz="1600"/>
              <a:t>1→3</a:t>
            </a:r>
          </a:p>
        </p:txBody>
      </p:sp>
      <p:cxnSp>
        <p:nvCxnSpPr>
          <p:cNvPr id="73" name="Straight Connector 72"/>
          <p:cNvCxnSpPr/>
          <p:nvPr/>
        </p:nvCxnSpPr>
        <p:spPr>
          <a:xfrm>
            <a:off x="2349500" y="3143250"/>
            <a:ext cx="393700" cy="895350"/>
          </a:xfrm>
          <a:prstGeom prst="line">
            <a:avLst/>
          </a:prstGeom>
        </p:spPr>
        <p:style>
          <a:lnRef idx="2">
            <a:schemeClr val="dk1"/>
          </a:lnRef>
          <a:fillRef idx="0">
            <a:schemeClr val="dk1"/>
          </a:fillRef>
          <a:effectRef idx="1">
            <a:schemeClr val="dk1"/>
          </a:effectRef>
          <a:fontRef idx="minor">
            <a:schemeClr val="tx1"/>
          </a:fontRef>
        </p:style>
      </p:cxnSp>
      <p:sp>
        <p:nvSpPr>
          <p:cNvPr id="31770" name="TextBox 38"/>
          <p:cNvSpPr txBox="1">
            <a:spLocks noChangeArrowheads="1"/>
          </p:cNvSpPr>
          <p:nvPr/>
        </p:nvSpPr>
        <p:spPr bwMode="auto">
          <a:xfrm>
            <a:off x="3429000" y="4419600"/>
            <a:ext cx="838200" cy="369888"/>
          </a:xfrm>
          <a:prstGeom prst="rect">
            <a:avLst/>
          </a:prstGeom>
          <a:noFill/>
          <a:ln w="9525">
            <a:noFill/>
            <a:miter lim="800000"/>
            <a:headEnd/>
            <a:tailEnd/>
          </a:ln>
        </p:spPr>
        <p:txBody>
          <a:bodyPr wrap="none">
            <a:spAutoFit/>
          </a:bodyPr>
          <a:lstStyle/>
          <a:p>
            <a:r>
              <a:rPr lang="en-US"/>
              <a:t>repeat</a:t>
            </a:r>
          </a:p>
        </p:txBody>
      </p:sp>
      <p:sp>
        <p:nvSpPr>
          <p:cNvPr id="31771" name="TextBox 84"/>
          <p:cNvSpPr txBox="1">
            <a:spLocks noChangeArrowheads="1"/>
          </p:cNvSpPr>
          <p:nvPr/>
        </p:nvSpPr>
        <p:spPr bwMode="auto">
          <a:xfrm>
            <a:off x="2286000" y="4419600"/>
            <a:ext cx="838200" cy="369888"/>
          </a:xfrm>
          <a:prstGeom prst="rect">
            <a:avLst/>
          </a:prstGeom>
          <a:noFill/>
          <a:ln w="9525">
            <a:noFill/>
            <a:miter lim="800000"/>
            <a:headEnd/>
            <a:tailEnd/>
          </a:ln>
        </p:spPr>
        <p:txBody>
          <a:bodyPr wrap="none">
            <a:spAutoFit/>
          </a:bodyPr>
          <a:lstStyle/>
          <a:p>
            <a:r>
              <a:rPr lang="en-US"/>
              <a:t>repeat</a:t>
            </a:r>
          </a:p>
        </p:txBody>
      </p:sp>
      <p:sp>
        <p:nvSpPr>
          <p:cNvPr id="31772" name="TextBox 62"/>
          <p:cNvSpPr txBox="1">
            <a:spLocks noChangeArrowheads="1"/>
          </p:cNvSpPr>
          <p:nvPr/>
        </p:nvSpPr>
        <p:spPr bwMode="auto">
          <a:xfrm>
            <a:off x="5562600" y="3733800"/>
            <a:ext cx="617538" cy="338138"/>
          </a:xfrm>
          <a:prstGeom prst="rect">
            <a:avLst/>
          </a:prstGeom>
          <a:noFill/>
          <a:ln w="9525">
            <a:noFill/>
            <a:miter lim="800000"/>
            <a:headEnd/>
            <a:tailEnd/>
          </a:ln>
        </p:spPr>
        <p:txBody>
          <a:bodyPr wrap="none">
            <a:spAutoFit/>
          </a:bodyPr>
          <a:lstStyle/>
          <a:p>
            <a:r>
              <a:rPr lang="en-US" sz="1600"/>
              <a:t>1→2</a:t>
            </a:r>
          </a:p>
        </p:txBody>
      </p:sp>
      <p:sp>
        <p:nvSpPr>
          <p:cNvPr id="31773" name="TextBox 62"/>
          <p:cNvSpPr txBox="1">
            <a:spLocks noChangeArrowheads="1"/>
          </p:cNvSpPr>
          <p:nvPr/>
        </p:nvSpPr>
        <p:spPr bwMode="auto">
          <a:xfrm>
            <a:off x="4572000" y="3733800"/>
            <a:ext cx="617538" cy="338138"/>
          </a:xfrm>
          <a:prstGeom prst="rect">
            <a:avLst/>
          </a:prstGeom>
          <a:noFill/>
          <a:ln w="9525">
            <a:noFill/>
            <a:miter lim="800000"/>
            <a:headEnd/>
            <a:tailEnd/>
          </a:ln>
        </p:spPr>
        <p:txBody>
          <a:bodyPr wrap="none">
            <a:spAutoFit/>
          </a:bodyPr>
          <a:lstStyle/>
          <a:p>
            <a:r>
              <a:rPr lang="en-US" sz="1600"/>
              <a:t>1→3</a:t>
            </a:r>
          </a:p>
        </p:txBody>
      </p:sp>
      <p:sp>
        <p:nvSpPr>
          <p:cNvPr id="31774" name="TextBox 62"/>
          <p:cNvSpPr txBox="1">
            <a:spLocks noChangeArrowheads="1"/>
          </p:cNvSpPr>
          <p:nvPr/>
        </p:nvSpPr>
        <p:spPr bwMode="auto">
          <a:xfrm>
            <a:off x="6477000" y="3733800"/>
            <a:ext cx="617538" cy="338138"/>
          </a:xfrm>
          <a:prstGeom prst="rect">
            <a:avLst/>
          </a:prstGeom>
          <a:noFill/>
          <a:ln w="9525">
            <a:noFill/>
            <a:miter lim="800000"/>
            <a:headEnd/>
            <a:tailEnd/>
          </a:ln>
        </p:spPr>
        <p:txBody>
          <a:bodyPr wrap="none">
            <a:spAutoFit/>
          </a:bodyPr>
          <a:lstStyle/>
          <a:p>
            <a:r>
              <a:rPr lang="en-US" sz="1600"/>
              <a:t>2→3</a:t>
            </a:r>
          </a:p>
        </p:txBody>
      </p:sp>
      <p:sp>
        <p:nvSpPr>
          <p:cNvPr id="31775" name="TextBox 62"/>
          <p:cNvSpPr txBox="1">
            <a:spLocks noChangeArrowheads="1"/>
          </p:cNvSpPr>
          <p:nvPr/>
        </p:nvSpPr>
        <p:spPr bwMode="auto">
          <a:xfrm>
            <a:off x="7391400" y="3733800"/>
            <a:ext cx="617538" cy="338138"/>
          </a:xfrm>
          <a:prstGeom prst="rect">
            <a:avLst/>
          </a:prstGeom>
          <a:noFill/>
          <a:ln w="9525">
            <a:noFill/>
            <a:miter lim="800000"/>
            <a:headEnd/>
            <a:tailEnd/>
          </a:ln>
        </p:spPr>
        <p:txBody>
          <a:bodyPr wrap="none">
            <a:spAutoFit/>
          </a:bodyPr>
          <a:lstStyle/>
          <a:p>
            <a:r>
              <a:rPr lang="en-US" sz="1600"/>
              <a:t>2→1</a:t>
            </a:r>
          </a:p>
        </p:txBody>
      </p:sp>
      <p:cxnSp>
        <p:nvCxnSpPr>
          <p:cNvPr id="96" name="Straight Connector 95"/>
          <p:cNvCxnSpPr/>
          <p:nvPr/>
        </p:nvCxnSpPr>
        <p:spPr>
          <a:xfrm>
            <a:off x="6159500" y="3143250"/>
            <a:ext cx="1143000" cy="895350"/>
          </a:xfrm>
          <a:prstGeom prst="line">
            <a:avLst/>
          </a:prstGeom>
        </p:spPr>
        <p:style>
          <a:lnRef idx="2">
            <a:schemeClr val="dk1"/>
          </a:lnRef>
          <a:fillRef idx="0">
            <a:schemeClr val="dk1"/>
          </a:fillRef>
          <a:effectRef idx="1">
            <a:schemeClr val="dk1"/>
          </a:effectRef>
          <a:fontRef idx="minor">
            <a:schemeClr val="tx1"/>
          </a:fontRef>
        </p:style>
      </p:cxnSp>
      <p:sp>
        <p:nvSpPr>
          <p:cNvPr id="31777" name="TextBox 38"/>
          <p:cNvSpPr txBox="1">
            <a:spLocks noChangeArrowheads="1"/>
          </p:cNvSpPr>
          <p:nvPr/>
        </p:nvSpPr>
        <p:spPr bwMode="auto">
          <a:xfrm>
            <a:off x="6934200" y="4419600"/>
            <a:ext cx="838200" cy="369888"/>
          </a:xfrm>
          <a:prstGeom prst="rect">
            <a:avLst/>
          </a:prstGeom>
          <a:noFill/>
          <a:ln w="9525">
            <a:noFill/>
            <a:miter lim="800000"/>
            <a:headEnd/>
            <a:tailEnd/>
          </a:ln>
        </p:spPr>
        <p:txBody>
          <a:bodyPr wrap="none">
            <a:spAutoFit/>
          </a:bodyPr>
          <a:lstStyle/>
          <a:p>
            <a:r>
              <a:rPr lang="en-US"/>
              <a:t>repeat</a:t>
            </a:r>
          </a:p>
        </p:txBody>
      </p:sp>
      <p:sp>
        <p:nvSpPr>
          <p:cNvPr id="31778" name="TextBox 38"/>
          <p:cNvSpPr txBox="1">
            <a:spLocks noChangeArrowheads="1"/>
          </p:cNvSpPr>
          <p:nvPr/>
        </p:nvSpPr>
        <p:spPr bwMode="auto">
          <a:xfrm>
            <a:off x="8153400" y="4419600"/>
            <a:ext cx="838200" cy="369888"/>
          </a:xfrm>
          <a:prstGeom prst="rect">
            <a:avLst/>
          </a:prstGeom>
          <a:noFill/>
          <a:ln w="9525">
            <a:noFill/>
            <a:miter lim="800000"/>
            <a:headEnd/>
            <a:tailEnd/>
          </a:ln>
        </p:spPr>
        <p:txBody>
          <a:bodyPr wrap="none">
            <a:spAutoFit/>
          </a:bodyPr>
          <a:lstStyle/>
          <a:p>
            <a:r>
              <a:rPr lang="en-US"/>
              <a:t>repeat</a:t>
            </a:r>
          </a:p>
        </p:txBody>
      </p:sp>
      <p:cxnSp>
        <p:nvCxnSpPr>
          <p:cNvPr id="110" name="Straight Connector 109"/>
          <p:cNvCxnSpPr/>
          <p:nvPr/>
        </p:nvCxnSpPr>
        <p:spPr>
          <a:xfrm flipH="1">
            <a:off x="4114800" y="4495800"/>
            <a:ext cx="906463" cy="971550"/>
          </a:xfrm>
          <a:prstGeom prst="line">
            <a:avLst/>
          </a:prstGeom>
        </p:spPr>
        <p:style>
          <a:lnRef idx="2">
            <a:schemeClr val="dk1"/>
          </a:lnRef>
          <a:fillRef idx="0">
            <a:schemeClr val="dk1"/>
          </a:fillRef>
          <a:effectRef idx="1">
            <a:schemeClr val="dk1"/>
          </a:effectRef>
          <a:fontRef idx="minor">
            <a:schemeClr val="tx1"/>
          </a:fontRef>
        </p:style>
      </p:cxnSp>
      <p:cxnSp>
        <p:nvCxnSpPr>
          <p:cNvPr id="111" name="Straight Connector 110"/>
          <p:cNvCxnSpPr/>
          <p:nvPr/>
        </p:nvCxnSpPr>
        <p:spPr>
          <a:xfrm flipH="1">
            <a:off x="4953000" y="4495800"/>
            <a:ext cx="68263" cy="971550"/>
          </a:xfrm>
          <a:prstGeom prst="line">
            <a:avLst/>
          </a:prstGeom>
        </p:spPr>
        <p:style>
          <a:lnRef idx="2">
            <a:schemeClr val="dk1"/>
          </a:lnRef>
          <a:fillRef idx="0">
            <a:schemeClr val="dk1"/>
          </a:fillRef>
          <a:effectRef idx="1">
            <a:schemeClr val="dk1"/>
          </a:effectRef>
          <a:fontRef idx="minor">
            <a:schemeClr val="tx1"/>
          </a:fontRef>
        </p:style>
      </p:cxnSp>
      <p:cxnSp>
        <p:nvCxnSpPr>
          <p:cNvPr id="112" name="Straight Connector 111"/>
          <p:cNvCxnSpPr/>
          <p:nvPr/>
        </p:nvCxnSpPr>
        <p:spPr>
          <a:xfrm>
            <a:off x="5021263" y="4495800"/>
            <a:ext cx="769937" cy="981075"/>
          </a:xfrm>
          <a:prstGeom prst="line">
            <a:avLst/>
          </a:prstGeom>
        </p:spPr>
        <p:style>
          <a:lnRef idx="2">
            <a:schemeClr val="dk1"/>
          </a:lnRef>
          <a:fillRef idx="0">
            <a:schemeClr val="dk1"/>
          </a:fillRef>
          <a:effectRef idx="1">
            <a:schemeClr val="dk1"/>
          </a:effectRef>
          <a:fontRef idx="minor">
            <a:schemeClr val="tx1"/>
          </a:fontRef>
        </p:style>
      </p:cxnSp>
      <p:sp>
        <p:nvSpPr>
          <p:cNvPr id="31782" name="TextBox 55"/>
          <p:cNvSpPr txBox="1">
            <a:spLocks noChangeArrowheads="1"/>
          </p:cNvSpPr>
          <p:nvPr/>
        </p:nvSpPr>
        <p:spPr bwMode="auto">
          <a:xfrm>
            <a:off x="4800600" y="5695950"/>
            <a:ext cx="385763" cy="523875"/>
          </a:xfrm>
          <a:prstGeom prst="rect">
            <a:avLst/>
          </a:prstGeom>
          <a:noFill/>
          <a:ln w="9525">
            <a:noFill/>
            <a:miter lim="800000"/>
            <a:headEnd/>
            <a:tailEnd/>
          </a:ln>
        </p:spPr>
        <p:txBody>
          <a:bodyPr wrap="none">
            <a:spAutoFit/>
          </a:bodyPr>
          <a:lstStyle/>
          <a:p>
            <a:r>
              <a:rPr lang="en-US" sz="2800"/>
              <a:t>?</a:t>
            </a:r>
          </a:p>
        </p:txBody>
      </p:sp>
      <p:sp>
        <p:nvSpPr>
          <p:cNvPr id="31783" name="TextBox 56"/>
          <p:cNvSpPr txBox="1">
            <a:spLocks noChangeArrowheads="1"/>
          </p:cNvSpPr>
          <p:nvPr/>
        </p:nvSpPr>
        <p:spPr bwMode="auto">
          <a:xfrm>
            <a:off x="5105400" y="4933950"/>
            <a:ext cx="544513" cy="523875"/>
          </a:xfrm>
          <a:prstGeom prst="rect">
            <a:avLst/>
          </a:prstGeom>
          <a:noFill/>
          <a:ln w="9525">
            <a:noFill/>
            <a:miter lim="800000"/>
            <a:headEnd/>
            <a:tailEnd/>
          </a:ln>
        </p:spPr>
        <p:txBody>
          <a:bodyPr wrap="none">
            <a:spAutoFit/>
          </a:bodyPr>
          <a:lstStyle/>
          <a:p>
            <a:r>
              <a:rPr lang="en-US" sz="2800"/>
              <a:t>…</a:t>
            </a:r>
          </a:p>
        </p:txBody>
      </p:sp>
      <p:cxnSp>
        <p:nvCxnSpPr>
          <p:cNvPr id="52" name="Straight Connector 51"/>
          <p:cNvCxnSpPr/>
          <p:nvPr/>
        </p:nvCxnSpPr>
        <p:spPr>
          <a:xfrm>
            <a:off x="3810000" y="16002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114800" y="16002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419600" y="16002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657600" y="19050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733800" y="1752600"/>
            <a:ext cx="920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733800" y="1828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057400" y="28194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362200" y="28194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667000" y="28194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905000" y="31242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590800" y="31242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981200" y="3048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867400" y="28194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172200" y="28194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477000" y="28194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715000" y="31242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096000" y="3124200"/>
            <a:ext cx="920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5791200" y="3048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3048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096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9144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524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838200" y="44196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838200" y="4343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3716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6764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9812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2192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905000" y="44196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600200" y="44196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4384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7432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0480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22860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2667000" y="44196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362200" y="4343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5052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8100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41148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3528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3429000" y="42672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3429000" y="4343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47244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50292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53340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45720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953000" y="4419600"/>
            <a:ext cx="920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257800" y="44196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58674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61722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64770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57150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6096000" y="4419600"/>
            <a:ext cx="920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6096000" y="4343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70104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73152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76200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68580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7543800" y="4419600"/>
            <a:ext cx="920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6934200" y="4343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81534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84582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87630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80010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8077200" y="4267200"/>
            <a:ext cx="920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8077200" y="4343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HW 2: The Towers of Hanoi</a:t>
            </a:r>
          </a:p>
        </p:txBody>
      </p:sp>
      <p:sp>
        <p:nvSpPr>
          <p:cNvPr id="32771" name="TextBox 59"/>
          <p:cNvSpPr txBox="1">
            <a:spLocks noChangeArrowheads="1"/>
          </p:cNvSpPr>
          <p:nvPr/>
        </p:nvSpPr>
        <p:spPr bwMode="auto">
          <a:xfrm>
            <a:off x="3657600" y="5562600"/>
            <a:ext cx="385763" cy="523875"/>
          </a:xfrm>
          <a:prstGeom prst="rect">
            <a:avLst/>
          </a:prstGeom>
          <a:noFill/>
          <a:ln w="9525">
            <a:noFill/>
            <a:miter lim="800000"/>
            <a:headEnd/>
            <a:tailEnd/>
          </a:ln>
        </p:spPr>
        <p:txBody>
          <a:bodyPr wrap="none">
            <a:spAutoFit/>
          </a:bodyPr>
          <a:lstStyle/>
          <a:p>
            <a:r>
              <a:rPr lang="en-US" sz="2800"/>
              <a:t>?</a:t>
            </a:r>
          </a:p>
        </p:txBody>
      </p:sp>
      <p:sp>
        <p:nvSpPr>
          <p:cNvPr id="32772" name="TextBox 69"/>
          <p:cNvSpPr txBox="1">
            <a:spLocks noChangeArrowheads="1"/>
          </p:cNvSpPr>
          <p:nvPr/>
        </p:nvSpPr>
        <p:spPr bwMode="auto">
          <a:xfrm>
            <a:off x="381000" y="1676400"/>
            <a:ext cx="1708150" cy="461963"/>
          </a:xfrm>
          <a:prstGeom prst="rect">
            <a:avLst/>
          </a:prstGeom>
          <a:noFill/>
          <a:ln w="9525">
            <a:noFill/>
            <a:miter lim="800000"/>
            <a:headEnd/>
            <a:tailEnd/>
          </a:ln>
        </p:spPr>
        <p:txBody>
          <a:bodyPr wrap="none">
            <a:spAutoFit/>
          </a:bodyPr>
          <a:lstStyle/>
          <a:p>
            <a:r>
              <a:rPr lang="en-US" sz="2400"/>
              <a:t>Depth-First</a:t>
            </a:r>
          </a:p>
        </p:txBody>
      </p:sp>
      <p:sp>
        <p:nvSpPr>
          <p:cNvPr id="32773" name="TextBox 85"/>
          <p:cNvSpPr txBox="1">
            <a:spLocks noChangeArrowheads="1"/>
          </p:cNvSpPr>
          <p:nvPr/>
        </p:nvSpPr>
        <p:spPr bwMode="auto">
          <a:xfrm>
            <a:off x="6248400" y="1676400"/>
            <a:ext cx="1684338" cy="2032000"/>
          </a:xfrm>
          <a:prstGeom prst="rect">
            <a:avLst/>
          </a:prstGeom>
          <a:noFill/>
          <a:ln w="9525">
            <a:noFill/>
            <a:miter lim="800000"/>
            <a:headEnd/>
            <a:tailEnd/>
          </a:ln>
        </p:spPr>
        <p:txBody>
          <a:bodyPr>
            <a:spAutoFit/>
          </a:bodyPr>
          <a:lstStyle/>
          <a:p>
            <a:r>
              <a:rPr lang="en-US"/>
              <a:t>Use this order:</a:t>
            </a:r>
          </a:p>
          <a:p>
            <a:r>
              <a:rPr lang="en-US"/>
              <a:t>1→3</a:t>
            </a:r>
          </a:p>
          <a:p>
            <a:r>
              <a:rPr lang="en-US"/>
              <a:t>1→2</a:t>
            </a:r>
          </a:p>
          <a:p>
            <a:r>
              <a:rPr lang="en-US"/>
              <a:t>2→3</a:t>
            </a:r>
          </a:p>
          <a:p>
            <a:r>
              <a:rPr lang="en-US"/>
              <a:t>2→1</a:t>
            </a:r>
          </a:p>
          <a:p>
            <a:r>
              <a:rPr lang="en-US"/>
              <a:t>3→2</a:t>
            </a:r>
          </a:p>
          <a:p>
            <a:r>
              <a:rPr lang="en-US"/>
              <a:t>3→1</a:t>
            </a:r>
          </a:p>
        </p:txBody>
      </p:sp>
      <p:sp>
        <p:nvSpPr>
          <p:cNvPr id="32774" name="TextBox 37"/>
          <p:cNvSpPr txBox="1">
            <a:spLocks noChangeArrowheads="1"/>
          </p:cNvSpPr>
          <p:nvPr/>
        </p:nvSpPr>
        <p:spPr bwMode="auto">
          <a:xfrm>
            <a:off x="457200" y="5943600"/>
            <a:ext cx="355600" cy="400050"/>
          </a:xfrm>
          <a:prstGeom prst="rect">
            <a:avLst/>
          </a:prstGeom>
          <a:noFill/>
          <a:ln w="9525">
            <a:noFill/>
            <a:miter lim="800000"/>
            <a:headEnd/>
            <a:tailEnd/>
          </a:ln>
        </p:spPr>
        <p:txBody>
          <a:bodyPr>
            <a:spAutoFit/>
          </a:bodyPr>
          <a:lstStyle/>
          <a:p>
            <a:r>
              <a:rPr lang="en-US" sz="2000"/>
              <a:t>X</a:t>
            </a:r>
          </a:p>
        </p:txBody>
      </p:sp>
      <p:sp>
        <p:nvSpPr>
          <p:cNvPr id="32775" name="TextBox 61"/>
          <p:cNvSpPr txBox="1">
            <a:spLocks noChangeArrowheads="1"/>
          </p:cNvSpPr>
          <p:nvPr/>
        </p:nvSpPr>
        <p:spPr bwMode="auto">
          <a:xfrm>
            <a:off x="228600" y="5105400"/>
            <a:ext cx="617538" cy="338138"/>
          </a:xfrm>
          <a:prstGeom prst="rect">
            <a:avLst/>
          </a:prstGeom>
          <a:noFill/>
          <a:ln w="9525">
            <a:noFill/>
            <a:miter lim="800000"/>
            <a:headEnd/>
            <a:tailEnd/>
          </a:ln>
        </p:spPr>
        <p:txBody>
          <a:bodyPr>
            <a:spAutoFit/>
          </a:bodyPr>
          <a:lstStyle/>
          <a:p>
            <a:r>
              <a:rPr lang="en-US" sz="1600"/>
              <a:t>1→3</a:t>
            </a:r>
          </a:p>
        </p:txBody>
      </p:sp>
      <p:sp>
        <p:nvSpPr>
          <p:cNvPr id="32776" name="TextBox 61"/>
          <p:cNvSpPr txBox="1">
            <a:spLocks noChangeArrowheads="1"/>
          </p:cNvSpPr>
          <p:nvPr/>
        </p:nvSpPr>
        <p:spPr bwMode="auto">
          <a:xfrm>
            <a:off x="1143000" y="5105400"/>
            <a:ext cx="617538" cy="338138"/>
          </a:xfrm>
          <a:prstGeom prst="rect">
            <a:avLst/>
          </a:prstGeom>
          <a:noFill/>
          <a:ln w="9525">
            <a:noFill/>
            <a:miter lim="800000"/>
            <a:headEnd/>
            <a:tailEnd/>
          </a:ln>
        </p:spPr>
        <p:txBody>
          <a:bodyPr wrap="none">
            <a:spAutoFit/>
          </a:bodyPr>
          <a:lstStyle/>
          <a:p>
            <a:r>
              <a:rPr lang="en-US" sz="1600"/>
              <a:t>1→2</a:t>
            </a:r>
          </a:p>
        </p:txBody>
      </p:sp>
      <p:sp>
        <p:nvSpPr>
          <p:cNvPr id="32777" name="TextBox 61"/>
          <p:cNvSpPr txBox="1">
            <a:spLocks noChangeArrowheads="1"/>
          </p:cNvSpPr>
          <p:nvPr/>
        </p:nvSpPr>
        <p:spPr bwMode="auto">
          <a:xfrm>
            <a:off x="1905000" y="5105400"/>
            <a:ext cx="617538" cy="338138"/>
          </a:xfrm>
          <a:prstGeom prst="rect">
            <a:avLst/>
          </a:prstGeom>
          <a:noFill/>
          <a:ln w="9525">
            <a:noFill/>
            <a:miter lim="800000"/>
            <a:headEnd/>
            <a:tailEnd/>
          </a:ln>
        </p:spPr>
        <p:txBody>
          <a:bodyPr wrap="none">
            <a:spAutoFit/>
          </a:bodyPr>
          <a:lstStyle/>
          <a:p>
            <a:r>
              <a:rPr lang="en-US" sz="1600"/>
              <a:t>2→3</a:t>
            </a:r>
          </a:p>
        </p:txBody>
      </p:sp>
      <p:sp>
        <p:nvSpPr>
          <p:cNvPr id="32778" name="TextBox 58"/>
          <p:cNvSpPr txBox="1">
            <a:spLocks noChangeArrowheads="1"/>
          </p:cNvSpPr>
          <p:nvPr/>
        </p:nvSpPr>
        <p:spPr bwMode="auto">
          <a:xfrm>
            <a:off x="2590800" y="5943600"/>
            <a:ext cx="355600" cy="400050"/>
          </a:xfrm>
          <a:prstGeom prst="rect">
            <a:avLst/>
          </a:prstGeom>
          <a:noFill/>
          <a:ln w="9525">
            <a:noFill/>
            <a:miter lim="800000"/>
            <a:headEnd/>
            <a:tailEnd/>
          </a:ln>
        </p:spPr>
        <p:txBody>
          <a:bodyPr>
            <a:spAutoFit/>
          </a:bodyPr>
          <a:lstStyle/>
          <a:p>
            <a:r>
              <a:rPr lang="en-US" sz="2000"/>
              <a:t>X</a:t>
            </a:r>
          </a:p>
        </p:txBody>
      </p:sp>
      <p:sp>
        <p:nvSpPr>
          <p:cNvPr id="32779" name="TextBox 59"/>
          <p:cNvSpPr txBox="1">
            <a:spLocks noChangeArrowheads="1"/>
          </p:cNvSpPr>
          <p:nvPr/>
        </p:nvSpPr>
        <p:spPr bwMode="auto">
          <a:xfrm>
            <a:off x="1524000" y="5943600"/>
            <a:ext cx="355600" cy="400050"/>
          </a:xfrm>
          <a:prstGeom prst="rect">
            <a:avLst/>
          </a:prstGeom>
          <a:noFill/>
          <a:ln w="9525">
            <a:noFill/>
            <a:miter lim="800000"/>
            <a:headEnd/>
            <a:tailEnd/>
          </a:ln>
        </p:spPr>
        <p:txBody>
          <a:bodyPr>
            <a:spAutoFit/>
          </a:bodyPr>
          <a:lstStyle/>
          <a:p>
            <a:r>
              <a:rPr lang="en-US" sz="2000"/>
              <a:t>X</a:t>
            </a:r>
          </a:p>
        </p:txBody>
      </p:sp>
      <p:cxnSp>
        <p:nvCxnSpPr>
          <p:cNvPr id="30" name="Straight Connector 29"/>
          <p:cNvCxnSpPr/>
          <p:nvPr/>
        </p:nvCxnSpPr>
        <p:spPr>
          <a:xfrm>
            <a:off x="3810000" y="16002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114800" y="16002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419600" y="16002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657600" y="19050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733800" y="1752600"/>
            <a:ext cx="920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733800" y="1828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349500" y="2000250"/>
            <a:ext cx="1747838" cy="742950"/>
          </a:xfrm>
          <a:prstGeom prst="line">
            <a:avLst/>
          </a:prstGeom>
        </p:spPr>
        <p:style>
          <a:lnRef idx="2">
            <a:schemeClr val="dk1"/>
          </a:lnRef>
          <a:fillRef idx="0">
            <a:schemeClr val="dk1"/>
          </a:fillRef>
          <a:effectRef idx="1">
            <a:schemeClr val="dk1"/>
          </a:effectRef>
          <a:fontRef idx="minor">
            <a:schemeClr val="tx1"/>
          </a:fontRef>
        </p:style>
      </p:cxnSp>
      <p:sp>
        <p:nvSpPr>
          <p:cNvPr id="32787" name="TextBox 61"/>
          <p:cNvSpPr txBox="1">
            <a:spLocks noChangeArrowheads="1"/>
          </p:cNvSpPr>
          <p:nvPr/>
        </p:nvSpPr>
        <p:spPr bwMode="auto">
          <a:xfrm>
            <a:off x="2667000" y="2133600"/>
            <a:ext cx="617538" cy="338138"/>
          </a:xfrm>
          <a:prstGeom prst="rect">
            <a:avLst/>
          </a:prstGeom>
          <a:noFill/>
          <a:ln w="9525">
            <a:noFill/>
            <a:miter lim="800000"/>
            <a:headEnd/>
            <a:tailEnd/>
          </a:ln>
        </p:spPr>
        <p:txBody>
          <a:bodyPr wrap="none">
            <a:spAutoFit/>
          </a:bodyPr>
          <a:lstStyle/>
          <a:p>
            <a:r>
              <a:rPr lang="en-US" sz="1600"/>
              <a:t>1→3</a:t>
            </a:r>
          </a:p>
        </p:txBody>
      </p:sp>
      <p:cxnSp>
        <p:nvCxnSpPr>
          <p:cNvPr id="39" name="Straight Connector 38"/>
          <p:cNvCxnSpPr/>
          <p:nvPr/>
        </p:nvCxnSpPr>
        <p:spPr>
          <a:xfrm>
            <a:off x="2057400" y="28194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362200" y="28194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667000" y="28194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905000" y="31242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590800" y="31242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981200" y="3048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794" name="TextBox 61"/>
          <p:cNvSpPr txBox="1">
            <a:spLocks noChangeArrowheads="1"/>
          </p:cNvSpPr>
          <p:nvPr/>
        </p:nvSpPr>
        <p:spPr bwMode="auto">
          <a:xfrm>
            <a:off x="152400" y="3733800"/>
            <a:ext cx="617538" cy="338138"/>
          </a:xfrm>
          <a:prstGeom prst="rect">
            <a:avLst/>
          </a:prstGeom>
          <a:noFill/>
          <a:ln w="9525">
            <a:noFill/>
            <a:miter lim="800000"/>
            <a:headEnd/>
            <a:tailEnd/>
          </a:ln>
        </p:spPr>
        <p:txBody>
          <a:bodyPr wrap="none">
            <a:spAutoFit/>
          </a:bodyPr>
          <a:lstStyle/>
          <a:p>
            <a:r>
              <a:rPr lang="en-US" sz="1600"/>
              <a:t>1→3</a:t>
            </a:r>
          </a:p>
        </p:txBody>
      </p:sp>
      <p:cxnSp>
        <p:nvCxnSpPr>
          <p:cNvPr id="47" name="Straight Connector 46"/>
          <p:cNvCxnSpPr/>
          <p:nvPr/>
        </p:nvCxnSpPr>
        <p:spPr>
          <a:xfrm>
            <a:off x="3048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096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9144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524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 y="44196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38200" y="4343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596900" y="3143250"/>
            <a:ext cx="1752600" cy="895350"/>
          </a:xfrm>
          <a:prstGeom prst="line">
            <a:avLst/>
          </a:prstGeom>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a:xfrm>
            <a:off x="13716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6764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981200" y="41148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219200" y="44196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905000" y="44196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600200" y="44196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1676400" y="3143250"/>
            <a:ext cx="673100" cy="895350"/>
          </a:xfrm>
          <a:prstGeom prst="line">
            <a:avLst/>
          </a:prstGeom>
        </p:spPr>
        <p:style>
          <a:lnRef idx="2">
            <a:schemeClr val="dk1"/>
          </a:lnRef>
          <a:fillRef idx="0">
            <a:schemeClr val="dk1"/>
          </a:fillRef>
          <a:effectRef idx="1">
            <a:schemeClr val="dk1"/>
          </a:effectRef>
          <a:fontRef idx="minor">
            <a:schemeClr val="tx1"/>
          </a:fontRef>
        </p:style>
      </p:cxnSp>
      <p:sp>
        <p:nvSpPr>
          <p:cNvPr id="32809" name="TextBox 61"/>
          <p:cNvSpPr txBox="1">
            <a:spLocks noChangeArrowheads="1"/>
          </p:cNvSpPr>
          <p:nvPr/>
        </p:nvSpPr>
        <p:spPr bwMode="auto">
          <a:xfrm>
            <a:off x="1143000" y="3733800"/>
            <a:ext cx="617538" cy="338138"/>
          </a:xfrm>
          <a:prstGeom prst="rect">
            <a:avLst/>
          </a:prstGeom>
          <a:noFill/>
          <a:ln w="9525">
            <a:noFill/>
            <a:miter lim="800000"/>
            <a:headEnd/>
            <a:tailEnd/>
          </a:ln>
        </p:spPr>
        <p:txBody>
          <a:bodyPr wrap="none">
            <a:spAutoFit/>
          </a:bodyPr>
          <a:lstStyle/>
          <a:p>
            <a:r>
              <a:rPr lang="en-US" sz="1600"/>
              <a:t>1→2</a:t>
            </a:r>
          </a:p>
        </p:txBody>
      </p:sp>
      <p:sp>
        <p:nvSpPr>
          <p:cNvPr id="32810" name="TextBox 37"/>
          <p:cNvSpPr txBox="1">
            <a:spLocks noChangeArrowheads="1"/>
          </p:cNvSpPr>
          <p:nvPr/>
        </p:nvSpPr>
        <p:spPr bwMode="auto">
          <a:xfrm>
            <a:off x="381000" y="4419600"/>
            <a:ext cx="355600" cy="400050"/>
          </a:xfrm>
          <a:prstGeom prst="rect">
            <a:avLst/>
          </a:prstGeom>
          <a:noFill/>
          <a:ln w="9525">
            <a:noFill/>
            <a:miter lim="800000"/>
            <a:headEnd/>
            <a:tailEnd/>
          </a:ln>
        </p:spPr>
        <p:txBody>
          <a:bodyPr wrap="none">
            <a:spAutoFit/>
          </a:bodyPr>
          <a:lstStyle/>
          <a:p>
            <a:r>
              <a:rPr lang="en-US" sz="2000"/>
              <a:t>X</a:t>
            </a:r>
          </a:p>
        </p:txBody>
      </p:sp>
      <p:cxnSp>
        <p:nvCxnSpPr>
          <p:cNvPr id="67" name="Straight Connector 66"/>
          <p:cNvCxnSpPr/>
          <p:nvPr/>
        </p:nvCxnSpPr>
        <p:spPr>
          <a:xfrm flipH="1">
            <a:off x="685800" y="4495800"/>
            <a:ext cx="982663" cy="990600"/>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Connector 67"/>
          <p:cNvCxnSpPr/>
          <p:nvPr/>
        </p:nvCxnSpPr>
        <p:spPr>
          <a:xfrm>
            <a:off x="1668463" y="4495800"/>
            <a:ext cx="84137" cy="990600"/>
          </a:xfrm>
          <a:prstGeom prst="line">
            <a:avLst/>
          </a:prstGeom>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1668463" y="4495800"/>
            <a:ext cx="1150937" cy="990600"/>
          </a:xfrm>
          <a:prstGeom prst="line">
            <a:avLst/>
          </a:prstGeom>
        </p:spPr>
        <p:style>
          <a:lnRef idx="2">
            <a:schemeClr val="dk1"/>
          </a:lnRef>
          <a:fillRef idx="0">
            <a:schemeClr val="dk1"/>
          </a:fillRef>
          <a:effectRef idx="1">
            <a:schemeClr val="dk1"/>
          </a:effectRef>
          <a:fontRef idx="minor">
            <a:schemeClr val="tx1"/>
          </a:fontRef>
        </p:style>
      </p:cxnSp>
      <p:cxnSp>
        <p:nvCxnSpPr>
          <p:cNvPr id="71" name="Straight Connector 70"/>
          <p:cNvCxnSpPr/>
          <p:nvPr/>
        </p:nvCxnSpPr>
        <p:spPr>
          <a:xfrm>
            <a:off x="381000" y="55626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85800" y="55626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990600" y="55626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28600" y="58674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914400" y="58674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09600" y="5867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447800" y="55626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752600" y="55626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057400" y="55626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295400" y="58674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981200" y="58674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676400" y="5867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676400" y="4495800"/>
            <a:ext cx="2209800" cy="990600"/>
          </a:xfrm>
          <a:prstGeom prst="line">
            <a:avLst/>
          </a:prstGeom>
        </p:spPr>
        <p:style>
          <a:lnRef idx="2">
            <a:schemeClr val="dk1"/>
          </a:lnRef>
          <a:fillRef idx="0">
            <a:schemeClr val="dk1"/>
          </a:fillRef>
          <a:effectRef idx="1">
            <a:schemeClr val="dk1"/>
          </a:effectRef>
          <a:fontRef idx="minor">
            <a:schemeClr val="tx1"/>
          </a:fontRef>
        </p:style>
      </p:cxnSp>
      <p:cxnSp>
        <p:nvCxnSpPr>
          <p:cNvPr id="87" name="Straight Connector 86"/>
          <p:cNvCxnSpPr/>
          <p:nvPr/>
        </p:nvCxnSpPr>
        <p:spPr>
          <a:xfrm>
            <a:off x="2514600" y="55626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819400" y="55626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3124200" y="5562600"/>
            <a:ext cx="0"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362200" y="5867400"/>
            <a:ext cx="304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048000" y="58674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048000" y="5791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smtClean="0"/>
              <a:t>Cannibals and Missionaries as a Search Problem</a:t>
            </a:r>
          </a:p>
        </p:txBody>
      </p:sp>
      <p:sp>
        <p:nvSpPr>
          <p:cNvPr id="5123" name="Rectangle 3"/>
          <p:cNvSpPr>
            <a:spLocks noGrp="1" noChangeArrowheads="1"/>
          </p:cNvSpPr>
          <p:nvPr>
            <p:ph type="body" idx="1"/>
          </p:nvPr>
        </p:nvSpPr>
        <p:spPr/>
        <p:txBody>
          <a:bodyPr/>
          <a:lstStyle/>
          <a:p>
            <a:pPr eaLnBrk="1" hangingPunct="1">
              <a:lnSpc>
                <a:spcPct val="90000"/>
              </a:lnSpc>
            </a:pPr>
            <a:r>
              <a:rPr lang="en-US" sz="2400" smtClean="0"/>
              <a:t>States can be defined as a tuple &lt;C,M,B&gt; where:</a:t>
            </a:r>
          </a:p>
          <a:p>
            <a:pPr lvl="1" eaLnBrk="1" hangingPunct="1">
              <a:lnSpc>
                <a:spcPct val="90000"/>
              </a:lnSpc>
            </a:pPr>
            <a:r>
              <a:rPr lang="en-US" sz="2000" smtClean="0"/>
              <a:t>C is number of cannibals on the left</a:t>
            </a:r>
          </a:p>
          <a:p>
            <a:pPr lvl="1" eaLnBrk="1" hangingPunct="1">
              <a:lnSpc>
                <a:spcPct val="90000"/>
              </a:lnSpc>
            </a:pPr>
            <a:r>
              <a:rPr lang="en-US" sz="2000" smtClean="0"/>
              <a:t>M is the number of missionaries on the left</a:t>
            </a:r>
          </a:p>
          <a:p>
            <a:pPr lvl="1" eaLnBrk="1" hangingPunct="1">
              <a:lnSpc>
                <a:spcPct val="90000"/>
              </a:lnSpc>
            </a:pPr>
            <a:r>
              <a:rPr lang="en-US" sz="2000" smtClean="0"/>
              <a:t>B is the position of the boat (left or right)</a:t>
            </a:r>
          </a:p>
          <a:p>
            <a:pPr lvl="1" eaLnBrk="1" hangingPunct="1">
              <a:lnSpc>
                <a:spcPct val="90000"/>
              </a:lnSpc>
            </a:pPr>
            <a:r>
              <a:rPr lang="en-US" sz="2000" smtClean="0"/>
              <a:t>(the number of cannibals and missionaries on the right can always be inferred from this)</a:t>
            </a:r>
          </a:p>
          <a:p>
            <a:pPr eaLnBrk="1" hangingPunct="1">
              <a:lnSpc>
                <a:spcPct val="90000"/>
              </a:lnSpc>
            </a:pPr>
            <a:r>
              <a:rPr lang="en-US" sz="2400" smtClean="0"/>
              <a:t>Thus, the start state is: &lt;3,3,left&gt;</a:t>
            </a:r>
          </a:p>
          <a:p>
            <a:pPr eaLnBrk="1" hangingPunct="1">
              <a:lnSpc>
                <a:spcPct val="90000"/>
              </a:lnSpc>
            </a:pPr>
            <a:r>
              <a:rPr lang="en-US" sz="2400" smtClean="0"/>
              <a:t>The goal state is: &lt;0,0,right&gt;</a:t>
            </a:r>
          </a:p>
          <a:p>
            <a:pPr eaLnBrk="1" hangingPunct="1">
              <a:lnSpc>
                <a:spcPct val="90000"/>
              </a:lnSpc>
            </a:pPr>
            <a:r>
              <a:rPr lang="en-US" sz="2400" smtClean="0"/>
              <a:t>Examples of possible moves:</a:t>
            </a:r>
          </a:p>
          <a:p>
            <a:pPr lvl="1" eaLnBrk="1" hangingPunct="1">
              <a:lnSpc>
                <a:spcPct val="90000"/>
              </a:lnSpc>
            </a:pPr>
            <a:r>
              <a:rPr lang="en-US" sz="2000" smtClean="0"/>
              <a:t>From &lt;2,2,left&gt; we can go to &lt;1,1,right&gt; (1 cannibal and 1 missionary take the boat from left to right)</a:t>
            </a:r>
          </a:p>
          <a:p>
            <a:pPr lvl="1" eaLnBrk="1" hangingPunct="1">
              <a:lnSpc>
                <a:spcPct val="90000"/>
              </a:lnSpc>
            </a:pPr>
            <a:r>
              <a:rPr lang="en-US" sz="2000" smtClean="0"/>
              <a:t>From &lt;1,3,right&gt; we can go to &lt;2,3,left&gt; (1 cannibal takes the boat from right to left)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Part of the Search Space</a:t>
            </a:r>
          </a:p>
        </p:txBody>
      </p:sp>
      <p:sp>
        <p:nvSpPr>
          <p:cNvPr id="6147" name="Text Box 4"/>
          <p:cNvSpPr txBox="1">
            <a:spLocks noChangeArrowheads="1"/>
          </p:cNvSpPr>
          <p:nvPr/>
        </p:nvSpPr>
        <p:spPr bwMode="auto">
          <a:xfrm>
            <a:off x="3124200" y="3657600"/>
            <a:ext cx="1136650" cy="366713"/>
          </a:xfrm>
          <a:prstGeom prst="rect">
            <a:avLst/>
          </a:prstGeom>
          <a:noFill/>
          <a:ln w="9525">
            <a:noFill/>
            <a:miter lim="800000"/>
            <a:headEnd/>
            <a:tailEnd/>
          </a:ln>
        </p:spPr>
        <p:txBody>
          <a:bodyPr wrap="none">
            <a:spAutoFit/>
          </a:bodyPr>
          <a:lstStyle/>
          <a:p>
            <a:r>
              <a:rPr lang="en-US"/>
              <a:t>&lt;2,2,left&gt;</a:t>
            </a:r>
          </a:p>
        </p:txBody>
      </p:sp>
      <p:sp>
        <p:nvSpPr>
          <p:cNvPr id="6148" name="Text Box 5"/>
          <p:cNvSpPr txBox="1">
            <a:spLocks noChangeArrowheads="1"/>
          </p:cNvSpPr>
          <p:nvPr/>
        </p:nvSpPr>
        <p:spPr bwMode="auto">
          <a:xfrm>
            <a:off x="3733800" y="4724400"/>
            <a:ext cx="1276350" cy="366713"/>
          </a:xfrm>
          <a:prstGeom prst="rect">
            <a:avLst/>
          </a:prstGeom>
          <a:noFill/>
          <a:ln w="9525">
            <a:noFill/>
            <a:miter lim="800000"/>
            <a:headEnd/>
            <a:tailEnd/>
          </a:ln>
        </p:spPr>
        <p:txBody>
          <a:bodyPr wrap="none">
            <a:spAutoFit/>
          </a:bodyPr>
          <a:lstStyle/>
          <a:p>
            <a:r>
              <a:rPr lang="en-US"/>
              <a:t>&lt;2,0,right&gt;</a:t>
            </a:r>
          </a:p>
        </p:txBody>
      </p:sp>
      <p:sp>
        <p:nvSpPr>
          <p:cNvPr id="6149" name="Text Box 6"/>
          <p:cNvSpPr txBox="1">
            <a:spLocks noChangeArrowheads="1"/>
          </p:cNvSpPr>
          <p:nvPr/>
        </p:nvSpPr>
        <p:spPr bwMode="auto">
          <a:xfrm>
            <a:off x="4038600" y="5638800"/>
            <a:ext cx="1136650" cy="366713"/>
          </a:xfrm>
          <a:prstGeom prst="rect">
            <a:avLst/>
          </a:prstGeom>
          <a:noFill/>
          <a:ln w="9525">
            <a:noFill/>
            <a:miter lim="800000"/>
            <a:headEnd/>
            <a:tailEnd/>
          </a:ln>
        </p:spPr>
        <p:txBody>
          <a:bodyPr wrap="none">
            <a:spAutoFit/>
          </a:bodyPr>
          <a:lstStyle/>
          <a:p>
            <a:r>
              <a:rPr lang="en-US"/>
              <a:t>&lt;3,0,left&gt;</a:t>
            </a:r>
          </a:p>
        </p:txBody>
      </p:sp>
      <p:sp>
        <p:nvSpPr>
          <p:cNvPr id="6150" name="Text Box 7"/>
          <p:cNvSpPr txBox="1">
            <a:spLocks noChangeArrowheads="1"/>
          </p:cNvSpPr>
          <p:nvPr/>
        </p:nvSpPr>
        <p:spPr bwMode="auto">
          <a:xfrm>
            <a:off x="1981200" y="2438400"/>
            <a:ext cx="1276350" cy="366713"/>
          </a:xfrm>
          <a:prstGeom prst="rect">
            <a:avLst/>
          </a:prstGeom>
          <a:noFill/>
          <a:ln w="9525">
            <a:noFill/>
            <a:miter lim="800000"/>
            <a:headEnd/>
            <a:tailEnd/>
          </a:ln>
        </p:spPr>
        <p:txBody>
          <a:bodyPr wrap="none">
            <a:spAutoFit/>
          </a:bodyPr>
          <a:lstStyle/>
          <a:p>
            <a:r>
              <a:rPr lang="en-US"/>
              <a:t>&lt;1,2,right&gt;</a:t>
            </a:r>
          </a:p>
        </p:txBody>
      </p:sp>
      <p:sp>
        <p:nvSpPr>
          <p:cNvPr id="6151" name="Text Box 8"/>
          <p:cNvSpPr txBox="1">
            <a:spLocks noChangeArrowheads="1"/>
          </p:cNvSpPr>
          <p:nvPr/>
        </p:nvSpPr>
        <p:spPr bwMode="auto">
          <a:xfrm>
            <a:off x="1371600" y="4038600"/>
            <a:ext cx="1276350" cy="366713"/>
          </a:xfrm>
          <a:prstGeom prst="rect">
            <a:avLst/>
          </a:prstGeom>
          <a:noFill/>
          <a:ln w="9525">
            <a:noFill/>
            <a:miter lim="800000"/>
            <a:headEnd/>
            <a:tailEnd/>
          </a:ln>
        </p:spPr>
        <p:txBody>
          <a:bodyPr wrap="none">
            <a:spAutoFit/>
          </a:bodyPr>
          <a:lstStyle/>
          <a:p>
            <a:r>
              <a:rPr lang="en-US"/>
              <a:t>&lt;0,2,right&gt;</a:t>
            </a:r>
          </a:p>
        </p:txBody>
      </p:sp>
      <p:sp>
        <p:nvSpPr>
          <p:cNvPr id="6152" name="Text Box 9"/>
          <p:cNvSpPr txBox="1">
            <a:spLocks noChangeArrowheads="1"/>
          </p:cNvSpPr>
          <p:nvPr/>
        </p:nvSpPr>
        <p:spPr bwMode="auto">
          <a:xfrm>
            <a:off x="4114800" y="2514600"/>
            <a:ext cx="1276350" cy="366713"/>
          </a:xfrm>
          <a:prstGeom prst="rect">
            <a:avLst/>
          </a:prstGeom>
          <a:noFill/>
          <a:ln w="9525">
            <a:noFill/>
            <a:miter lim="800000"/>
            <a:headEnd/>
            <a:tailEnd/>
          </a:ln>
        </p:spPr>
        <p:txBody>
          <a:bodyPr wrap="none">
            <a:spAutoFit/>
          </a:bodyPr>
          <a:lstStyle/>
          <a:p>
            <a:r>
              <a:rPr lang="en-US"/>
              <a:t>&lt;2,1,right&gt;</a:t>
            </a:r>
          </a:p>
        </p:txBody>
      </p:sp>
      <p:sp>
        <p:nvSpPr>
          <p:cNvPr id="6153" name="Text Box 10"/>
          <p:cNvSpPr txBox="1">
            <a:spLocks noChangeArrowheads="1"/>
          </p:cNvSpPr>
          <p:nvPr/>
        </p:nvSpPr>
        <p:spPr bwMode="auto">
          <a:xfrm>
            <a:off x="1066800" y="5791200"/>
            <a:ext cx="1136650" cy="366713"/>
          </a:xfrm>
          <a:prstGeom prst="rect">
            <a:avLst/>
          </a:prstGeom>
          <a:noFill/>
          <a:ln w="9525">
            <a:noFill/>
            <a:miter lim="800000"/>
            <a:headEnd/>
            <a:tailEnd/>
          </a:ln>
        </p:spPr>
        <p:txBody>
          <a:bodyPr wrap="none">
            <a:spAutoFit/>
          </a:bodyPr>
          <a:lstStyle/>
          <a:p>
            <a:r>
              <a:rPr lang="en-US"/>
              <a:t>&lt;3,3,left&gt;</a:t>
            </a:r>
          </a:p>
        </p:txBody>
      </p:sp>
      <p:sp>
        <p:nvSpPr>
          <p:cNvPr id="6154" name="Text Box 11"/>
          <p:cNvSpPr txBox="1">
            <a:spLocks noChangeArrowheads="1"/>
          </p:cNvSpPr>
          <p:nvPr/>
        </p:nvSpPr>
        <p:spPr bwMode="auto">
          <a:xfrm>
            <a:off x="5181600" y="3886200"/>
            <a:ext cx="1276350" cy="366713"/>
          </a:xfrm>
          <a:prstGeom prst="rect">
            <a:avLst/>
          </a:prstGeom>
          <a:noFill/>
          <a:ln w="9525">
            <a:noFill/>
            <a:miter lim="800000"/>
            <a:headEnd/>
            <a:tailEnd/>
          </a:ln>
        </p:spPr>
        <p:txBody>
          <a:bodyPr wrap="none">
            <a:spAutoFit/>
          </a:bodyPr>
          <a:lstStyle/>
          <a:p>
            <a:r>
              <a:rPr lang="en-US"/>
              <a:t>&lt;1,1,right&gt;</a:t>
            </a:r>
          </a:p>
        </p:txBody>
      </p:sp>
      <p:sp>
        <p:nvSpPr>
          <p:cNvPr id="6155" name="Text Box 12"/>
          <p:cNvSpPr txBox="1">
            <a:spLocks noChangeArrowheads="1"/>
          </p:cNvSpPr>
          <p:nvPr/>
        </p:nvSpPr>
        <p:spPr bwMode="auto">
          <a:xfrm>
            <a:off x="6019800" y="5486400"/>
            <a:ext cx="1136650" cy="366713"/>
          </a:xfrm>
          <a:prstGeom prst="rect">
            <a:avLst/>
          </a:prstGeom>
          <a:noFill/>
          <a:ln w="9525">
            <a:noFill/>
            <a:miter lim="800000"/>
            <a:headEnd/>
            <a:tailEnd/>
          </a:ln>
        </p:spPr>
        <p:txBody>
          <a:bodyPr wrap="none">
            <a:spAutoFit/>
          </a:bodyPr>
          <a:lstStyle/>
          <a:p>
            <a:r>
              <a:rPr lang="en-US"/>
              <a:t>&lt;2,1,left&gt;</a:t>
            </a:r>
          </a:p>
        </p:txBody>
      </p:sp>
      <p:sp>
        <p:nvSpPr>
          <p:cNvPr id="6156" name="Text Box 13"/>
          <p:cNvSpPr txBox="1">
            <a:spLocks noChangeArrowheads="1"/>
          </p:cNvSpPr>
          <p:nvPr/>
        </p:nvSpPr>
        <p:spPr bwMode="auto">
          <a:xfrm>
            <a:off x="6934200" y="2438400"/>
            <a:ext cx="1276350" cy="366713"/>
          </a:xfrm>
          <a:prstGeom prst="rect">
            <a:avLst/>
          </a:prstGeom>
          <a:noFill/>
          <a:ln w="9525">
            <a:noFill/>
            <a:miter lim="800000"/>
            <a:headEnd/>
            <a:tailEnd/>
          </a:ln>
        </p:spPr>
        <p:txBody>
          <a:bodyPr wrap="none">
            <a:spAutoFit/>
          </a:bodyPr>
          <a:lstStyle/>
          <a:p>
            <a:r>
              <a:rPr lang="en-US"/>
              <a:t>&lt;0,0,right&gt;</a:t>
            </a:r>
          </a:p>
        </p:txBody>
      </p:sp>
      <p:sp>
        <p:nvSpPr>
          <p:cNvPr id="6157" name="Line 14"/>
          <p:cNvSpPr>
            <a:spLocks noChangeShapeType="1"/>
          </p:cNvSpPr>
          <p:nvPr/>
        </p:nvSpPr>
        <p:spPr bwMode="auto">
          <a:xfrm flipH="1" flipV="1">
            <a:off x="2743200" y="2819400"/>
            <a:ext cx="685800" cy="838200"/>
          </a:xfrm>
          <a:prstGeom prst="line">
            <a:avLst/>
          </a:prstGeom>
          <a:noFill/>
          <a:ln w="9525">
            <a:solidFill>
              <a:schemeClr val="tx1"/>
            </a:solidFill>
            <a:round/>
            <a:headEnd/>
            <a:tailEnd type="triangle" w="med" len="med"/>
          </a:ln>
        </p:spPr>
        <p:txBody>
          <a:bodyPr/>
          <a:lstStyle/>
          <a:p>
            <a:endParaRPr lang="en-US"/>
          </a:p>
        </p:txBody>
      </p:sp>
      <p:sp>
        <p:nvSpPr>
          <p:cNvPr id="6158" name="Line 15"/>
          <p:cNvSpPr>
            <a:spLocks noChangeShapeType="1"/>
          </p:cNvSpPr>
          <p:nvPr/>
        </p:nvSpPr>
        <p:spPr bwMode="auto">
          <a:xfrm flipV="1">
            <a:off x="3810000" y="2895600"/>
            <a:ext cx="685800" cy="762000"/>
          </a:xfrm>
          <a:prstGeom prst="line">
            <a:avLst/>
          </a:prstGeom>
          <a:noFill/>
          <a:ln w="9525">
            <a:solidFill>
              <a:schemeClr val="tx1"/>
            </a:solidFill>
            <a:round/>
            <a:headEnd/>
            <a:tailEnd type="triangle" w="med" len="med"/>
          </a:ln>
        </p:spPr>
        <p:txBody>
          <a:bodyPr/>
          <a:lstStyle/>
          <a:p>
            <a:endParaRPr lang="en-US"/>
          </a:p>
        </p:txBody>
      </p:sp>
      <p:sp>
        <p:nvSpPr>
          <p:cNvPr id="6159" name="Line 16"/>
          <p:cNvSpPr>
            <a:spLocks noChangeShapeType="1"/>
          </p:cNvSpPr>
          <p:nvPr/>
        </p:nvSpPr>
        <p:spPr bwMode="auto">
          <a:xfrm>
            <a:off x="4267200" y="3886200"/>
            <a:ext cx="914400" cy="152400"/>
          </a:xfrm>
          <a:prstGeom prst="line">
            <a:avLst/>
          </a:prstGeom>
          <a:noFill/>
          <a:ln w="9525">
            <a:solidFill>
              <a:schemeClr val="tx1"/>
            </a:solidFill>
            <a:round/>
            <a:headEnd/>
            <a:tailEnd type="triangle" w="med" len="med"/>
          </a:ln>
        </p:spPr>
        <p:txBody>
          <a:bodyPr/>
          <a:lstStyle/>
          <a:p>
            <a:endParaRPr lang="en-US"/>
          </a:p>
        </p:txBody>
      </p:sp>
      <p:sp>
        <p:nvSpPr>
          <p:cNvPr id="6160" name="Line 17"/>
          <p:cNvSpPr>
            <a:spLocks noChangeShapeType="1"/>
          </p:cNvSpPr>
          <p:nvPr/>
        </p:nvSpPr>
        <p:spPr bwMode="auto">
          <a:xfrm flipH="1" flipV="1">
            <a:off x="4191000" y="3810000"/>
            <a:ext cx="1066800" cy="152400"/>
          </a:xfrm>
          <a:prstGeom prst="line">
            <a:avLst/>
          </a:prstGeom>
          <a:noFill/>
          <a:ln w="9525">
            <a:solidFill>
              <a:schemeClr val="tx1"/>
            </a:solidFill>
            <a:round/>
            <a:headEnd/>
            <a:tailEnd type="triangle" w="med" len="med"/>
          </a:ln>
        </p:spPr>
        <p:txBody>
          <a:bodyPr/>
          <a:lstStyle/>
          <a:p>
            <a:endParaRPr lang="en-US"/>
          </a:p>
        </p:txBody>
      </p:sp>
      <p:sp>
        <p:nvSpPr>
          <p:cNvPr id="6161" name="Line 18"/>
          <p:cNvSpPr>
            <a:spLocks noChangeShapeType="1"/>
          </p:cNvSpPr>
          <p:nvPr/>
        </p:nvSpPr>
        <p:spPr bwMode="auto">
          <a:xfrm flipH="1">
            <a:off x="2590800" y="3962400"/>
            <a:ext cx="609600" cy="152400"/>
          </a:xfrm>
          <a:prstGeom prst="line">
            <a:avLst/>
          </a:prstGeom>
          <a:noFill/>
          <a:ln w="9525">
            <a:solidFill>
              <a:schemeClr val="tx1"/>
            </a:solidFill>
            <a:round/>
            <a:headEnd/>
            <a:tailEnd type="triangle" w="med" len="med"/>
          </a:ln>
        </p:spPr>
        <p:txBody>
          <a:bodyPr/>
          <a:lstStyle/>
          <a:p>
            <a:endParaRPr lang="en-US"/>
          </a:p>
        </p:txBody>
      </p:sp>
      <p:sp>
        <p:nvSpPr>
          <p:cNvPr id="6162" name="Line 19"/>
          <p:cNvSpPr>
            <a:spLocks noChangeShapeType="1"/>
          </p:cNvSpPr>
          <p:nvPr/>
        </p:nvSpPr>
        <p:spPr bwMode="auto">
          <a:xfrm>
            <a:off x="3657600" y="4114800"/>
            <a:ext cx="533400" cy="609600"/>
          </a:xfrm>
          <a:prstGeom prst="line">
            <a:avLst/>
          </a:prstGeom>
          <a:noFill/>
          <a:ln w="9525">
            <a:solidFill>
              <a:schemeClr val="tx1"/>
            </a:solidFill>
            <a:round/>
            <a:headEnd/>
            <a:tailEnd type="triangle" w="med" len="med"/>
          </a:ln>
        </p:spPr>
        <p:txBody>
          <a:bodyPr/>
          <a:lstStyle/>
          <a:p>
            <a:endParaRPr lang="en-US"/>
          </a:p>
        </p:txBody>
      </p:sp>
      <p:sp>
        <p:nvSpPr>
          <p:cNvPr id="6163" name="Line 20"/>
          <p:cNvSpPr>
            <a:spLocks noChangeShapeType="1"/>
          </p:cNvSpPr>
          <p:nvPr/>
        </p:nvSpPr>
        <p:spPr bwMode="auto">
          <a:xfrm flipH="1" flipV="1">
            <a:off x="3886200" y="4114800"/>
            <a:ext cx="533400" cy="609600"/>
          </a:xfrm>
          <a:prstGeom prst="line">
            <a:avLst/>
          </a:prstGeom>
          <a:noFill/>
          <a:ln w="9525">
            <a:solidFill>
              <a:schemeClr val="tx1"/>
            </a:solidFill>
            <a:round/>
            <a:headEnd/>
            <a:tailEnd type="triangle" w="med" len="med"/>
          </a:ln>
        </p:spPr>
        <p:txBody>
          <a:bodyPr/>
          <a:lstStyle/>
          <a:p>
            <a:endParaRPr lang="en-US"/>
          </a:p>
        </p:txBody>
      </p:sp>
      <p:sp>
        <p:nvSpPr>
          <p:cNvPr id="6164" name="Line 21"/>
          <p:cNvSpPr>
            <a:spLocks noChangeShapeType="1"/>
          </p:cNvSpPr>
          <p:nvPr/>
        </p:nvSpPr>
        <p:spPr bwMode="auto">
          <a:xfrm>
            <a:off x="4343400" y="5029200"/>
            <a:ext cx="76200" cy="609600"/>
          </a:xfrm>
          <a:prstGeom prst="line">
            <a:avLst/>
          </a:prstGeom>
          <a:noFill/>
          <a:ln w="9525">
            <a:solidFill>
              <a:schemeClr val="tx1"/>
            </a:solidFill>
            <a:round/>
            <a:headEnd/>
            <a:tailEnd type="triangle" w="med" len="med"/>
          </a:ln>
        </p:spPr>
        <p:txBody>
          <a:bodyPr/>
          <a:lstStyle/>
          <a:p>
            <a:endParaRPr lang="en-US"/>
          </a:p>
        </p:txBody>
      </p:sp>
      <p:sp>
        <p:nvSpPr>
          <p:cNvPr id="6165" name="Line 22"/>
          <p:cNvSpPr>
            <a:spLocks noChangeShapeType="1"/>
          </p:cNvSpPr>
          <p:nvPr/>
        </p:nvSpPr>
        <p:spPr bwMode="auto">
          <a:xfrm flipH="1" flipV="1">
            <a:off x="4495800" y="5029200"/>
            <a:ext cx="76200" cy="609600"/>
          </a:xfrm>
          <a:prstGeom prst="line">
            <a:avLst/>
          </a:prstGeom>
          <a:noFill/>
          <a:ln w="9525">
            <a:solidFill>
              <a:schemeClr val="tx1"/>
            </a:solidFill>
            <a:round/>
            <a:headEnd/>
            <a:tailEnd type="triangle" w="med" len="med"/>
          </a:ln>
        </p:spPr>
        <p:txBody>
          <a:bodyPr/>
          <a:lstStyle/>
          <a:p>
            <a:endParaRPr lang="en-US"/>
          </a:p>
        </p:txBody>
      </p:sp>
      <p:sp>
        <p:nvSpPr>
          <p:cNvPr id="6166" name="Line 23"/>
          <p:cNvSpPr>
            <a:spLocks noChangeShapeType="1"/>
          </p:cNvSpPr>
          <p:nvPr/>
        </p:nvSpPr>
        <p:spPr bwMode="auto">
          <a:xfrm>
            <a:off x="4876800" y="5029200"/>
            <a:ext cx="1219200" cy="533400"/>
          </a:xfrm>
          <a:prstGeom prst="line">
            <a:avLst/>
          </a:prstGeom>
          <a:noFill/>
          <a:ln w="9525">
            <a:solidFill>
              <a:schemeClr val="tx1"/>
            </a:solidFill>
            <a:round/>
            <a:headEnd/>
            <a:tailEnd type="triangle" w="med" len="med"/>
          </a:ln>
        </p:spPr>
        <p:txBody>
          <a:bodyPr/>
          <a:lstStyle/>
          <a:p>
            <a:endParaRPr lang="en-US"/>
          </a:p>
        </p:txBody>
      </p:sp>
      <p:sp>
        <p:nvSpPr>
          <p:cNvPr id="6167" name="Line 24"/>
          <p:cNvSpPr>
            <a:spLocks noChangeShapeType="1"/>
          </p:cNvSpPr>
          <p:nvPr/>
        </p:nvSpPr>
        <p:spPr bwMode="auto">
          <a:xfrm>
            <a:off x="5867400" y="4267200"/>
            <a:ext cx="685800" cy="1219200"/>
          </a:xfrm>
          <a:prstGeom prst="line">
            <a:avLst/>
          </a:prstGeom>
          <a:noFill/>
          <a:ln w="9525">
            <a:solidFill>
              <a:schemeClr val="tx1"/>
            </a:solidFill>
            <a:round/>
            <a:headEnd/>
            <a:tailEnd type="triangle" w="med" len="med"/>
          </a:ln>
        </p:spPr>
        <p:txBody>
          <a:bodyPr/>
          <a:lstStyle/>
          <a:p>
            <a:endParaRPr lang="en-US"/>
          </a:p>
        </p:txBody>
      </p:sp>
      <p:sp>
        <p:nvSpPr>
          <p:cNvPr id="6168" name="Line 25"/>
          <p:cNvSpPr>
            <a:spLocks noChangeShapeType="1"/>
          </p:cNvSpPr>
          <p:nvPr/>
        </p:nvSpPr>
        <p:spPr bwMode="auto">
          <a:xfrm flipV="1">
            <a:off x="5791200" y="3352800"/>
            <a:ext cx="76200" cy="533400"/>
          </a:xfrm>
          <a:prstGeom prst="line">
            <a:avLst/>
          </a:prstGeom>
          <a:noFill/>
          <a:ln w="9525">
            <a:solidFill>
              <a:schemeClr val="tx1"/>
            </a:solidFill>
            <a:round/>
            <a:headEnd/>
            <a:tailEnd type="triangle" w="med" len="med"/>
          </a:ln>
        </p:spPr>
        <p:txBody>
          <a:bodyPr/>
          <a:lstStyle/>
          <a:p>
            <a:endParaRPr lang="en-US"/>
          </a:p>
        </p:txBody>
      </p:sp>
      <p:sp>
        <p:nvSpPr>
          <p:cNvPr id="6169" name="Line 26"/>
          <p:cNvSpPr>
            <a:spLocks noChangeShapeType="1"/>
          </p:cNvSpPr>
          <p:nvPr/>
        </p:nvSpPr>
        <p:spPr bwMode="auto">
          <a:xfrm>
            <a:off x="6400800" y="4114800"/>
            <a:ext cx="609600" cy="152400"/>
          </a:xfrm>
          <a:prstGeom prst="line">
            <a:avLst/>
          </a:prstGeom>
          <a:noFill/>
          <a:ln w="9525">
            <a:solidFill>
              <a:schemeClr val="tx1"/>
            </a:solidFill>
            <a:round/>
            <a:headEnd/>
            <a:tailEnd type="triangle" w="med" len="med"/>
          </a:ln>
        </p:spPr>
        <p:txBody>
          <a:bodyPr/>
          <a:lstStyle/>
          <a:p>
            <a:endParaRPr lang="en-US"/>
          </a:p>
        </p:txBody>
      </p:sp>
      <p:sp>
        <p:nvSpPr>
          <p:cNvPr id="6170" name="Line 27"/>
          <p:cNvSpPr>
            <a:spLocks noChangeShapeType="1"/>
          </p:cNvSpPr>
          <p:nvPr/>
        </p:nvSpPr>
        <p:spPr bwMode="auto">
          <a:xfrm flipV="1">
            <a:off x="2819400" y="4114800"/>
            <a:ext cx="609600" cy="838200"/>
          </a:xfrm>
          <a:prstGeom prst="line">
            <a:avLst/>
          </a:prstGeom>
          <a:noFill/>
          <a:ln w="9525">
            <a:solidFill>
              <a:schemeClr val="tx1"/>
            </a:solidFill>
            <a:round/>
            <a:headEnd/>
            <a:tailEnd type="triangle" w="med" len="med"/>
          </a:ln>
        </p:spPr>
        <p:txBody>
          <a:bodyPr/>
          <a:lstStyle/>
          <a:p>
            <a:endParaRPr lang="en-US"/>
          </a:p>
        </p:txBody>
      </p:sp>
      <p:sp>
        <p:nvSpPr>
          <p:cNvPr id="6171" name="Line 30"/>
          <p:cNvSpPr>
            <a:spLocks noChangeShapeType="1"/>
          </p:cNvSpPr>
          <p:nvPr/>
        </p:nvSpPr>
        <p:spPr bwMode="auto">
          <a:xfrm flipV="1">
            <a:off x="1600200" y="5334000"/>
            <a:ext cx="152400" cy="457200"/>
          </a:xfrm>
          <a:prstGeom prst="line">
            <a:avLst/>
          </a:prstGeom>
          <a:noFill/>
          <a:ln w="9525">
            <a:solidFill>
              <a:schemeClr val="tx1"/>
            </a:solidFill>
            <a:round/>
            <a:headEnd/>
            <a:tailEnd type="triangle" w="med" len="med"/>
          </a:ln>
        </p:spPr>
        <p:txBody>
          <a:bodyPr/>
          <a:lstStyle/>
          <a:p>
            <a:endParaRPr lang="en-US"/>
          </a:p>
        </p:txBody>
      </p:sp>
      <p:sp>
        <p:nvSpPr>
          <p:cNvPr id="6172" name="Line 31"/>
          <p:cNvSpPr>
            <a:spLocks noChangeShapeType="1"/>
          </p:cNvSpPr>
          <p:nvPr/>
        </p:nvSpPr>
        <p:spPr bwMode="auto">
          <a:xfrm>
            <a:off x="2133600" y="6096000"/>
            <a:ext cx="533400" cy="304800"/>
          </a:xfrm>
          <a:prstGeom prst="line">
            <a:avLst/>
          </a:prstGeom>
          <a:noFill/>
          <a:ln w="9525">
            <a:solidFill>
              <a:schemeClr val="tx1"/>
            </a:solidFill>
            <a:round/>
            <a:headEnd/>
            <a:tailEnd type="triangle" w="med" len="med"/>
          </a:ln>
        </p:spPr>
        <p:txBody>
          <a:bodyPr/>
          <a:lstStyle/>
          <a:p>
            <a:endParaRPr lang="en-US"/>
          </a:p>
        </p:txBody>
      </p:sp>
      <p:sp>
        <p:nvSpPr>
          <p:cNvPr id="6173" name="Line 32"/>
          <p:cNvSpPr>
            <a:spLocks noChangeShapeType="1"/>
          </p:cNvSpPr>
          <p:nvPr/>
        </p:nvSpPr>
        <p:spPr bwMode="auto">
          <a:xfrm flipV="1">
            <a:off x="7162800" y="2819400"/>
            <a:ext cx="152400" cy="533400"/>
          </a:xfrm>
          <a:prstGeom prst="line">
            <a:avLst/>
          </a:prstGeom>
          <a:noFill/>
          <a:ln w="9525">
            <a:solidFill>
              <a:schemeClr val="tx1"/>
            </a:solidFill>
            <a:round/>
            <a:headEnd/>
            <a:tailEnd type="triangle" w="med" len="med"/>
          </a:ln>
        </p:spPr>
        <p:txBody>
          <a:bodyPr/>
          <a:lstStyle/>
          <a:p>
            <a:endParaRPr lang="en-US"/>
          </a:p>
        </p:txBody>
      </p:sp>
      <p:sp>
        <p:nvSpPr>
          <p:cNvPr id="6174" name="Line 33"/>
          <p:cNvSpPr>
            <a:spLocks noChangeShapeType="1"/>
          </p:cNvSpPr>
          <p:nvPr/>
        </p:nvSpPr>
        <p:spPr bwMode="auto">
          <a:xfrm flipV="1">
            <a:off x="6400800" y="2667000"/>
            <a:ext cx="533400" cy="76200"/>
          </a:xfrm>
          <a:prstGeom prst="line">
            <a:avLst/>
          </a:prstGeom>
          <a:noFill/>
          <a:ln w="9525">
            <a:solidFill>
              <a:schemeClr val="tx1"/>
            </a:solidFill>
            <a:round/>
            <a:headEnd/>
            <a:tailEnd type="triangle" w="med" len="med"/>
          </a:ln>
        </p:spPr>
        <p:txBody>
          <a:bodyPr/>
          <a:lstStyle/>
          <a:p>
            <a:endParaRPr lang="en-US"/>
          </a:p>
        </p:txBody>
      </p:sp>
      <p:sp>
        <p:nvSpPr>
          <p:cNvPr id="6175" name="Text Box 34"/>
          <p:cNvSpPr txBox="1">
            <a:spLocks noChangeArrowheads="1"/>
          </p:cNvSpPr>
          <p:nvPr/>
        </p:nvSpPr>
        <p:spPr bwMode="auto">
          <a:xfrm>
            <a:off x="1584325" y="4913313"/>
            <a:ext cx="412750" cy="366712"/>
          </a:xfrm>
          <a:prstGeom prst="rect">
            <a:avLst/>
          </a:prstGeom>
          <a:noFill/>
          <a:ln w="9525">
            <a:noFill/>
            <a:miter lim="800000"/>
            <a:headEnd/>
            <a:tailEnd/>
          </a:ln>
        </p:spPr>
        <p:txBody>
          <a:bodyPr wrap="none">
            <a:spAutoFit/>
          </a:bodyPr>
          <a:lstStyle/>
          <a:p>
            <a:r>
              <a:rPr lang="en-US"/>
              <a:t>…</a:t>
            </a:r>
          </a:p>
        </p:txBody>
      </p:sp>
      <p:sp>
        <p:nvSpPr>
          <p:cNvPr id="6176" name="Text Box 35"/>
          <p:cNvSpPr txBox="1">
            <a:spLocks noChangeArrowheads="1"/>
          </p:cNvSpPr>
          <p:nvPr/>
        </p:nvSpPr>
        <p:spPr bwMode="auto">
          <a:xfrm>
            <a:off x="1736725" y="4913313"/>
            <a:ext cx="184150" cy="366712"/>
          </a:xfrm>
          <a:prstGeom prst="rect">
            <a:avLst/>
          </a:prstGeom>
          <a:noFill/>
          <a:ln w="9525">
            <a:noFill/>
            <a:miter lim="800000"/>
            <a:headEnd/>
            <a:tailEnd/>
          </a:ln>
        </p:spPr>
        <p:txBody>
          <a:bodyPr wrap="none">
            <a:spAutoFit/>
          </a:bodyPr>
          <a:lstStyle/>
          <a:p>
            <a:endParaRPr lang="en-US"/>
          </a:p>
        </p:txBody>
      </p:sp>
      <p:sp>
        <p:nvSpPr>
          <p:cNvPr id="6177" name="Text Box 38"/>
          <p:cNvSpPr txBox="1">
            <a:spLocks noChangeArrowheads="1"/>
          </p:cNvSpPr>
          <p:nvPr/>
        </p:nvSpPr>
        <p:spPr bwMode="auto">
          <a:xfrm>
            <a:off x="2193925" y="5370513"/>
            <a:ext cx="184150" cy="366712"/>
          </a:xfrm>
          <a:prstGeom prst="rect">
            <a:avLst/>
          </a:prstGeom>
          <a:noFill/>
          <a:ln w="9525">
            <a:noFill/>
            <a:miter lim="800000"/>
            <a:headEnd/>
            <a:tailEnd/>
          </a:ln>
        </p:spPr>
        <p:txBody>
          <a:bodyPr wrap="none">
            <a:spAutoFit/>
          </a:bodyPr>
          <a:lstStyle/>
          <a:p>
            <a:endParaRPr lang="en-US"/>
          </a:p>
        </p:txBody>
      </p:sp>
      <p:sp>
        <p:nvSpPr>
          <p:cNvPr id="6178" name="Text Box 40"/>
          <p:cNvSpPr txBox="1">
            <a:spLocks noChangeArrowheads="1"/>
          </p:cNvSpPr>
          <p:nvPr/>
        </p:nvSpPr>
        <p:spPr bwMode="auto">
          <a:xfrm>
            <a:off x="2819400" y="6248400"/>
            <a:ext cx="184150" cy="366713"/>
          </a:xfrm>
          <a:prstGeom prst="rect">
            <a:avLst/>
          </a:prstGeom>
          <a:noFill/>
          <a:ln w="9525">
            <a:noFill/>
            <a:miter lim="800000"/>
            <a:headEnd/>
            <a:tailEnd/>
          </a:ln>
        </p:spPr>
        <p:txBody>
          <a:bodyPr wrap="none">
            <a:spAutoFit/>
          </a:bodyPr>
          <a:lstStyle/>
          <a:p>
            <a:endParaRPr lang="en-US"/>
          </a:p>
        </p:txBody>
      </p:sp>
      <p:sp>
        <p:nvSpPr>
          <p:cNvPr id="6179" name="Text Box 41"/>
          <p:cNvSpPr txBox="1">
            <a:spLocks noChangeArrowheads="1"/>
          </p:cNvSpPr>
          <p:nvPr/>
        </p:nvSpPr>
        <p:spPr bwMode="auto">
          <a:xfrm>
            <a:off x="2590800" y="6324600"/>
            <a:ext cx="412750" cy="366713"/>
          </a:xfrm>
          <a:prstGeom prst="rect">
            <a:avLst/>
          </a:prstGeom>
          <a:noFill/>
          <a:ln w="9525">
            <a:noFill/>
            <a:miter lim="800000"/>
            <a:headEnd/>
            <a:tailEnd/>
          </a:ln>
        </p:spPr>
        <p:txBody>
          <a:bodyPr wrap="none">
            <a:spAutoFit/>
          </a:bodyPr>
          <a:lstStyle/>
          <a:p>
            <a:r>
              <a:rPr lang="en-US"/>
              <a:t>…</a:t>
            </a:r>
          </a:p>
        </p:txBody>
      </p:sp>
      <p:sp>
        <p:nvSpPr>
          <p:cNvPr id="6180" name="Text Box 42"/>
          <p:cNvSpPr txBox="1">
            <a:spLocks noChangeArrowheads="1"/>
          </p:cNvSpPr>
          <p:nvPr/>
        </p:nvSpPr>
        <p:spPr bwMode="auto">
          <a:xfrm>
            <a:off x="6934200" y="4114800"/>
            <a:ext cx="412750" cy="366713"/>
          </a:xfrm>
          <a:prstGeom prst="rect">
            <a:avLst/>
          </a:prstGeom>
          <a:noFill/>
          <a:ln w="9525">
            <a:noFill/>
            <a:miter lim="800000"/>
            <a:headEnd/>
            <a:tailEnd/>
          </a:ln>
        </p:spPr>
        <p:txBody>
          <a:bodyPr wrap="none">
            <a:spAutoFit/>
          </a:bodyPr>
          <a:lstStyle/>
          <a:p>
            <a:r>
              <a:rPr lang="en-US"/>
              <a:t>…</a:t>
            </a:r>
          </a:p>
        </p:txBody>
      </p:sp>
      <p:sp>
        <p:nvSpPr>
          <p:cNvPr id="6181" name="Text Box 43"/>
          <p:cNvSpPr txBox="1">
            <a:spLocks noChangeArrowheads="1"/>
          </p:cNvSpPr>
          <p:nvPr/>
        </p:nvSpPr>
        <p:spPr bwMode="auto">
          <a:xfrm>
            <a:off x="5638800" y="3048000"/>
            <a:ext cx="412750" cy="366713"/>
          </a:xfrm>
          <a:prstGeom prst="rect">
            <a:avLst/>
          </a:prstGeom>
          <a:noFill/>
          <a:ln w="9525">
            <a:noFill/>
            <a:miter lim="800000"/>
            <a:headEnd/>
            <a:tailEnd/>
          </a:ln>
        </p:spPr>
        <p:txBody>
          <a:bodyPr wrap="none">
            <a:spAutoFit/>
          </a:bodyPr>
          <a:lstStyle/>
          <a:p>
            <a:r>
              <a:rPr lang="en-US"/>
              <a:t>…</a:t>
            </a:r>
          </a:p>
        </p:txBody>
      </p:sp>
      <p:sp>
        <p:nvSpPr>
          <p:cNvPr id="6182" name="Text Box 44"/>
          <p:cNvSpPr txBox="1">
            <a:spLocks noChangeArrowheads="1"/>
          </p:cNvSpPr>
          <p:nvPr/>
        </p:nvSpPr>
        <p:spPr bwMode="auto">
          <a:xfrm>
            <a:off x="6019800" y="2590800"/>
            <a:ext cx="412750" cy="366713"/>
          </a:xfrm>
          <a:prstGeom prst="rect">
            <a:avLst/>
          </a:prstGeom>
          <a:noFill/>
          <a:ln w="9525">
            <a:noFill/>
            <a:miter lim="800000"/>
            <a:headEnd/>
            <a:tailEnd/>
          </a:ln>
        </p:spPr>
        <p:txBody>
          <a:bodyPr wrap="none">
            <a:spAutoFit/>
          </a:bodyPr>
          <a:lstStyle/>
          <a:p>
            <a:r>
              <a:rPr lang="en-US"/>
              <a:t>…</a:t>
            </a:r>
          </a:p>
        </p:txBody>
      </p:sp>
      <p:sp>
        <p:nvSpPr>
          <p:cNvPr id="6183" name="Text Box 45"/>
          <p:cNvSpPr txBox="1">
            <a:spLocks noChangeArrowheads="1"/>
          </p:cNvSpPr>
          <p:nvPr/>
        </p:nvSpPr>
        <p:spPr bwMode="auto">
          <a:xfrm>
            <a:off x="6934200" y="3276600"/>
            <a:ext cx="412750" cy="366713"/>
          </a:xfrm>
          <a:prstGeom prst="rect">
            <a:avLst/>
          </a:prstGeom>
          <a:noFill/>
          <a:ln w="9525">
            <a:noFill/>
            <a:miter lim="800000"/>
            <a:headEnd/>
            <a:tailEnd/>
          </a:ln>
        </p:spPr>
        <p:txBody>
          <a:bodyPr wrap="none">
            <a:spAutoFit/>
          </a:bodyPr>
          <a:lstStyle/>
          <a:p>
            <a:r>
              <a:rPr lang="en-US"/>
              <a:t>…</a:t>
            </a:r>
          </a:p>
        </p:txBody>
      </p:sp>
      <p:sp>
        <p:nvSpPr>
          <p:cNvPr id="6184" name="Text Box 46"/>
          <p:cNvSpPr txBox="1">
            <a:spLocks noChangeArrowheads="1"/>
          </p:cNvSpPr>
          <p:nvPr/>
        </p:nvSpPr>
        <p:spPr bwMode="auto">
          <a:xfrm>
            <a:off x="2514600" y="4953000"/>
            <a:ext cx="412750" cy="366713"/>
          </a:xfrm>
          <a:prstGeom prst="rect">
            <a:avLst/>
          </a:prstGeom>
          <a:noFill/>
          <a:ln w="9525">
            <a:noFill/>
            <a:miter lim="800000"/>
            <a:headEnd/>
            <a:tailEnd/>
          </a:ln>
        </p:spPr>
        <p:txBody>
          <a:bodyPr wrap="none">
            <a:spAutoFit/>
          </a:bodyPr>
          <a:lstStyle/>
          <a:p>
            <a:r>
              <a:rPr lang="en-US"/>
              <a:t>…</a:t>
            </a:r>
          </a:p>
        </p:txBody>
      </p:sp>
      <p:sp>
        <p:nvSpPr>
          <p:cNvPr id="6185" name="Text Box 47"/>
          <p:cNvSpPr txBox="1">
            <a:spLocks noChangeArrowheads="1"/>
          </p:cNvSpPr>
          <p:nvPr/>
        </p:nvSpPr>
        <p:spPr bwMode="auto">
          <a:xfrm>
            <a:off x="4724400" y="6248400"/>
            <a:ext cx="3625850" cy="366713"/>
          </a:xfrm>
          <a:prstGeom prst="rect">
            <a:avLst/>
          </a:prstGeom>
          <a:noFill/>
          <a:ln w="9525">
            <a:noFill/>
            <a:miter lim="800000"/>
            <a:headEnd/>
            <a:tailEnd/>
          </a:ln>
        </p:spPr>
        <p:txBody>
          <a:bodyPr wrap="none">
            <a:spAutoFit/>
          </a:bodyPr>
          <a:lstStyle/>
          <a:p>
            <a:r>
              <a:rPr lang="en-US"/>
              <a:t>How to go from START to GOAL?</a:t>
            </a:r>
          </a:p>
        </p:txBody>
      </p:sp>
      <p:sp>
        <p:nvSpPr>
          <p:cNvPr id="6186" name="Text Box 48"/>
          <p:cNvSpPr txBox="1">
            <a:spLocks noChangeArrowheads="1"/>
          </p:cNvSpPr>
          <p:nvPr/>
        </p:nvSpPr>
        <p:spPr bwMode="auto">
          <a:xfrm>
            <a:off x="1203325" y="6056313"/>
            <a:ext cx="933450" cy="366712"/>
          </a:xfrm>
          <a:prstGeom prst="rect">
            <a:avLst/>
          </a:prstGeom>
          <a:noFill/>
          <a:ln w="9525">
            <a:noFill/>
            <a:miter lim="800000"/>
            <a:headEnd/>
            <a:tailEnd/>
          </a:ln>
        </p:spPr>
        <p:txBody>
          <a:bodyPr wrap="none">
            <a:spAutoFit/>
          </a:bodyPr>
          <a:lstStyle/>
          <a:p>
            <a:r>
              <a:rPr lang="en-US"/>
              <a:t>START</a:t>
            </a:r>
          </a:p>
        </p:txBody>
      </p:sp>
      <p:sp>
        <p:nvSpPr>
          <p:cNvPr id="6187" name="Text Box 49"/>
          <p:cNvSpPr txBox="1">
            <a:spLocks noChangeArrowheads="1"/>
          </p:cNvSpPr>
          <p:nvPr/>
        </p:nvSpPr>
        <p:spPr bwMode="auto">
          <a:xfrm>
            <a:off x="7146925" y="2093913"/>
            <a:ext cx="819150" cy="366712"/>
          </a:xfrm>
          <a:prstGeom prst="rect">
            <a:avLst/>
          </a:prstGeom>
          <a:noFill/>
          <a:ln w="9525">
            <a:noFill/>
            <a:miter lim="800000"/>
            <a:headEnd/>
            <a:tailEnd/>
          </a:ln>
        </p:spPr>
        <p:txBody>
          <a:bodyPr wrap="none">
            <a:spAutoFit/>
          </a:bodyPr>
          <a:lstStyle/>
          <a:p>
            <a:r>
              <a:rPr lang="en-US"/>
              <a:t>GOAL</a:t>
            </a:r>
          </a:p>
        </p:txBody>
      </p:sp>
      <p:sp>
        <p:nvSpPr>
          <p:cNvPr id="6188" name="Text Box 50"/>
          <p:cNvSpPr txBox="1">
            <a:spLocks noChangeArrowheads="1"/>
          </p:cNvSpPr>
          <p:nvPr/>
        </p:nvSpPr>
        <p:spPr bwMode="auto">
          <a:xfrm>
            <a:off x="3032125" y="2627313"/>
            <a:ext cx="336550" cy="366712"/>
          </a:xfrm>
          <a:prstGeom prst="rect">
            <a:avLst/>
          </a:prstGeom>
          <a:noFill/>
          <a:ln w="9525">
            <a:noFill/>
            <a:miter lim="800000"/>
            <a:headEnd/>
            <a:tailEnd/>
          </a:ln>
        </p:spPr>
        <p:txBody>
          <a:bodyPr wrap="none">
            <a:spAutoFit/>
          </a:bodyPr>
          <a:lstStyle/>
          <a:p>
            <a:r>
              <a:rPr lang="en-US"/>
              <a:t>X</a:t>
            </a:r>
          </a:p>
        </p:txBody>
      </p:sp>
      <p:sp>
        <p:nvSpPr>
          <p:cNvPr id="6189" name="Text Box 51"/>
          <p:cNvSpPr txBox="1">
            <a:spLocks noChangeArrowheads="1"/>
          </p:cNvSpPr>
          <p:nvPr/>
        </p:nvSpPr>
        <p:spPr bwMode="auto">
          <a:xfrm>
            <a:off x="2362200" y="4191000"/>
            <a:ext cx="336550" cy="366713"/>
          </a:xfrm>
          <a:prstGeom prst="rect">
            <a:avLst/>
          </a:prstGeom>
          <a:noFill/>
          <a:ln w="9525">
            <a:noFill/>
            <a:miter lim="800000"/>
            <a:headEnd/>
            <a:tailEnd/>
          </a:ln>
        </p:spPr>
        <p:txBody>
          <a:bodyPr wrap="none">
            <a:spAutoFit/>
          </a:bodyPr>
          <a:lstStyle/>
          <a:p>
            <a:r>
              <a:rPr lang="en-US"/>
              <a:t>X</a:t>
            </a:r>
          </a:p>
        </p:txBody>
      </p:sp>
      <p:sp>
        <p:nvSpPr>
          <p:cNvPr id="6190" name="Text Box 52"/>
          <p:cNvSpPr txBox="1">
            <a:spLocks noChangeArrowheads="1"/>
          </p:cNvSpPr>
          <p:nvPr/>
        </p:nvSpPr>
        <p:spPr bwMode="auto">
          <a:xfrm>
            <a:off x="6934200" y="5715000"/>
            <a:ext cx="336550" cy="366713"/>
          </a:xfrm>
          <a:prstGeom prst="rect">
            <a:avLst/>
          </a:prstGeom>
          <a:noFill/>
          <a:ln w="9525">
            <a:noFill/>
            <a:miter lim="800000"/>
            <a:headEnd/>
            <a:tailEnd/>
          </a:ln>
        </p:spPr>
        <p:txBody>
          <a:bodyPr wrap="none">
            <a:spAutoFit/>
          </a:bodyPr>
          <a:lstStyle/>
          <a:p>
            <a:r>
              <a:rPr lang="en-US"/>
              <a:t>X</a:t>
            </a:r>
          </a:p>
        </p:txBody>
      </p:sp>
      <p:sp>
        <p:nvSpPr>
          <p:cNvPr id="6191" name="Text Box 53"/>
          <p:cNvSpPr txBox="1">
            <a:spLocks noChangeArrowheads="1"/>
          </p:cNvSpPr>
          <p:nvPr/>
        </p:nvSpPr>
        <p:spPr bwMode="auto">
          <a:xfrm>
            <a:off x="4953000" y="2743200"/>
            <a:ext cx="336550" cy="366713"/>
          </a:xfrm>
          <a:prstGeom prst="rect">
            <a:avLst/>
          </a:prstGeom>
          <a:noFill/>
          <a:ln w="9525">
            <a:noFill/>
            <a:miter lim="800000"/>
            <a:headEnd/>
            <a:tailEnd/>
          </a:ln>
        </p:spPr>
        <p:txBody>
          <a:bodyPr wrap="none">
            <a:spAutoFit/>
          </a:bodyPr>
          <a:lstStyle/>
          <a:p>
            <a:r>
              <a:rPr lang="en-US"/>
              <a:t>X</a:t>
            </a:r>
          </a:p>
        </p:txBody>
      </p:sp>
      <p:sp>
        <p:nvSpPr>
          <p:cNvPr id="6192" name="Text Box 54"/>
          <p:cNvSpPr txBox="1">
            <a:spLocks noChangeArrowheads="1"/>
          </p:cNvSpPr>
          <p:nvPr/>
        </p:nvSpPr>
        <p:spPr bwMode="auto">
          <a:xfrm>
            <a:off x="533400" y="1447800"/>
            <a:ext cx="2927350" cy="915988"/>
          </a:xfrm>
          <a:prstGeom prst="rect">
            <a:avLst/>
          </a:prstGeom>
          <a:noFill/>
          <a:ln w="9525">
            <a:noFill/>
            <a:miter lim="800000"/>
            <a:headEnd/>
            <a:tailEnd/>
          </a:ln>
        </p:spPr>
        <p:txBody>
          <a:bodyPr wrap="none">
            <a:spAutoFit/>
          </a:bodyPr>
          <a:lstStyle/>
          <a:p>
            <a:r>
              <a:rPr lang="en-US"/>
              <a:t>X: illegal state (cannibals </a:t>
            </a:r>
          </a:p>
          <a:p>
            <a:r>
              <a:rPr lang="en-US"/>
              <a:t>outnumber missionaries on</a:t>
            </a:r>
          </a:p>
          <a:p>
            <a:r>
              <a:rPr lang="en-US"/>
              <a:t>either left or right side)</a:t>
            </a:r>
          </a:p>
        </p:txBody>
      </p:sp>
      <p:sp>
        <p:nvSpPr>
          <p:cNvPr id="6193" name="Line 55"/>
          <p:cNvSpPr>
            <a:spLocks noChangeShapeType="1"/>
          </p:cNvSpPr>
          <p:nvPr/>
        </p:nvSpPr>
        <p:spPr bwMode="auto">
          <a:xfrm flipV="1">
            <a:off x="4191000" y="1752600"/>
            <a:ext cx="533400" cy="76200"/>
          </a:xfrm>
          <a:prstGeom prst="line">
            <a:avLst/>
          </a:prstGeom>
          <a:noFill/>
          <a:ln w="9525">
            <a:solidFill>
              <a:schemeClr val="tx1"/>
            </a:solidFill>
            <a:round/>
            <a:headEnd/>
            <a:tailEnd type="triangle" w="med" len="med"/>
          </a:ln>
        </p:spPr>
        <p:txBody>
          <a:bodyPr/>
          <a:lstStyle/>
          <a:p>
            <a:endParaRPr lang="en-US"/>
          </a:p>
        </p:txBody>
      </p:sp>
      <p:sp>
        <p:nvSpPr>
          <p:cNvPr id="6194" name="Text Box 56"/>
          <p:cNvSpPr txBox="1">
            <a:spLocks noChangeArrowheads="1"/>
          </p:cNvSpPr>
          <p:nvPr/>
        </p:nvSpPr>
        <p:spPr bwMode="auto">
          <a:xfrm>
            <a:off x="4708525" y="1560513"/>
            <a:ext cx="1771650" cy="366712"/>
          </a:xfrm>
          <a:prstGeom prst="rect">
            <a:avLst/>
          </a:prstGeom>
          <a:noFill/>
          <a:ln w="9525">
            <a:noFill/>
            <a:miter lim="800000"/>
            <a:headEnd/>
            <a:tailEnd/>
          </a:ln>
        </p:spPr>
        <p:txBody>
          <a:bodyPr wrap="none">
            <a:spAutoFit/>
          </a:bodyPr>
          <a:lstStyle/>
          <a:p>
            <a:r>
              <a:rPr lang="en-US"/>
              <a:t>: possible move</a:t>
            </a:r>
          </a:p>
        </p:txBody>
      </p:sp>
      <p:sp>
        <p:nvSpPr>
          <p:cNvPr id="6195" name="TextBox 50"/>
          <p:cNvSpPr txBox="1">
            <a:spLocks noChangeArrowheads="1"/>
          </p:cNvSpPr>
          <p:nvPr/>
        </p:nvSpPr>
        <p:spPr bwMode="auto">
          <a:xfrm>
            <a:off x="304800" y="3048000"/>
            <a:ext cx="1095375" cy="369888"/>
          </a:xfrm>
          <a:prstGeom prst="rect">
            <a:avLst/>
          </a:prstGeom>
          <a:noFill/>
          <a:ln w="9525">
            <a:noFill/>
            <a:miter lim="800000"/>
            <a:headEnd/>
            <a:tailEnd/>
          </a:ln>
        </p:spPr>
        <p:txBody>
          <a:bodyPr wrap="none">
            <a:spAutoFit/>
          </a:bodyPr>
          <a:lstStyle/>
          <a:p>
            <a:r>
              <a:rPr lang="en-US"/>
              <a:t>&lt;C,M,B&gt;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smtClean="0"/>
              <a:t>Some different Search Techniques</a:t>
            </a:r>
          </a:p>
        </p:txBody>
      </p:sp>
      <p:sp>
        <p:nvSpPr>
          <p:cNvPr id="7171" name="Rectangle 3"/>
          <p:cNvSpPr>
            <a:spLocks noGrp="1" noChangeArrowheads="1"/>
          </p:cNvSpPr>
          <p:nvPr>
            <p:ph type="body" idx="1"/>
          </p:nvPr>
        </p:nvSpPr>
        <p:spPr/>
        <p:txBody>
          <a:bodyPr/>
          <a:lstStyle/>
          <a:p>
            <a:pPr eaLnBrk="1" hangingPunct="1">
              <a:lnSpc>
                <a:spcPct val="80000"/>
              </a:lnSpc>
            </a:pPr>
            <a:r>
              <a:rPr lang="en-US" sz="2800" smtClean="0"/>
              <a:t>The previous slide illustrates that in search, we are trying to find a path from the start state to the goal state.</a:t>
            </a:r>
          </a:p>
          <a:p>
            <a:pPr eaLnBrk="1" hangingPunct="1">
              <a:lnSpc>
                <a:spcPct val="80000"/>
              </a:lnSpc>
            </a:pPr>
            <a:r>
              <a:rPr lang="en-US" sz="2800" smtClean="0"/>
              <a:t>Some different techniques to do this:</a:t>
            </a:r>
          </a:p>
          <a:p>
            <a:pPr lvl="1" eaLnBrk="1" hangingPunct="1">
              <a:lnSpc>
                <a:spcPct val="80000"/>
              </a:lnSpc>
            </a:pPr>
            <a:r>
              <a:rPr lang="en-US" sz="2400" smtClean="0"/>
              <a:t>‘Forward’ (or goal-directed) search: Start at the start state, and try and work your way to the goal state</a:t>
            </a:r>
          </a:p>
          <a:p>
            <a:pPr lvl="1" eaLnBrk="1" hangingPunct="1">
              <a:lnSpc>
                <a:spcPct val="80000"/>
              </a:lnSpc>
            </a:pPr>
            <a:r>
              <a:rPr lang="en-US" sz="2400" smtClean="0"/>
              <a:t>‘Backward’ search: Start at the goal state, and find your way to the start state</a:t>
            </a:r>
          </a:p>
          <a:p>
            <a:pPr lvl="1" eaLnBrk="1" hangingPunct="1">
              <a:lnSpc>
                <a:spcPct val="80000"/>
              </a:lnSpc>
            </a:pPr>
            <a:r>
              <a:rPr lang="en-US" sz="2400" smtClean="0"/>
              <a:t>‘Bidirectional’ search: Do ‘forward’ and ‘backward’ search at the same time.</a:t>
            </a:r>
          </a:p>
          <a:p>
            <a:pPr lvl="1" eaLnBrk="1" hangingPunct="1">
              <a:lnSpc>
                <a:spcPct val="80000"/>
              </a:lnSpc>
            </a:pPr>
            <a:r>
              <a:rPr lang="en-US" sz="2400" smtClean="0"/>
              <a:t>‘Subgoaling’: Try and identify some intermediate states that a solution is likely to go through, and that would divide the problem into several smaller ones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Search Trees</a:t>
            </a:r>
          </a:p>
        </p:txBody>
      </p:sp>
      <p:sp>
        <p:nvSpPr>
          <p:cNvPr id="8195" name="Rectangle 3"/>
          <p:cNvSpPr>
            <a:spLocks noGrp="1" noChangeArrowheads="1"/>
          </p:cNvSpPr>
          <p:nvPr>
            <p:ph type="body" idx="1"/>
          </p:nvPr>
        </p:nvSpPr>
        <p:spPr/>
        <p:txBody>
          <a:bodyPr/>
          <a:lstStyle/>
          <a:p>
            <a:pPr eaLnBrk="1" hangingPunct="1">
              <a:lnSpc>
                <a:spcPct val="80000"/>
              </a:lnSpc>
            </a:pPr>
            <a:r>
              <a:rPr lang="en-US" sz="2400" smtClean="0"/>
              <a:t>Further differences in search strategies are in how paths are explored, e.g. do you just randomly try and jump from state to state, or do you try and explore the search space more systematically?</a:t>
            </a:r>
          </a:p>
          <a:p>
            <a:pPr eaLnBrk="1" hangingPunct="1">
              <a:lnSpc>
                <a:spcPct val="80000"/>
              </a:lnSpc>
            </a:pPr>
            <a:r>
              <a:rPr lang="en-US" sz="2400" smtClean="0"/>
              <a:t>One common way to try and systematically explore the search space is through a search tree:</a:t>
            </a:r>
          </a:p>
          <a:p>
            <a:pPr lvl="1" eaLnBrk="1" hangingPunct="1">
              <a:lnSpc>
                <a:spcPct val="80000"/>
              </a:lnSpc>
            </a:pPr>
            <a:r>
              <a:rPr lang="en-US" sz="2000" smtClean="0"/>
              <a:t>Start at the START state (or Goal state, or both): this is the ‘root’ of the tree, or ‘level’ 0</a:t>
            </a:r>
          </a:p>
          <a:p>
            <a:pPr lvl="1" eaLnBrk="1" hangingPunct="1">
              <a:lnSpc>
                <a:spcPct val="80000"/>
              </a:lnSpc>
            </a:pPr>
            <a:r>
              <a:rPr lang="en-US" sz="2000" smtClean="0"/>
              <a:t>See which states you can reach from that state: these will be your ‘branches’ at ‘level’ 1</a:t>
            </a:r>
          </a:p>
          <a:p>
            <a:pPr lvl="1" eaLnBrk="1" hangingPunct="1">
              <a:lnSpc>
                <a:spcPct val="80000"/>
              </a:lnSpc>
            </a:pPr>
            <a:r>
              <a:rPr lang="en-US" sz="2000" smtClean="0"/>
              <a:t>In general, from each state at ‘level’ n we can see what other states can be reached, which will be at ‘level’ n + 1</a:t>
            </a:r>
          </a:p>
          <a:p>
            <a:pPr eaLnBrk="1" hangingPunct="1">
              <a:lnSpc>
                <a:spcPct val="80000"/>
              </a:lnSpc>
            </a:pPr>
            <a:r>
              <a:rPr lang="en-US" sz="2400" smtClean="0"/>
              <a:t>Note that a state at some level may reoccur at some later level. But obviously, we only need to explore each state only once, so repeats can be ignored.</a:t>
            </a:r>
          </a:p>
          <a:p>
            <a:pPr eaLnBrk="1" hangingPunct="1">
              <a:lnSpc>
                <a:spcPct val="80000"/>
              </a:lnSpc>
            </a:pPr>
            <a:r>
              <a:rPr lang="en-US" sz="2400" smtClean="0"/>
              <a:t>Illegal states are ‘dead ends’ as well.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Example Search Tree</a:t>
            </a:r>
          </a:p>
        </p:txBody>
      </p:sp>
      <p:sp>
        <p:nvSpPr>
          <p:cNvPr id="9219" name="Text Box 4"/>
          <p:cNvSpPr txBox="1">
            <a:spLocks noChangeArrowheads="1"/>
          </p:cNvSpPr>
          <p:nvPr/>
        </p:nvSpPr>
        <p:spPr bwMode="auto">
          <a:xfrm>
            <a:off x="3962400" y="1676400"/>
            <a:ext cx="1136650" cy="366713"/>
          </a:xfrm>
          <a:prstGeom prst="rect">
            <a:avLst/>
          </a:prstGeom>
          <a:noFill/>
          <a:ln w="9525">
            <a:noFill/>
            <a:miter lim="800000"/>
            <a:headEnd/>
            <a:tailEnd/>
          </a:ln>
        </p:spPr>
        <p:txBody>
          <a:bodyPr wrap="none">
            <a:spAutoFit/>
          </a:bodyPr>
          <a:lstStyle/>
          <a:p>
            <a:r>
              <a:rPr lang="en-US"/>
              <a:t>&lt;3,3,left&gt;</a:t>
            </a:r>
          </a:p>
        </p:txBody>
      </p:sp>
      <p:sp>
        <p:nvSpPr>
          <p:cNvPr id="9220" name="Text Box 5"/>
          <p:cNvSpPr txBox="1">
            <a:spLocks noChangeArrowheads="1"/>
          </p:cNvSpPr>
          <p:nvPr/>
        </p:nvSpPr>
        <p:spPr bwMode="auto">
          <a:xfrm>
            <a:off x="2590800" y="2590800"/>
            <a:ext cx="1276350" cy="366713"/>
          </a:xfrm>
          <a:prstGeom prst="rect">
            <a:avLst/>
          </a:prstGeom>
          <a:noFill/>
          <a:ln w="9525">
            <a:noFill/>
            <a:miter lim="800000"/>
            <a:headEnd/>
            <a:tailEnd/>
          </a:ln>
        </p:spPr>
        <p:txBody>
          <a:bodyPr wrap="none">
            <a:spAutoFit/>
          </a:bodyPr>
          <a:lstStyle/>
          <a:p>
            <a:r>
              <a:rPr lang="en-US"/>
              <a:t>&lt;2,3,right&gt;</a:t>
            </a:r>
          </a:p>
        </p:txBody>
      </p:sp>
      <p:sp>
        <p:nvSpPr>
          <p:cNvPr id="9221" name="Text Box 6"/>
          <p:cNvSpPr txBox="1">
            <a:spLocks noChangeArrowheads="1"/>
          </p:cNvSpPr>
          <p:nvPr/>
        </p:nvSpPr>
        <p:spPr bwMode="auto">
          <a:xfrm>
            <a:off x="2667000" y="3505200"/>
            <a:ext cx="1136650" cy="366713"/>
          </a:xfrm>
          <a:prstGeom prst="rect">
            <a:avLst/>
          </a:prstGeom>
          <a:noFill/>
          <a:ln w="9525">
            <a:noFill/>
            <a:miter lim="800000"/>
            <a:headEnd/>
            <a:tailEnd/>
          </a:ln>
        </p:spPr>
        <p:txBody>
          <a:bodyPr wrap="none">
            <a:spAutoFit/>
          </a:bodyPr>
          <a:lstStyle/>
          <a:p>
            <a:r>
              <a:rPr lang="en-US"/>
              <a:t>&lt;3,3,left&gt;</a:t>
            </a:r>
          </a:p>
        </p:txBody>
      </p:sp>
      <p:sp>
        <p:nvSpPr>
          <p:cNvPr id="9222" name="Text Box 7"/>
          <p:cNvSpPr txBox="1">
            <a:spLocks noChangeArrowheads="1"/>
          </p:cNvSpPr>
          <p:nvPr/>
        </p:nvSpPr>
        <p:spPr bwMode="auto">
          <a:xfrm>
            <a:off x="1295400" y="2590800"/>
            <a:ext cx="1276350" cy="366713"/>
          </a:xfrm>
          <a:prstGeom prst="rect">
            <a:avLst/>
          </a:prstGeom>
          <a:noFill/>
          <a:ln w="9525">
            <a:noFill/>
            <a:miter lim="800000"/>
            <a:headEnd/>
            <a:tailEnd/>
          </a:ln>
        </p:spPr>
        <p:txBody>
          <a:bodyPr wrap="none">
            <a:spAutoFit/>
          </a:bodyPr>
          <a:lstStyle/>
          <a:p>
            <a:r>
              <a:rPr lang="en-US"/>
              <a:t>&lt;1,3,right&gt;</a:t>
            </a:r>
          </a:p>
        </p:txBody>
      </p:sp>
      <p:sp>
        <p:nvSpPr>
          <p:cNvPr id="9223" name="Text Box 8"/>
          <p:cNvSpPr txBox="1">
            <a:spLocks noChangeArrowheads="1"/>
          </p:cNvSpPr>
          <p:nvPr/>
        </p:nvSpPr>
        <p:spPr bwMode="auto">
          <a:xfrm>
            <a:off x="3886200" y="3505200"/>
            <a:ext cx="1136650" cy="366713"/>
          </a:xfrm>
          <a:prstGeom prst="rect">
            <a:avLst/>
          </a:prstGeom>
          <a:noFill/>
          <a:ln w="9525">
            <a:noFill/>
            <a:miter lim="800000"/>
            <a:headEnd/>
            <a:tailEnd/>
          </a:ln>
        </p:spPr>
        <p:txBody>
          <a:bodyPr wrap="none">
            <a:spAutoFit/>
          </a:bodyPr>
          <a:lstStyle/>
          <a:p>
            <a:r>
              <a:rPr lang="en-US"/>
              <a:t>&lt;3,2,left&gt;</a:t>
            </a:r>
          </a:p>
        </p:txBody>
      </p:sp>
      <p:sp>
        <p:nvSpPr>
          <p:cNvPr id="9224" name="Text Box 10"/>
          <p:cNvSpPr txBox="1">
            <a:spLocks noChangeArrowheads="1"/>
          </p:cNvSpPr>
          <p:nvPr/>
        </p:nvSpPr>
        <p:spPr bwMode="auto">
          <a:xfrm>
            <a:off x="6019800" y="3505200"/>
            <a:ext cx="1136650" cy="366713"/>
          </a:xfrm>
          <a:prstGeom prst="rect">
            <a:avLst/>
          </a:prstGeom>
          <a:noFill/>
          <a:ln w="9525">
            <a:noFill/>
            <a:miter lim="800000"/>
            <a:headEnd/>
            <a:tailEnd/>
          </a:ln>
        </p:spPr>
        <p:txBody>
          <a:bodyPr wrap="none">
            <a:spAutoFit/>
          </a:bodyPr>
          <a:lstStyle/>
          <a:p>
            <a:r>
              <a:rPr lang="en-US"/>
              <a:t>&lt;2,3,left&gt;</a:t>
            </a:r>
          </a:p>
        </p:txBody>
      </p:sp>
      <p:sp>
        <p:nvSpPr>
          <p:cNvPr id="9225" name="Line 11"/>
          <p:cNvSpPr>
            <a:spLocks noChangeShapeType="1"/>
          </p:cNvSpPr>
          <p:nvPr/>
        </p:nvSpPr>
        <p:spPr bwMode="auto">
          <a:xfrm flipH="1">
            <a:off x="3657600" y="2057400"/>
            <a:ext cx="685800" cy="533400"/>
          </a:xfrm>
          <a:prstGeom prst="line">
            <a:avLst/>
          </a:prstGeom>
          <a:noFill/>
          <a:ln w="9525">
            <a:solidFill>
              <a:schemeClr val="tx1"/>
            </a:solidFill>
            <a:round/>
            <a:headEnd/>
            <a:tailEnd type="triangle" w="med" len="med"/>
          </a:ln>
        </p:spPr>
        <p:txBody>
          <a:bodyPr/>
          <a:lstStyle/>
          <a:p>
            <a:endParaRPr lang="en-US"/>
          </a:p>
        </p:txBody>
      </p:sp>
      <p:sp>
        <p:nvSpPr>
          <p:cNvPr id="9226" name="Line 12"/>
          <p:cNvSpPr>
            <a:spLocks noChangeShapeType="1"/>
          </p:cNvSpPr>
          <p:nvPr/>
        </p:nvSpPr>
        <p:spPr bwMode="auto">
          <a:xfrm flipH="1">
            <a:off x="2209800" y="1981200"/>
            <a:ext cx="1752600" cy="457200"/>
          </a:xfrm>
          <a:prstGeom prst="line">
            <a:avLst/>
          </a:prstGeom>
          <a:noFill/>
          <a:ln w="9525">
            <a:solidFill>
              <a:schemeClr val="tx1"/>
            </a:solidFill>
            <a:round/>
            <a:headEnd/>
            <a:tailEnd type="triangle" w="med" len="med"/>
          </a:ln>
        </p:spPr>
        <p:txBody>
          <a:bodyPr/>
          <a:lstStyle/>
          <a:p>
            <a:endParaRPr lang="en-US"/>
          </a:p>
        </p:txBody>
      </p:sp>
      <p:sp>
        <p:nvSpPr>
          <p:cNvPr id="9227" name="Text Box 13"/>
          <p:cNvSpPr txBox="1">
            <a:spLocks noChangeArrowheads="1"/>
          </p:cNvSpPr>
          <p:nvPr/>
        </p:nvSpPr>
        <p:spPr bwMode="auto">
          <a:xfrm>
            <a:off x="4038600" y="2590800"/>
            <a:ext cx="1276350" cy="366713"/>
          </a:xfrm>
          <a:prstGeom prst="rect">
            <a:avLst/>
          </a:prstGeom>
          <a:noFill/>
          <a:ln w="9525">
            <a:noFill/>
            <a:miter lim="800000"/>
            <a:headEnd/>
            <a:tailEnd/>
          </a:ln>
        </p:spPr>
        <p:txBody>
          <a:bodyPr wrap="none">
            <a:spAutoFit/>
          </a:bodyPr>
          <a:lstStyle/>
          <a:p>
            <a:r>
              <a:rPr lang="en-US"/>
              <a:t>&lt;2,2,right&gt;</a:t>
            </a:r>
          </a:p>
        </p:txBody>
      </p:sp>
      <p:sp>
        <p:nvSpPr>
          <p:cNvPr id="9228" name="Text Box 14"/>
          <p:cNvSpPr txBox="1">
            <a:spLocks noChangeArrowheads="1"/>
          </p:cNvSpPr>
          <p:nvPr/>
        </p:nvSpPr>
        <p:spPr bwMode="auto">
          <a:xfrm>
            <a:off x="5486400" y="2590800"/>
            <a:ext cx="1276350" cy="366713"/>
          </a:xfrm>
          <a:prstGeom prst="rect">
            <a:avLst/>
          </a:prstGeom>
          <a:noFill/>
          <a:ln w="9525">
            <a:noFill/>
            <a:miter lim="800000"/>
            <a:headEnd/>
            <a:tailEnd/>
          </a:ln>
        </p:spPr>
        <p:txBody>
          <a:bodyPr wrap="none">
            <a:spAutoFit/>
          </a:bodyPr>
          <a:lstStyle/>
          <a:p>
            <a:r>
              <a:rPr lang="en-US"/>
              <a:t>&lt;3,2,right&gt;</a:t>
            </a:r>
          </a:p>
        </p:txBody>
      </p:sp>
      <p:sp>
        <p:nvSpPr>
          <p:cNvPr id="9229" name="Text Box 15"/>
          <p:cNvSpPr txBox="1">
            <a:spLocks noChangeArrowheads="1"/>
          </p:cNvSpPr>
          <p:nvPr/>
        </p:nvSpPr>
        <p:spPr bwMode="auto">
          <a:xfrm>
            <a:off x="7086600" y="2590800"/>
            <a:ext cx="1276350" cy="366713"/>
          </a:xfrm>
          <a:prstGeom prst="rect">
            <a:avLst/>
          </a:prstGeom>
          <a:noFill/>
          <a:ln w="9525">
            <a:noFill/>
            <a:miter lim="800000"/>
            <a:headEnd/>
            <a:tailEnd/>
          </a:ln>
        </p:spPr>
        <p:txBody>
          <a:bodyPr wrap="none">
            <a:spAutoFit/>
          </a:bodyPr>
          <a:lstStyle/>
          <a:p>
            <a:r>
              <a:rPr lang="en-US"/>
              <a:t>&lt;3,1,right&gt;</a:t>
            </a:r>
          </a:p>
        </p:txBody>
      </p:sp>
      <p:sp>
        <p:nvSpPr>
          <p:cNvPr id="9230" name="Line 16"/>
          <p:cNvSpPr>
            <a:spLocks noChangeShapeType="1"/>
          </p:cNvSpPr>
          <p:nvPr/>
        </p:nvSpPr>
        <p:spPr bwMode="auto">
          <a:xfrm>
            <a:off x="4648200" y="2057400"/>
            <a:ext cx="76200" cy="533400"/>
          </a:xfrm>
          <a:prstGeom prst="line">
            <a:avLst/>
          </a:prstGeom>
          <a:noFill/>
          <a:ln w="9525">
            <a:solidFill>
              <a:schemeClr val="tx1"/>
            </a:solidFill>
            <a:round/>
            <a:headEnd/>
            <a:tailEnd type="triangle" w="med" len="med"/>
          </a:ln>
        </p:spPr>
        <p:txBody>
          <a:bodyPr/>
          <a:lstStyle/>
          <a:p>
            <a:endParaRPr lang="en-US"/>
          </a:p>
        </p:txBody>
      </p:sp>
      <p:sp>
        <p:nvSpPr>
          <p:cNvPr id="9231" name="Line 17"/>
          <p:cNvSpPr>
            <a:spLocks noChangeShapeType="1"/>
          </p:cNvSpPr>
          <p:nvPr/>
        </p:nvSpPr>
        <p:spPr bwMode="auto">
          <a:xfrm>
            <a:off x="4953000" y="2057400"/>
            <a:ext cx="990600" cy="533400"/>
          </a:xfrm>
          <a:prstGeom prst="line">
            <a:avLst/>
          </a:prstGeom>
          <a:noFill/>
          <a:ln w="9525">
            <a:solidFill>
              <a:schemeClr val="tx1"/>
            </a:solidFill>
            <a:round/>
            <a:headEnd/>
            <a:tailEnd type="triangle" w="med" len="med"/>
          </a:ln>
        </p:spPr>
        <p:txBody>
          <a:bodyPr/>
          <a:lstStyle/>
          <a:p>
            <a:endParaRPr lang="en-US"/>
          </a:p>
        </p:txBody>
      </p:sp>
      <p:sp>
        <p:nvSpPr>
          <p:cNvPr id="9232" name="Line 18"/>
          <p:cNvSpPr>
            <a:spLocks noChangeShapeType="1"/>
          </p:cNvSpPr>
          <p:nvPr/>
        </p:nvSpPr>
        <p:spPr bwMode="auto">
          <a:xfrm>
            <a:off x="5181600" y="1981200"/>
            <a:ext cx="2438400" cy="609600"/>
          </a:xfrm>
          <a:prstGeom prst="line">
            <a:avLst/>
          </a:prstGeom>
          <a:noFill/>
          <a:ln w="9525">
            <a:solidFill>
              <a:schemeClr val="tx1"/>
            </a:solidFill>
            <a:round/>
            <a:headEnd/>
            <a:tailEnd type="triangle" w="med" len="med"/>
          </a:ln>
        </p:spPr>
        <p:txBody>
          <a:bodyPr/>
          <a:lstStyle/>
          <a:p>
            <a:endParaRPr lang="en-US"/>
          </a:p>
        </p:txBody>
      </p:sp>
      <p:sp>
        <p:nvSpPr>
          <p:cNvPr id="9233" name="Text Box 19"/>
          <p:cNvSpPr txBox="1">
            <a:spLocks noChangeArrowheads="1"/>
          </p:cNvSpPr>
          <p:nvPr/>
        </p:nvSpPr>
        <p:spPr bwMode="auto">
          <a:xfrm>
            <a:off x="5851525" y="2855913"/>
            <a:ext cx="336550" cy="366712"/>
          </a:xfrm>
          <a:prstGeom prst="rect">
            <a:avLst/>
          </a:prstGeom>
          <a:noFill/>
          <a:ln w="9525">
            <a:noFill/>
            <a:miter lim="800000"/>
            <a:headEnd/>
            <a:tailEnd/>
          </a:ln>
        </p:spPr>
        <p:txBody>
          <a:bodyPr wrap="none">
            <a:spAutoFit/>
          </a:bodyPr>
          <a:lstStyle/>
          <a:p>
            <a:r>
              <a:rPr lang="en-US"/>
              <a:t>X</a:t>
            </a:r>
          </a:p>
        </p:txBody>
      </p:sp>
      <p:sp>
        <p:nvSpPr>
          <p:cNvPr id="9234" name="Text Box 20"/>
          <p:cNvSpPr txBox="1">
            <a:spLocks noChangeArrowheads="1"/>
          </p:cNvSpPr>
          <p:nvPr/>
        </p:nvSpPr>
        <p:spPr bwMode="auto">
          <a:xfrm>
            <a:off x="7543800" y="2895600"/>
            <a:ext cx="336550" cy="366713"/>
          </a:xfrm>
          <a:prstGeom prst="rect">
            <a:avLst/>
          </a:prstGeom>
          <a:noFill/>
          <a:ln w="9525">
            <a:noFill/>
            <a:miter lim="800000"/>
            <a:headEnd/>
            <a:tailEnd/>
          </a:ln>
        </p:spPr>
        <p:txBody>
          <a:bodyPr wrap="none">
            <a:spAutoFit/>
          </a:bodyPr>
          <a:lstStyle/>
          <a:p>
            <a:r>
              <a:rPr lang="en-US"/>
              <a:t>X</a:t>
            </a:r>
          </a:p>
        </p:txBody>
      </p:sp>
      <p:sp>
        <p:nvSpPr>
          <p:cNvPr id="9235" name="Text Box 21"/>
          <p:cNvSpPr txBox="1">
            <a:spLocks noChangeArrowheads="1"/>
          </p:cNvSpPr>
          <p:nvPr/>
        </p:nvSpPr>
        <p:spPr bwMode="auto">
          <a:xfrm>
            <a:off x="4953000" y="3505200"/>
            <a:ext cx="1136650" cy="366713"/>
          </a:xfrm>
          <a:prstGeom prst="rect">
            <a:avLst/>
          </a:prstGeom>
          <a:noFill/>
          <a:ln w="9525">
            <a:noFill/>
            <a:miter lim="800000"/>
            <a:headEnd/>
            <a:tailEnd/>
          </a:ln>
        </p:spPr>
        <p:txBody>
          <a:bodyPr wrap="none">
            <a:spAutoFit/>
          </a:bodyPr>
          <a:lstStyle/>
          <a:p>
            <a:r>
              <a:rPr lang="en-US"/>
              <a:t>&lt;3,3,left&gt;</a:t>
            </a:r>
          </a:p>
        </p:txBody>
      </p:sp>
      <p:sp>
        <p:nvSpPr>
          <p:cNvPr id="9236" name="Line 22"/>
          <p:cNvSpPr>
            <a:spLocks noChangeShapeType="1"/>
          </p:cNvSpPr>
          <p:nvPr/>
        </p:nvSpPr>
        <p:spPr bwMode="auto">
          <a:xfrm>
            <a:off x="3124200" y="2971800"/>
            <a:ext cx="76200" cy="533400"/>
          </a:xfrm>
          <a:prstGeom prst="line">
            <a:avLst/>
          </a:prstGeom>
          <a:noFill/>
          <a:ln w="9525">
            <a:solidFill>
              <a:schemeClr val="tx1"/>
            </a:solidFill>
            <a:round/>
            <a:headEnd/>
            <a:tailEnd type="triangle" w="med" len="med"/>
          </a:ln>
        </p:spPr>
        <p:txBody>
          <a:bodyPr/>
          <a:lstStyle/>
          <a:p>
            <a:endParaRPr lang="en-US"/>
          </a:p>
        </p:txBody>
      </p:sp>
      <p:sp>
        <p:nvSpPr>
          <p:cNvPr id="9237" name="Text Box 23"/>
          <p:cNvSpPr txBox="1">
            <a:spLocks noChangeArrowheads="1"/>
          </p:cNvSpPr>
          <p:nvPr/>
        </p:nvSpPr>
        <p:spPr bwMode="auto">
          <a:xfrm>
            <a:off x="2819400" y="3810000"/>
            <a:ext cx="831850" cy="366713"/>
          </a:xfrm>
          <a:prstGeom prst="rect">
            <a:avLst/>
          </a:prstGeom>
          <a:noFill/>
          <a:ln w="9525">
            <a:noFill/>
            <a:miter lim="800000"/>
            <a:headEnd/>
            <a:tailEnd/>
          </a:ln>
        </p:spPr>
        <p:txBody>
          <a:bodyPr wrap="none">
            <a:spAutoFit/>
          </a:bodyPr>
          <a:lstStyle/>
          <a:p>
            <a:r>
              <a:rPr lang="en-US"/>
              <a:t>repeat</a:t>
            </a:r>
          </a:p>
        </p:txBody>
      </p:sp>
      <p:sp>
        <p:nvSpPr>
          <p:cNvPr id="9238" name="Text Box 24"/>
          <p:cNvSpPr txBox="1">
            <a:spLocks noChangeArrowheads="1"/>
          </p:cNvSpPr>
          <p:nvPr/>
        </p:nvSpPr>
        <p:spPr bwMode="auto">
          <a:xfrm>
            <a:off x="5105400" y="3810000"/>
            <a:ext cx="831850" cy="366713"/>
          </a:xfrm>
          <a:prstGeom prst="rect">
            <a:avLst/>
          </a:prstGeom>
          <a:noFill/>
          <a:ln w="9525">
            <a:noFill/>
            <a:miter lim="800000"/>
            <a:headEnd/>
            <a:tailEnd/>
          </a:ln>
        </p:spPr>
        <p:txBody>
          <a:bodyPr wrap="none">
            <a:spAutoFit/>
          </a:bodyPr>
          <a:lstStyle/>
          <a:p>
            <a:r>
              <a:rPr lang="en-US"/>
              <a:t>repeat</a:t>
            </a:r>
          </a:p>
        </p:txBody>
      </p:sp>
      <p:sp>
        <p:nvSpPr>
          <p:cNvPr id="9239" name="Line 25"/>
          <p:cNvSpPr>
            <a:spLocks noChangeShapeType="1"/>
          </p:cNvSpPr>
          <p:nvPr/>
        </p:nvSpPr>
        <p:spPr bwMode="auto">
          <a:xfrm flipH="1">
            <a:off x="4419600" y="2971800"/>
            <a:ext cx="228600" cy="533400"/>
          </a:xfrm>
          <a:prstGeom prst="line">
            <a:avLst/>
          </a:prstGeom>
          <a:noFill/>
          <a:ln w="9525">
            <a:solidFill>
              <a:schemeClr val="tx1"/>
            </a:solidFill>
            <a:round/>
            <a:headEnd/>
            <a:tailEnd type="triangle" w="med" len="med"/>
          </a:ln>
        </p:spPr>
        <p:txBody>
          <a:bodyPr/>
          <a:lstStyle/>
          <a:p>
            <a:endParaRPr lang="en-US"/>
          </a:p>
        </p:txBody>
      </p:sp>
      <p:sp>
        <p:nvSpPr>
          <p:cNvPr id="9240" name="Line 26"/>
          <p:cNvSpPr>
            <a:spLocks noChangeShapeType="1"/>
          </p:cNvSpPr>
          <p:nvPr/>
        </p:nvSpPr>
        <p:spPr bwMode="auto">
          <a:xfrm>
            <a:off x="4876800" y="2971800"/>
            <a:ext cx="457200" cy="533400"/>
          </a:xfrm>
          <a:prstGeom prst="line">
            <a:avLst/>
          </a:prstGeom>
          <a:noFill/>
          <a:ln w="9525">
            <a:solidFill>
              <a:schemeClr val="tx1"/>
            </a:solidFill>
            <a:round/>
            <a:headEnd/>
            <a:tailEnd type="triangle" w="med" len="med"/>
          </a:ln>
        </p:spPr>
        <p:txBody>
          <a:bodyPr/>
          <a:lstStyle/>
          <a:p>
            <a:endParaRPr lang="en-US"/>
          </a:p>
        </p:txBody>
      </p:sp>
      <p:sp>
        <p:nvSpPr>
          <p:cNvPr id="9241" name="Line 27"/>
          <p:cNvSpPr>
            <a:spLocks noChangeShapeType="1"/>
          </p:cNvSpPr>
          <p:nvPr/>
        </p:nvSpPr>
        <p:spPr bwMode="auto">
          <a:xfrm>
            <a:off x="5029200" y="2971800"/>
            <a:ext cx="1295400" cy="533400"/>
          </a:xfrm>
          <a:prstGeom prst="line">
            <a:avLst/>
          </a:prstGeom>
          <a:noFill/>
          <a:ln w="9525">
            <a:solidFill>
              <a:schemeClr val="tx1"/>
            </a:solidFill>
            <a:round/>
            <a:headEnd/>
            <a:tailEnd type="triangle" w="med" len="med"/>
          </a:ln>
        </p:spPr>
        <p:txBody>
          <a:bodyPr/>
          <a:lstStyle/>
          <a:p>
            <a:endParaRPr lang="en-US"/>
          </a:p>
        </p:txBody>
      </p:sp>
      <p:sp>
        <p:nvSpPr>
          <p:cNvPr id="9242" name="Text Box 32"/>
          <p:cNvSpPr txBox="1">
            <a:spLocks noChangeArrowheads="1"/>
          </p:cNvSpPr>
          <p:nvPr/>
        </p:nvSpPr>
        <p:spPr bwMode="auto">
          <a:xfrm>
            <a:off x="4191000" y="3810000"/>
            <a:ext cx="336550" cy="366713"/>
          </a:xfrm>
          <a:prstGeom prst="rect">
            <a:avLst/>
          </a:prstGeom>
          <a:noFill/>
          <a:ln w="9525">
            <a:noFill/>
            <a:miter lim="800000"/>
            <a:headEnd/>
            <a:tailEnd/>
          </a:ln>
        </p:spPr>
        <p:txBody>
          <a:bodyPr wrap="none">
            <a:spAutoFit/>
          </a:bodyPr>
          <a:lstStyle/>
          <a:p>
            <a:r>
              <a:rPr lang="en-US"/>
              <a:t>X</a:t>
            </a:r>
          </a:p>
        </p:txBody>
      </p:sp>
      <p:sp>
        <p:nvSpPr>
          <p:cNvPr id="9243" name="Line 33"/>
          <p:cNvSpPr>
            <a:spLocks noChangeShapeType="1"/>
          </p:cNvSpPr>
          <p:nvPr/>
        </p:nvSpPr>
        <p:spPr bwMode="auto">
          <a:xfrm flipH="1">
            <a:off x="1524000" y="3962400"/>
            <a:ext cx="381000" cy="762000"/>
          </a:xfrm>
          <a:prstGeom prst="line">
            <a:avLst/>
          </a:prstGeom>
          <a:noFill/>
          <a:ln w="9525">
            <a:solidFill>
              <a:schemeClr val="tx1"/>
            </a:solidFill>
            <a:round/>
            <a:headEnd/>
            <a:tailEnd type="triangle" w="med" len="med"/>
          </a:ln>
        </p:spPr>
        <p:txBody>
          <a:bodyPr/>
          <a:lstStyle/>
          <a:p>
            <a:endParaRPr lang="en-US"/>
          </a:p>
        </p:txBody>
      </p:sp>
      <p:sp>
        <p:nvSpPr>
          <p:cNvPr id="9244" name="Line 34"/>
          <p:cNvSpPr>
            <a:spLocks noChangeShapeType="1"/>
          </p:cNvSpPr>
          <p:nvPr/>
        </p:nvSpPr>
        <p:spPr bwMode="auto">
          <a:xfrm>
            <a:off x="2133600" y="3962400"/>
            <a:ext cx="0" cy="685800"/>
          </a:xfrm>
          <a:prstGeom prst="line">
            <a:avLst/>
          </a:prstGeom>
          <a:noFill/>
          <a:ln w="9525">
            <a:solidFill>
              <a:schemeClr val="tx1"/>
            </a:solidFill>
            <a:round/>
            <a:headEnd/>
            <a:tailEnd type="triangle" w="med" len="med"/>
          </a:ln>
        </p:spPr>
        <p:txBody>
          <a:bodyPr/>
          <a:lstStyle/>
          <a:p>
            <a:endParaRPr lang="en-US"/>
          </a:p>
        </p:txBody>
      </p:sp>
      <p:sp>
        <p:nvSpPr>
          <p:cNvPr id="9245" name="Line 35"/>
          <p:cNvSpPr>
            <a:spLocks noChangeShapeType="1"/>
          </p:cNvSpPr>
          <p:nvPr/>
        </p:nvSpPr>
        <p:spPr bwMode="auto">
          <a:xfrm>
            <a:off x="2362200" y="3962400"/>
            <a:ext cx="381000" cy="609600"/>
          </a:xfrm>
          <a:prstGeom prst="line">
            <a:avLst/>
          </a:prstGeom>
          <a:noFill/>
          <a:ln w="9525">
            <a:solidFill>
              <a:schemeClr val="tx1"/>
            </a:solidFill>
            <a:round/>
            <a:headEnd/>
            <a:tailEnd type="triangle" w="med" len="med"/>
          </a:ln>
        </p:spPr>
        <p:txBody>
          <a:bodyPr/>
          <a:lstStyle/>
          <a:p>
            <a:endParaRPr lang="en-US"/>
          </a:p>
        </p:txBody>
      </p:sp>
      <p:sp>
        <p:nvSpPr>
          <p:cNvPr id="9246" name="Line 36"/>
          <p:cNvSpPr>
            <a:spLocks noChangeShapeType="1"/>
          </p:cNvSpPr>
          <p:nvPr/>
        </p:nvSpPr>
        <p:spPr bwMode="auto">
          <a:xfrm flipH="1">
            <a:off x="990600" y="2971800"/>
            <a:ext cx="762000" cy="533400"/>
          </a:xfrm>
          <a:prstGeom prst="line">
            <a:avLst/>
          </a:prstGeom>
          <a:noFill/>
          <a:ln w="9525">
            <a:solidFill>
              <a:schemeClr val="tx1"/>
            </a:solidFill>
            <a:round/>
            <a:headEnd/>
            <a:tailEnd type="triangle" w="med" len="med"/>
          </a:ln>
        </p:spPr>
        <p:txBody>
          <a:bodyPr/>
          <a:lstStyle/>
          <a:p>
            <a:endParaRPr lang="en-US"/>
          </a:p>
        </p:txBody>
      </p:sp>
      <p:sp>
        <p:nvSpPr>
          <p:cNvPr id="9247" name="Text Box 38"/>
          <p:cNvSpPr txBox="1">
            <a:spLocks noChangeArrowheads="1"/>
          </p:cNvSpPr>
          <p:nvPr/>
        </p:nvSpPr>
        <p:spPr bwMode="auto">
          <a:xfrm>
            <a:off x="304800" y="3505200"/>
            <a:ext cx="1136650" cy="366713"/>
          </a:xfrm>
          <a:prstGeom prst="rect">
            <a:avLst/>
          </a:prstGeom>
          <a:noFill/>
          <a:ln w="9525">
            <a:noFill/>
            <a:miter lim="800000"/>
            <a:headEnd/>
            <a:tailEnd/>
          </a:ln>
        </p:spPr>
        <p:txBody>
          <a:bodyPr wrap="none">
            <a:spAutoFit/>
          </a:bodyPr>
          <a:lstStyle/>
          <a:p>
            <a:r>
              <a:rPr lang="en-US"/>
              <a:t>&lt;3,3,left&gt;</a:t>
            </a:r>
          </a:p>
        </p:txBody>
      </p:sp>
      <p:sp>
        <p:nvSpPr>
          <p:cNvPr id="9248" name="Line 39"/>
          <p:cNvSpPr>
            <a:spLocks noChangeShapeType="1"/>
          </p:cNvSpPr>
          <p:nvPr/>
        </p:nvSpPr>
        <p:spPr bwMode="auto">
          <a:xfrm>
            <a:off x="1905000" y="2971800"/>
            <a:ext cx="152400" cy="609600"/>
          </a:xfrm>
          <a:prstGeom prst="line">
            <a:avLst/>
          </a:prstGeom>
          <a:noFill/>
          <a:ln w="9525">
            <a:solidFill>
              <a:schemeClr val="tx1"/>
            </a:solidFill>
            <a:round/>
            <a:headEnd/>
            <a:tailEnd type="triangle" w="med" len="med"/>
          </a:ln>
        </p:spPr>
        <p:txBody>
          <a:bodyPr/>
          <a:lstStyle/>
          <a:p>
            <a:endParaRPr lang="en-US"/>
          </a:p>
        </p:txBody>
      </p:sp>
      <p:sp>
        <p:nvSpPr>
          <p:cNvPr id="9249" name="Text Box 40"/>
          <p:cNvSpPr txBox="1">
            <a:spLocks noChangeArrowheads="1"/>
          </p:cNvSpPr>
          <p:nvPr/>
        </p:nvSpPr>
        <p:spPr bwMode="auto">
          <a:xfrm>
            <a:off x="1600200" y="3505200"/>
            <a:ext cx="1136650" cy="366713"/>
          </a:xfrm>
          <a:prstGeom prst="rect">
            <a:avLst/>
          </a:prstGeom>
          <a:noFill/>
          <a:ln w="9525">
            <a:noFill/>
            <a:miter lim="800000"/>
            <a:headEnd/>
            <a:tailEnd/>
          </a:ln>
        </p:spPr>
        <p:txBody>
          <a:bodyPr wrap="none">
            <a:spAutoFit/>
          </a:bodyPr>
          <a:lstStyle/>
          <a:p>
            <a:r>
              <a:rPr lang="en-US"/>
              <a:t>&lt;2,3,left&gt;</a:t>
            </a:r>
          </a:p>
        </p:txBody>
      </p:sp>
      <p:sp>
        <p:nvSpPr>
          <p:cNvPr id="9250" name="Text Box 41"/>
          <p:cNvSpPr txBox="1">
            <a:spLocks noChangeArrowheads="1"/>
          </p:cNvSpPr>
          <p:nvPr/>
        </p:nvSpPr>
        <p:spPr bwMode="auto">
          <a:xfrm>
            <a:off x="6172200" y="3810000"/>
            <a:ext cx="831850" cy="366713"/>
          </a:xfrm>
          <a:prstGeom prst="rect">
            <a:avLst/>
          </a:prstGeom>
          <a:noFill/>
          <a:ln w="9525">
            <a:noFill/>
            <a:miter lim="800000"/>
            <a:headEnd/>
            <a:tailEnd/>
          </a:ln>
        </p:spPr>
        <p:txBody>
          <a:bodyPr wrap="none">
            <a:spAutoFit/>
          </a:bodyPr>
          <a:lstStyle/>
          <a:p>
            <a:r>
              <a:rPr lang="en-US"/>
              <a:t>repeat</a:t>
            </a:r>
          </a:p>
        </p:txBody>
      </p:sp>
      <p:sp>
        <p:nvSpPr>
          <p:cNvPr id="9251" name="Text Box 42"/>
          <p:cNvSpPr txBox="1">
            <a:spLocks noChangeArrowheads="1"/>
          </p:cNvSpPr>
          <p:nvPr/>
        </p:nvSpPr>
        <p:spPr bwMode="auto">
          <a:xfrm>
            <a:off x="457200" y="3810000"/>
            <a:ext cx="831850" cy="366713"/>
          </a:xfrm>
          <a:prstGeom prst="rect">
            <a:avLst/>
          </a:prstGeom>
          <a:noFill/>
          <a:ln w="9525">
            <a:noFill/>
            <a:miter lim="800000"/>
            <a:headEnd/>
            <a:tailEnd/>
          </a:ln>
        </p:spPr>
        <p:txBody>
          <a:bodyPr wrap="none">
            <a:spAutoFit/>
          </a:bodyPr>
          <a:lstStyle/>
          <a:p>
            <a:r>
              <a:rPr lang="en-US"/>
              <a:t>repeat</a:t>
            </a:r>
          </a:p>
        </p:txBody>
      </p:sp>
      <p:sp>
        <p:nvSpPr>
          <p:cNvPr id="9252" name="Text Box 43"/>
          <p:cNvSpPr txBox="1">
            <a:spLocks noChangeArrowheads="1"/>
          </p:cNvSpPr>
          <p:nvPr/>
        </p:nvSpPr>
        <p:spPr bwMode="auto">
          <a:xfrm>
            <a:off x="1812925" y="4837113"/>
            <a:ext cx="577850" cy="366712"/>
          </a:xfrm>
          <a:prstGeom prst="rect">
            <a:avLst/>
          </a:prstGeom>
          <a:noFill/>
          <a:ln w="9525">
            <a:noFill/>
            <a:miter lim="800000"/>
            <a:headEnd/>
            <a:tailEnd/>
          </a:ln>
        </p:spPr>
        <p:txBody>
          <a:bodyPr wrap="none">
            <a:spAutoFit/>
          </a:bodyPr>
          <a:lstStyle/>
          <a:p>
            <a:r>
              <a:rPr lang="en-US"/>
              <a:t>Etc.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smtClean="0"/>
              <a:t>Depth-First and Breadth-First</a:t>
            </a:r>
          </a:p>
        </p:txBody>
      </p:sp>
      <p:sp>
        <p:nvSpPr>
          <p:cNvPr id="10243" name="Rectangle 3"/>
          <p:cNvSpPr>
            <a:spLocks noGrp="1" noChangeArrowheads="1"/>
          </p:cNvSpPr>
          <p:nvPr>
            <p:ph type="body" idx="1"/>
          </p:nvPr>
        </p:nvSpPr>
        <p:spPr/>
        <p:txBody>
          <a:bodyPr/>
          <a:lstStyle/>
          <a:p>
            <a:pPr eaLnBrk="1" hangingPunct="1">
              <a:lnSpc>
                <a:spcPct val="90000"/>
              </a:lnSpc>
            </a:pPr>
            <a:r>
              <a:rPr lang="en-US" smtClean="0"/>
              <a:t>Search trees can be explored in different ways as well:</a:t>
            </a:r>
          </a:p>
          <a:p>
            <a:pPr lvl="1" eaLnBrk="1" hangingPunct="1">
              <a:lnSpc>
                <a:spcPct val="90000"/>
              </a:lnSpc>
            </a:pPr>
            <a:r>
              <a:rPr lang="en-US" smtClean="0"/>
              <a:t>Depth-First search: explore one possible branch at a time, and only go back to explore an earlier state and possible new branch when you get stuck</a:t>
            </a:r>
          </a:p>
          <a:p>
            <a:pPr lvl="1" eaLnBrk="1" hangingPunct="1">
              <a:lnSpc>
                <a:spcPct val="90000"/>
              </a:lnSpc>
            </a:pPr>
            <a:r>
              <a:rPr lang="en-US" smtClean="0"/>
              <a:t>Breadth-First search: explore all possible branches at the same time (i.e. move from level to level, finding all possible branches at each level before moving on to the next level)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700</TotalTime>
  <Words>3129</Words>
  <Application>Microsoft Office PowerPoint</Application>
  <PresentationFormat>On-screen Show (4:3)</PresentationFormat>
  <Paragraphs>527</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Symbol</vt:lpstr>
      <vt:lpstr>Default Design</vt:lpstr>
      <vt:lpstr>Artificial Intelligence: The Search Method</vt:lpstr>
      <vt:lpstr>The Cannibals and Missionaries Problem</vt:lpstr>
      <vt:lpstr>The Search Method</vt:lpstr>
      <vt:lpstr>Cannibals and Missionaries as a Search Problem</vt:lpstr>
      <vt:lpstr>Part of the Search Space</vt:lpstr>
      <vt:lpstr>Some different Search Techniques</vt:lpstr>
      <vt:lpstr>Search Trees</vt:lpstr>
      <vt:lpstr>Example Search Tree</vt:lpstr>
      <vt:lpstr>Depth-First and Breadth-First</vt:lpstr>
      <vt:lpstr>Example Depth-First Search</vt:lpstr>
      <vt:lpstr>Example Breadth-First Search</vt:lpstr>
      <vt:lpstr>Some Advantages and Disadvantages of these Methods</vt:lpstr>
      <vt:lpstr>Example: Eight Puzzle</vt:lpstr>
      <vt:lpstr>Blind vs Informed Search</vt:lpstr>
      <vt:lpstr>Hill-Climbing</vt:lpstr>
      <vt:lpstr>Best-First Search</vt:lpstr>
      <vt:lpstr>Example: Hill-Climbing and Best-First Search</vt:lpstr>
      <vt:lpstr>Search for 2-Player, turn-taking, Games</vt:lpstr>
      <vt:lpstr>Choosing Moves</vt:lpstr>
      <vt:lpstr>The Max-Min Strategy</vt:lpstr>
      <vt:lpstr>Example Max-Min Strategy</vt:lpstr>
      <vt:lpstr>Chess, Combinatorial Explosion, and Computers</vt:lpstr>
      <vt:lpstr>Search and  Human Problem Solving</vt:lpstr>
      <vt:lpstr>The Monk and the Mountain Problem</vt:lpstr>
      <vt:lpstr>‘Insight’ Problems</vt:lpstr>
      <vt:lpstr>The Monkey and the Banana</vt:lpstr>
      <vt:lpstr>The Mutilated Chess-Board Problem</vt:lpstr>
      <vt:lpstr>Another Chess Problem</vt:lpstr>
      <vt:lpstr>HW 2: The Towers of Hanoi</vt:lpstr>
      <vt:lpstr>HW 2: The Towers of Hanoi</vt:lpstr>
      <vt:lpstr>HW 2: The Towers of Hanoi</vt:lpstr>
    </vt:vector>
  </TitlesOfParts>
  <Company>Minds &amp; Machines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 The Search Method</dc:title>
  <dc:creator>Bram</dc:creator>
  <cp:lastModifiedBy>heuveb</cp:lastModifiedBy>
  <cp:revision>33</cp:revision>
  <dcterms:created xsi:type="dcterms:W3CDTF">2008-03-21T19:50:21Z</dcterms:created>
  <dcterms:modified xsi:type="dcterms:W3CDTF">2013-03-03T19:57:05Z</dcterms:modified>
</cp:coreProperties>
</file>