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8" r:id="rId13"/>
    <p:sldId id="269" r:id="rId14"/>
    <p:sldId id="267"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9C2E26-4D6B-47BD-9E3A-D4B092297FAA}" type="datetimeFigureOut">
              <a:rPr lang="en-US" smtClean="0"/>
              <a:pPr/>
              <a:t>3/22/2012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A8C96-B11C-4CA0-8A00-D429F34DD0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9C2E26-4D6B-47BD-9E3A-D4B092297FAA}" type="datetimeFigureOut">
              <a:rPr lang="en-US" smtClean="0"/>
              <a:pPr/>
              <a:t>3/22/2012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A8C96-B11C-4CA0-8A00-D429F34DD0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9C2E26-4D6B-47BD-9E3A-D4B092297FAA}" type="datetimeFigureOut">
              <a:rPr lang="en-US" smtClean="0"/>
              <a:pPr/>
              <a:t>3/22/2012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A8C96-B11C-4CA0-8A00-D429F34DD0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9C2E26-4D6B-47BD-9E3A-D4B092297FAA}" type="datetimeFigureOut">
              <a:rPr lang="en-US" smtClean="0"/>
              <a:pPr/>
              <a:t>3/22/2012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A8C96-B11C-4CA0-8A00-D429F34DD0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C2E26-4D6B-47BD-9E3A-D4B092297FAA}" type="datetimeFigureOut">
              <a:rPr lang="en-US" smtClean="0"/>
              <a:pPr/>
              <a:t>3/22/2012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A8C96-B11C-4CA0-8A00-D429F34DD0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9C2E26-4D6B-47BD-9E3A-D4B092297FAA}" type="datetimeFigureOut">
              <a:rPr lang="en-US" smtClean="0"/>
              <a:pPr/>
              <a:t>3/22/2012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A8C96-B11C-4CA0-8A00-D429F34DD0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9C2E26-4D6B-47BD-9E3A-D4B092297FAA}" type="datetimeFigureOut">
              <a:rPr lang="en-US" smtClean="0"/>
              <a:pPr/>
              <a:t>3/22/2012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EA8C96-B11C-4CA0-8A00-D429F34DD0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9C2E26-4D6B-47BD-9E3A-D4B092297FAA}" type="datetimeFigureOut">
              <a:rPr lang="en-US" smtClean="0"/>
              <a:pPr/>
              <a:t>3/22/2012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EA8C96-B11C-4CA0-8A00-D429F34DD0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C2E26-4D6B-47BD-9E3A-D4B092297FAA}" type="datetimeFigureOut">
              <a:rPr lang="en-US" smtClean="0"/>
              <a:pPr/>
              <a:t>3/22/2012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EA8C96-B11C-4CA0-8A00-D429F34DD0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9C2E26-4D6B-47BD-9E3A-D4B092297FAA}" type="datetimeFigureOut">
              <a:rPr lang="en-US" smtClean="0"/>
              <a:pPr/>
              <a:t>3/22/2012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A8C96-B11C-4CA0-8A00-D429F34DD0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9C2E26-4D6B-47BD-9E3A-D4B092297FAA}" type="datetimeFigureOut">
              <a:rPr lang="en-US" smtClean="0"/>
              <a:pPr/>
              <a:t>3/22/2012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A8C96-B11C-4CA0-8A00-D429F34DD0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C2E26-4D6B-47BD-9E3A-D4B092297FAA}" type="datetimeFigureOut">
              <a:rPr lang="en-US" smtClean="0"/>
              <a:pPr/>
              <a:t>3/22/2012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EA8C96-B11C-4CA0-8A00-D429F34DD0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nNBTLbw1_2Q&amp;feature=relmfu" TargetMode="External"/><Relationship Id="rId2" Type="http://schemas.openxmlformats.org/officeDocument/2006/relationships/hyperlink" Target="http://www.youtube.com/watch?v=BTOODPf-iuc&amp;list=UU6nSFpj9HTCZ5t-N3Rm3-HA&amp;index=9&amp;feature=plc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video" Target="file:///\\hass11.win.rpi.edu\heuveb$\Courses\CogSci\Presentations\PicsClips\MovementProjection.mpg"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More Perception</a:t>
            </a:r>
            <a:endParaRPr lang="en-US" dirty="0"/>
          </a:p>
        </p:txBody>
      </p:sp>
      <p:sp>
        <p:nvSpPr>
          <p:cNvPr id="3" name="Subtitle 2"/>
          <p:cNvSpPr>
            <a:spLocks noGrp="1"/>
          </p:cNvSpPr>
          <p:nvPr>
            <p:ph type="subTitle" idx="1"/>
          </p:nvPr>
        </p:nvSpPr>
        <p:spPr/>
        <p:txBody>
          <a:bodyPr/>
          <a:lstStyle/>
          <a:p>
            <a:r>
              <a:rPr lang="en-US" dirty="0" smtClean="0"/>
              <a:t>Introduction to Cognitive Science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The Problem of Integration</a:t>
            </a:r>
          </a:p>
        </p:txBody>
      </p:sp>
      <p:sp>
        <p:nvSpPr>
          <p:cNvPr id="43011" name="Rectangle 3"/>
          <p:cNvSpPr>
            <a:spLocks noGrp="1" noChangeArrowheads="1"/>
          </p:cNvSpPr>
          <p:nvPr>
            <p:ph type="body" idx="1"/>
          </p:nvPr>
        </p:nvSpPr>
        <p:spPr/>
        <p:txBody>
          <a:bodyPr>
            <a:normAutofit lnSpcReduction="10000"/>
          </a:bodyPr>
          <a:lstStyle/>
          <a:p>
            <a:pPr eaLnBrk="1" hangingPunct="1">
              <a:lnSpc>
                <a:spcPct val="80000"/>
              </a:lnSpc>
            </a:pPr>
            <a:r>
              <a:rPr lang="en-US" sz="2800" dirty="0" smtClean="0"/>
              <a:t>We perceive the world as ‘one whole’. But we get bombarded with separate pieces of sensory information all the time. How do we ‘put it all together’?</a:t>
            </a:r>
          </a:p>
          <a:p>
            <a:pPr eaLnBrk="1" hangingPunct="1">
              <a:lnSpc>
                <a:spcPct val="80000"/>
              </a:lnSpc>
            </a:pPr>
            <a:r>
              <a:rPr lang="en-US" sz="2800" dirty="0" smtClean="0"/>
              <a:t>The correspondence problem is just one example of this problem of integration.</a:t>
            </a:r>
          </a:p>
          <a:p>
            <a:pPr eaLnBrk="1" hangingPunct="1">
              <a:lnSpc>
                <a:spcPct val="80000"/>
              </a:lnSpc>
            </a:pPr>
            <a:r>
              <a:rPr lang="en-US" sz="2800" dirty="0" smtClean="0"/>
              <a:t>But we can also integrate over the different spatial cues we just saw.</a:t>
            </a:r>
          </a:p>
          <a:p>
            <a:pPr eaLnBrk="1" hangingPunct="1">
              <a:lnSpc>
                <a:spcPct val="80000"/>
              </a:lnSpc>
            </a:pPr>
            <a:r>
              <a:rPr lang="en-US" sz="2800" dirty="0" smtClean="0"/>
              <a:t>And then we need to integrate spatial perception with object perception.</a:t>
            </a:r>
          </a:p>
          <a:p>
            <a:pPr eaLnBrk="1" hangingPunct="1">
              <a:lnSpc>
                <a:spcPct val="80000"/>
              </a:lnSpc>
            </a:pPr>
            <a:r>
              <a:rPr lang="en-US" sz="2800" dirty="0" smtClean="0"/>
              <a:t>And we integrate over different senses.</a:t>
            </a:r>
          </a:p>
          <a:p>
            <a:pPr eaLnBrk="1" hangingPunct="1">
              <a:lnSpc>
                <a:spcPct val="80000"/>
              </a:lnSpc>
            </a:pPr>
            <a:r>
              <a:rPr lang="en-US" sz="2800" dirty="0" smtClean="0"/>
              <a:t>And we integration over time!</a:t>
            </a:r>
          </a:p>
          <a:p>
            <a:pPr eaLnBrk="1" hangingPunct="1">
              <a:lnSpc>
                <a:spcPct val="80000"/>
              </a:lnSpc>
            </a:pPr>
            <a:r>
              <a:rPr lang="en-US" sz="2800" dirty="0" smtClean="0"/>
              <a:t>Some examples of ‘integration’ follow</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fontScale="90000"/>
          </a:bodyPr>
          <a:lstStyle/>
          <a:p>
            <a:r>
              <a:rPr lang="en-US" smtClean="0"/>
              <a:t>The Correspondence Problem for Stereopsis</a:t>
            </a:r>
          </a:p>
        </p:txBody>
      </p:sp>
      <p:sp>
        <p:nvSpPr>
          <p:cNvPr id="41987" name="Content Placeholder 2"/>
          <p:cNvSpPr>
            <a:spLocks noGrp="1"/>
          </p:cNvSpPr>
          <p:nvPr>
            <p:ph idx="1"/>
          </p:nvPr>
        </p:nvSpPr>
        <p:spPr>
          <a:xfrm>
            <a:off x="457200" y="1600200"/>
            <a:ext cx="8229600" cy="2362200"/>
          </a:xfrm>
        </p:spPr>
        <p:txBody>
          <a:bodyPr/>
          <a:lstStyle/>
          <a:p>
            <a:r>
              <a:rPr lang="en-US" smtClean="0"/>
              <a:t>In order to figure out any binocular disparity, we’ll have to figure out which parts of the left eye image corresponds to which parts of the right eye image.</a:t>
            </a:r>
          </a:p>
          <a:p>
            <a:endParaRPr lang="en-US" smtClean="0"/>
          </a:p>
        </p:txBody>
      </p:sp>
      <p:pic>
        <p:nvPicPr>
          <p:cNvPr id="41988" name="Picture 3"/>
          <p:cNvPicPr>
            <a:picLocks noChangeAspect="1" noChangeArrowheads="1"/>
          </p:cNvPicPr>
          <p:nvPr/>
        </p:nvPicPr>
        <p:blipFill>
          <a:blip r:embed="rId2" cstate="print"/>
          <a:srcRect/>
          <a:stretch>
            <a:fillRect/>
          </a:stretch>
        </p:blipFill>
        <p:spPr bwMode="auto">
          <a:xfrm>
            <a:off x="2438400" y="3810000"/>
            <a:ext cx="3581400" cy="26828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563562"/>
          </a:xfrm>
        </p:spPr>
        <p:txBody>
          <a:bodyPr>
            <a:normAutofit fontScale="90000"/>
          </a:bodyPr>
          <a:lstStyle/>
          <a:p>
            <a:pPr eaLnBrk="1" hangingPunct="1"/>
            <a:r>
              <a:rPr lang="en-US" smtClean="0">
                <a:solidFill>
                  <a:schemeClr val="tx1"/>
                </a:solidFill>
              </a:rPr>
              <a:t>The Ames Room</a:t>
            </a:r>
          </a:p>
        </p:txBody>
      </p:sp>
      <p:pic>
        <p:nvPicPr>
          <p:cNvPr id="47107" name="Picture 3" descr="Goldstein 7"/>
          <p:cNvPicPr>
            <a:picLocks noChangeAspect="1" noChangeArrowheads="1"/>
          </p:cNvPicPr>
          <p:nvPr/>
        </p:nvPicPr>
        <p:blipFill>
          <a:blip r:embed="rId2" cstate="print"/>
          <a:srcRect/>
          <a:stretch>
            <a:fillRect/>
          </a:stretch>
        </p:blipFill>
        <p:spPr bwMode="auto">
          <a:xfrm>
            <a:off x="236538" y="1828800"/>
            <a:ext cx="4267200" cy="3482975"/>
          </a:xfrm>
          <a:prstGeom prst="rect">
            <a:avLst/>
          </a:prstGeom>
          <a:noFill/>
          <a:ln w="9525">
            <a:noFill/>
            <a:miter lim="800000"/>
            <a:headEnd/>
            <a:tailEnd/>
          </a:ln>
        </p:spPr>
      </p:pic>
      <p:pic>
        <p:nvPicPr>
          <p:cNvPr id="47108" name="Picture 4" descr="Goldstein 7"/>
          <p:cNvPicPr>
            <a:picLocks noChangeAspect="1" noChangeArrowheads="1"/>
          </p:cNvPicPr>
          <p:nvPr/>
        </p:nvPicPr>
        <p:blipFill>
          <a:blip r:embed="rId3" cstate="print"/>
          <a:srcRect/>
          <a:stretch>
            <a:fillRect/>
          </a:stretch>
        </p:blipFill>
        <p:spPr bwMode="auto">
          <a:xfrm>
            <a:off x="4640263" y="1828800"/>
            <a:ext cx="4333875" cy="3486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Cue Conflict</a:t>
            </a:r>
          </a:p>
        </p:txBody>
      </p:sp>
      <p:sp>
        <p:nvSpPr>
          <p:cNvPr id="48131" name="Rectangle 3"/>
          <p:cNvSpPr>
            <a:spLocks noGrp="1" noChangeArrowheads="1"/>
          </p:cNvSpPr>
          <p:nvPr>
            <p:ph type="body" idx="1"/>
          </p:nvPr>
        </p:nvSpPr>
        <p:spPr/>
        <p:txBody>
          <a:bodyPr/>
          <a:lstStyle/>
          <a:p>
            <a:pPr eaLnBrk="1" hangingPunct="1"/>
            <a:r>
              <a:rPr lang="en-US" sz="2800" smtClean="0"/>
              <a:t>The Ames Room shows that cues can be in conflict, and this may well happen in natural conditions as well, where one cue says one thing, yet another cue says something different.</a:t>
            </a:r>
          </a:p>
          <a:p>
            <a:pPr eaLnBrk="1" hangingPunct="1"/>
            <a:r>
              <a:rPr lang="en-US" sz="2800" smtClean="0"/>
              <a:t>How does the visual system deal with this?</a:t>
            </a:r>
          </a:p>
          <a:p>
            <a:pPr eaLnBrk="1" hangingPunct="1"/>
            <a:r>
              <a:rPr lang="en-US" sz="2800" smtClean="0"/>
              <a:t>Possible ways of dealing with this:</a:t>
            </a:r>
          </a:p>
          <a:p>
            <a:pPr lvl="1" eaLnBrk="1" hangingPunct="1"/>
            <a:r>
              <a:rPr lang="en-US" sz="2400" smtClean="0"/>
              <a:t>Dominance: assign some kind of priority to certain cues over other cues</a:t>
            </a:r>
          </a:p>
          <a:p>
            <a:pPr lvl="1" eaLnBrk="1" hangingPunct="1"/>
            <a:r>
              <a:rPr lang="en-US" sz="2400" smtClean="0"/>
              <a:t>Compromise: Take some kind of ‘average’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The Binding Problem</a:t>
            </a:r>
          </a:p>
        </p:txBody>
      </p:sp>
      <p:sp>
        <p:nvSpPr>
          <p:cNvPr id="44035" name="Rectangle 3"/>
          <p:cNvSpPr>
            <a:spLocks noGrp="1" noChangeArrowheads="1"/>
          </p:cNvSpPr>
          <p:nvPr>
            <p:ph type="body" idx="1"/>
          </p:nvPr>
        </p:nvSpPr>
        <p:spPr/>
        <p:txBody>
          <a:bodyPr/>
          <a:lstStyle/>
          <a:p>
            <a:pPr eaLnBrk="1" hangingPunct="1">
              <a:lnSpc>
                <a:spcPct val="90000"/>
              </a:lnSpc>
            </a:pPr>
            <a:r>
              <a:rPr lang="en-US" sz="2400" smtClean="0"/>
              <a:t>Neuroscientists have found some very specific (and separate) parts of the visual cortex performing some very specific tasks:</a:t>
            </a:r>
          </a:p>
          <a:p>
            <a:pPr lvl="1" eaLnBrk="1" hangingPunct="1">
              <a:lnSpc>
                <a:spcPct val="90000"/>
              </a:lnSpc>
            </a:pPr>
            <a:r>
              <a:rPr lang="en-US" sz="2000" smtClean="0"/>
              <a:t>Discriminating shapes</a:t>
            </a:r>
          </a:p>
          <a:p>
            <a:pPr lvl="1" eaLnBrk="1" hangingPunct="1">
              <a:lnSpc>
                <a:spcPct val="90000"/>
              </a:lnSpc>
            </a:pPr>
            <a:r>
              <a:rPr lang="en-US" sz="2000" smtClean="0"/>
              <a:t>Discriminating colors</a:t>
            </a:r>
          </a:p>
          <a:p>
            <a:pPr lvl="1" eaLnBrk="1" hangingPunct="1">
              <a:lnSpc>
                <a:spcPct val="90000"/>
              </a:lnSpc>
            </a:pPr>
            <a:r>
              <a:rPr lang="en-US" sz="2000" smtClean="0"/>
              <a:t>Discriminating textures</a:t>
            </a:r>
          </a:p>
          <a:p>
            <a:pPr lvl="1" eaLnBrk="1" hangingPunct="1">
              <a:lnSpc>
                <a:spcPct val="90000"/>
              </a:lnSpc>
            </a:pPr>
            <a:r>
              <a:rPr lang="en-US" sz="2000" smtClean="0"/>
              <a:t>Etc.</a:t>
            </a:r>
          </a:p>
          <a:p>
            <a:pPr eaLnBrk="1" hangingPunct="1">
              <a:lnSpc>
                <a:spcPct val="90000"/>
              </a:lnSpc>
            </a:pPr>
            <a:r>
              <a:rPr lang="en-US" sz="2400" smtClean="0"/>
              <a:t>But how does all this information get together again? How, for example, is it that we perceive a ‘red pen’ next to a ‘blue notebook’? How did the ‘red’ go with the ‘pen’, and the ‘blue’ with the ‘notebook’? Why not the other way around? Why not 4 different objects?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in the Past …</a:t>
            </a:r>
            <a:endParaRPr lang="en-US" dirty="0"/>
          </a:p>
        </p:txBody>
      </p:sp>
      <p:sp>
        <p:nvSpPr>
          <p:cNvPr id="3" name="Content Placeholder 2"/>
          <p:cNvSpPr>
            <a:spLocks noGrp="1"/>
          </p:cNvSpPr>
          <p:nvPr>
            <p:ph idx="1"/>
          </p:nvPr>
        </p:nvSpPr>
        <p:spPr/>
        <p:txBody>
          <a:bodyPr/>
          <a:lstStyle/>
          <a:p>
            <a:r>
              <a:rPr lang="en-US" dirty="0" smtClean="0">
                <a:hlinkClick r:id="rId2"/>
              </a:rPr>
              <a:t>http://</a:t>
            </a:r>
            <a:r>
              <a:rPr lang="en-US" dirty="0" smtClean="0">
                <a:hlinkClick r:id="rId2"/>
              </a:rPr>
              <a:t>www.youtube.com/watch?v=BTOODPf-iuc&amp;list=UU6nSFpj9HTCZ5t-N3Rm3-HA&amp;index=9&amp;feature=plcp</a:t>
            </a:r>
            <a:endParaRPr lang="en-US" dirty="0" smtClean="0"/>
          </a:p>
          <a:p>
            <a:endParaRPr lang="en-US" dirty="0" smtClean="0"/>
          </a:p>
          <a:p>
            <a:r>
              <a:rPr lang="en-US" dirty="0" smtClean="0">
                <a:hlinkClick r:id="rId3"/>
              </a:rPr>
              <a:t>Stopped Clock Illusion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p:txBody>
          <a:bodyPr/>
          <a:lstStyle/>
          <a:p>
            <a:pPr eaLnBrk="1" hangingPunct="1"/>
            <a:r>
              <a:rPr lang="en-US" smtClean="0"/>
              <a:t>Motion Perception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z="4000" smtClean="0"/>
              <a:t>The problem of motion perception</a:t>
            </a:r>
          </a:p>
        </p:txBody>
      </p:sp>
      <p:sp>
        <p:nvSpPr>
          <p:cNvPr id="51203" name="Rectangle 3"/>
          <p:cNvSpPr>
            <a:spLocks noGrp="1" noChangeArrowheads="1"/>
          </p:cNvSpPr>
          <p:nvPr>
            <p:ph type="body" idx="1"/>
          </p:nvPr>
        </p:nvSpPr>
        <p:spPr/>
        <p:txBody>
          <a:bodyPr/>
          <a:lstStyle/>
          <a:p>
            <a:pPr eaLnBrk="1" hangingPunct="1"/>
            <a:r>
              <a:rPr lang="en-US" smtClean="0"/>
              <a:t>How are properties of the 3D world (structure and motion of objects) specified in the changing 2D image (as further complicated by eye, head, and body movement)?</a:t>
            </a:r>
          </a:p>
          <a:p>
            <a:pPr eaLnBrk="1" hangingPunct="1"/>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76200"/>
            <a:ext cx="8229600" cy="639763"/>
          </a:xfrm>
        </p:spPr>
        <p:txBody>
          <a:bodyPr>
            <a:normAutofit fontScale="90000"/>
          </a:bodyPr>
          <a:lstStyle/>
          <a:p>
            <a:pPr eaLnBrk="1" hangingPunct="1"/>
            <a:r>
              <a:rPr lang="en-US" sz="3600" smtClean="0">
                <a:solidFill>
                  <a:schemeClr val="tx1"/>
                </a:solidFill>
              </a:rPr>
              <a:t>Biological motion</a:t>
            </a:r>
          </a:p>
        </p:txBody>
      </p:sp>
      <p:sp>
        <p:nvSpPr>
          <p:cNvPr id="52227" name="Rectangle 3"/>
          <p:cNvSpPr>
            <a:spLocks noGrp="1" noChangeArrowheads="1"/>
          </p:cNvSpPr>
          <p:nvPr>
            <p:ph type="body" idx="1"/>
          </p:nvPr>
        </p:nvSpPr>
        <p:spPr>
          <a:xfrm>
            <a:off x="439738" y="1066800"/>
            <a:ext cx="8264525" cy="1524000"/>
          </a:xfrm>
        </p:spPr>
        <p:txBody>
          <a:bodyPr/>
          <a:lstStyle/>
          <a:p>
            <a:pPr eaLnBrk="1" hangingPunct="1"/>
            <a:r>
              <a:rPr lang="en-US" sz="2000" b="1" smtClean="0"/>
              <a:t>Czechslovakia (1960s): Black Light Theatre</a:t>
            </a:r>
          </a:p>
          <a:p>
            <a:pPr eaLnBrk="1" hangingPunct="1"/>
            <a:endParaRPr lang="en-US" sz="2000" b="1" smtClean="0"/>
          </a:p>
          <a:p>
            <a:pPr eaLnBrk="1" hangingPunct="1"/>
            <a:r>
              <a:rPr lang="en-US" sz="2000" b="1" smtClean="0"/>
              <a:t>Gunnar Johansson (1970s): Point light walkers</a:t>
            </a:r>
          </a:p>
        </p:txBody>
      </p:sp>
      <p:pic>
        <p:nvPicPr>
          <p:cNvPr id="52228" name="Picture 4" descr="Palmer 10"/>
          <p:cNvPicPr>
            <a:picLocks noChangeAspect="1" noChangeArrowheads="1"/>
          </p:cNvPicPr>
          <p:nvPr/>
        </p:nvPicPr>
        <p:blipFill>
          <a:blip r:embed="rId2" cstate="print"/>
          <a:srcRect/>
          <a:stretch>
            <a:fillRect/>
          </a:stretch>
        </p:blipFill>
        <p:spPr bwMode="auto">
          <a:xfrm rot="60000">
            <a:off x="1447800" y="2390775"/>
            <a:ext cx="6096000" cy="4314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152400"/>
            <a:ext cx="8229600" cy="639763"/>
          </a:xfrm>
        </p:spPr>
        <p:txBody>
          <a:bodyPr/>
          <a:lstStyle/>
          <a:p>
            <a:pPr eaLnBrk="1" hangingPunct="1"/>
            <a:r>
              <a:rPr lang="en-US" sz="3200" smtClean="0">
                <a:solidFill>
                  <a:schemeClr val="tx1"/>
                </a:solidFill>
              </a:rPr>
              <a:t>Biological motion: Main results</a:t>
            </a:r>
          </a:p>
        </p:txBody>
      </p:sp>
      <p:sp>
        <p:nvSpPr>
          <p:cNvPr id="53251" name="Rectangle 3"/>
          <p:cNvSpPr>
            <a:spLocks noGrp="1" noChangeArrowheads="1"/>
          </p:cNvSpPr>
          <p:nvPr>
            <p:ph type="body" idx="1"/>
          </p:nvPr>
        </p:nvSpPr>
        <p:spPr>
          <a:xfrm>
            <a:off x="439738" y="1143000"/>
            <a:ext cx="8331200" cy="4648200"/>
          </a:xfrm>
        </p:spPr>
        <p:txBody>
          <a:bodyPr>
            <a:normAutofit fontScale="92500" lnSpcReduction="20000"/>
          </a:bodyPr>
          <a:lstStyle/>
          <a:p>
            <a:pPr eaLnBrk="1" hangingPunct="1">
              <a:lnSpc>
                <a:spcPct val="90000"/>
              </a:lnSpc>
              <a:buFontTx/>
              <a:buNone/>
            </a:pPr>
            <a:r>
              <a:rPr lang="en-US" sz="2400" dirty="0" smtClean="0"/>
              <a:t>Static image perceived as meaningless configuration of dots</a:t>
            </a:r>
          </a:p>
          <a:p>
            <a:pPr lvl="1" eaLnBrk="1" hangingPunct="1">
              <a:lnSpc>
                <a:spcPct val="90000"/>
              </a:lnSpc>
            </a:pPr>
            <a:r>
              <a:rPr lang="en-US" sz="2000" dirty="0" smtClean="0"/>
              <a:t>like a constellation of stars</a:t>
            </a:r>
          </a:p>
          <a:p>
            <a:pPr eaLnBrk="1" hangingPunct="1">
              <a:lnSpc>
                <a:spcPct val="90000"/>
              </a:lnSpc>
              <a:buFontTx/>
              <a:buNone/>
            </a:pPr>
            <a:endParaRPr lang="en-US" sz="2400" dirty="0" smtClean="0"/>
          </a:p>
          <a:p>
            <a:pPr eaLnBrk="1" hangingPunct="1">
              <a:lnSpc>
                <a:spcPct val="90000"/>
              </a:lnSpc>
              <a:buFontTx/>
              <a:buNone/>
            </a:pPr>
            <a:r>
              <a:rPr lang="en-US" sz="2400" dirty="0" smtClean="0"/>
              <a:t>Dynamic image perceived as person in motion</a:t>
            </a:r>
          </a:p>
          <a:p>
            <a:pPr lvl="1" eaLnBrk="1" hangingPunct="1">
              <a:lnSpc>
                <a:spcPct val="90000"/>
              </a:lnSpc>
            </a:pPr>
            <a:r>
              <a:rPr lang="en-US" sz="2000" dirty="0" smtClean="0"/>
              <a:t>in as little as 200 ms</a:t>
            </a:r>
          </a:p>
          <a:p>
            <a:pPr eaLnBrk="1" hangingPunct="1">
              <a:lnSpc>
                <a:spcPct val="90000"/>
              </a:lnSpc>
              <a:buFontTx/>
              <a:buNone/>
            </a:pPr>
            <a:endParaRPr lang="en-US" sz="2400" dirty="0" smtClean="0"/>
          </a:p>
          <a:p>
            <a:pPr eaLnBrk="1" hangingPunct="1">
              <a:lnSpc>
                <a:spcPct val="90000"/>
              </a:lnSpc>
              <a:buFontTx/>
              <a:buNone/>
            </a:pPr>
            <a:r>
              <a:rPr lang="en-US" sz="2400" dirty="0" smtClean="0"/>
              <a:t>Subjects could accurately discriminate:</a:t>
            </a:r>
          </a:p>
          <a:p>
            <a:pPr lvl="1" eaLnBrk="1" hangingPunct="1">
              <a:lnSpc>
                <a:spcPct val="90000"/>
              </a:lnSpc>
            </a:pPr>
            <a:r>
              <a:rPr lang="en-US" sz="2000" dirty="0" smtClean="0"/>
              <a:t>different activities (walking, dancing, limping, doing pushups)</a:t>
            </a:r>
          </a:p>
          <a:p>
            <a:pPr lvl="1" eaLnBrk="1" hangingPunct="1">
              <a:lnSpc>
                <a:spcPct val="90000"/>
              </a:lnSpc>
            </a:pPr>
            <a:r>
              <a:rPr lang="en-US" sz="2000" dirty="0" smtClean="0"/>
              <a:t>different genders</a:t>
            </a:r>
          </a:p>
          <a:p>
            <a:pPr lvl="1" eaLnBrk="1" hangingPunct="1">
              <a:lnSpc>
                <a:spcPct val="90000"/>
              </a:lnSpc>
            </a:pPr>
            <a:r>
              <a:rPr lang="en-US" sz="2000" dirty="0" smtClean="0"/>
              <a:t>different individuals (self vs. roommate)</a:t>
            </a:r>
          </a:p>
          <a:p>
            <a:pPr lvl="1" eaLnBrk="1" hangingPunct="1">
              <a:lnSpc>
                <a:spcPct val="90000"/>
              </a:lnSpc>
            </a:pPr>
            <a:r>
              <a:rPr lang="en-US" sz="2000" dirty="0" smtClean="0"/>
              <a:t>weight of a lifted box</a:t>
            </a:r>
          </a:p>
          <a:p>
            <a:pPr lvl="1" eaLnBrk="1" hangingPunct="1">
              <a:lnSpc>
                <a:spcPct val="90000"/>
              </a:lnSpc>
            </a:pPr>
            <a:endParaRPr lang="en-US" sz="2000" dirty="0" smtClean="0"/>
          </a:p>
          <a:p>
            <a:pPr eaLnBrk="1" hangingPunct="1">
              <a:lnSpc>
                <a:spcPct val="90000"/>
              </a:lnSpc>
              <a:buFontTx/>
              <a:buNone/>
            </a:pPr>
            <a:r>
              <a:rPr lang="en-US" sz="2400" dirty="0" smtClean="0"/>
              <a:t>Significance:</a:t>
            </a:r>
          </a:p>
          <a:p>
            <a:pPr lvl="1" eaLnBrk="1" hangingPunct="1">
              <a:lnSpc>
                <a:spcPct val="90000"/>
              </a:lnSpc>
            </a:pPr>
            <a:r>
              <a:rPr lang="en-US" sz="2000" dirty="0" smtClean="0"/>
              <a:t>it doesn’t take a lot of input to recognize something</a:t>
            </a:r>
          </a:p>
          <a:p>
            <a:pPr lvl="1" eaLnBrk="1" hangingPunct="1">
              <a:lnSpc>
                <a:spcPct val="90000"/>
              </a:lnSpc>
            </a:pPr>
            <a:r>
              <a:rPr lang="en-US" sz="2000" dirty="0" smtClean="0"/>
              <a:t>just need strategic input (lights on shoulder, elbow, etc)</a:t>
            </a:r>
          </a:p>
          <a:p>
            <a:pPr lvl="1" eaLnBrk="1" hangingPunct="1">
              <a:lnSpc>
                <a:spcPct val="90000"/>
              </a:lnSpc>
            </a:pPr>
            <a:r>
              <a:rPr lang="en-US" sz="2000" dirty="0" smtClean="0"/>
              <a:t>and motion helps! (not hurts!)</a:t>
            </a: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The Barber Pole Illusion</a:t>
            </a:r>
          </a:p>
        </p:txBody>
      </p:sp>
      <p:pic>
        <p:nvPicPr>
          <p:cNvPr id="54275" name="Picture 4" descr="Barber-pole-01"/>
          <p:cNvPicPr>
            <a:picLocks noGrp="1" noChangeAspect="1" noChangeArrowheads="1" noCrop="1"/>
          </p:cNvPicPr>
          <p:nvPr>
            <p:ph idx="1"/>
          </p:nvPr>
        </p:nvPicPr>
        <p:blipFill>
          <a:blip r:embed="rId2" cstate="print"/>
          <a:srcRect/>
          <a:stretch>
            <a:fillRect/>
          </a:stretch>
        </p:blipFill>
        <p:spPr>
          <a:xfrm>
            <a:off x="4000500" y="2719388"/>
            <a:ext cx="1143000" cy="2286000"/>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smtClean="0"/>
              <a:t>Rotating Poles</a:t>
            </a:r>
          </a:p>
        </p:txBody>
      </p:sp>
      <p:pic>
        <p:nvPicPr>
          <p:cNvPr id="3" name="MovementProjection.mpg">
            <a:hlinkClick r:id="" action="ppaction://media"/>
          </p:cNvPr>
          <p:cNvPicPr>
            <a:picLocks noRot="1" noChangeAspect="1"/>
          </p:cNvPicPr>
          <p:nvPr>
            <a:videoFile r:link="rId1"/>
          </p:nvPr>
        </p:nvPicPr>
        <p:blipFill>
          <a:blip r:embed="rId3" cstate="print"/>
          <a:srcRect/>
          <a:stretch>
            <a:fillRect/>
          </a:stretch>
        </p:blipFill>
        <p:spPr bwMode="auto">
          <a:xfrm>
            <a:off x="2133600" y="1600200"/>
            <a:ext cx="4876800" cy="3657600"/>
          </a:xfrm>
          <a:prstGeom prst="rect">
            <a:avLst/>
          </a:prstGeom>
          <a:noFill/>
          <a:ln w="9525">
            <a:noFill/>
            <a:miter lim="800000"/>
            <a:headEnd/>
            <a:tailEnd/>
          </a:ln>
        </p:spPr>
      </p:pic>
      <p:pic>
        <p:nvPicPr>
          <p:cNvPr id="4" name="MovementProjection.mpg">
            <a:hlinkClick r:id="" action="ppaction://media"/>
          </p:cNvPr>
          <p:cNvPicPr>
            <a:picLocks noRot="1" noChangeAspect="1"/>
          </p:cNvPicPr>
          <p:nvPr>
            <a:videoFile r:link="rId1"/>
          </p:nvPr>
        </p:nvPicPr>
        <p:blipFill>
          <a:blip r:embed="rId3" cstate="print"/>
          <a:srcRect/>
          <a:stretch>
            <a:fillRect/>
          </a:stretch>
        </p:blipFill>
        <p:spPr bwMode="auto">
          <a:xfrm>
            <a:off x="2133600" y="1600200"/>
            <a:ext cx="4876800" cy="3657600"/>
          </a:xfrm>
          <a:prstGeom prst="rect">
            <a:avLst/>
          </a:prstGeom>
          <a:noFill/>
          <a:ln w="9525">
            <a:noFill/>
            <a:miter lim="800000"/>
            <a:headEnd/>
            <a:tailEnd/>
          </a:ln>
        </p:spPr>
      </p:pic>
      <p:pic>
        <p:nvPicPr>
          <p:cNvPr id="5" name="MovementProjection.mpg">
            <a:hlinkClick r:id="" action="ppaction://media"/>
          </p:cNvPr>
          <p:cNvPicPr>
            <a:picLocks noRot="1" noChangeAspect="1"/>
          </p:cNvPicPr>
          <p:nvPr>
            <a:videoFile r:link="rId1"/>
          </p:nvPr>
        </p:nvPicPr>
        <p:blipFill>
          <a:blip r:embed="rId3" cstate="print"/>
          <a:srcRect/>
          <a:stretch>
            <a:fillRect/>
          </a:stretch>
        </p:blipFill>
        <p:spPr bwMode="auto">
          <a:xfrm>
            <a:off x="2133600" y="1600200"/>
            <a:ext cx="4876800" cy="3657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9987"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p:cTn id="12" fill="hold" display="0">
                  <p:stCondLst>
                    <p:cond delay="indefinite"/>
                  </p:stCondLst>
                  <p:endCondLst>
                    <p:cond evt="onNext" delay="0">
                      <p:tgtEl>
                        <p:sldTgt/>
                      </p:tgtEl>
                    </p:cond>
                    <p:cond evt="onPrev" delay="0">
                      <p:tgtEl>
                        <p:sldTgt/>
                      </p:tgtEl>
                    </p:cond>
                  </p:endCondLst>
                </p:cTn>
                <p:tgtEl>
                  <p:spTgt spid="3"/>
                </p:tgtEl>
              </p:cMediaNode>
            </p:video>
            <p:seq concurrent="1" nextAc="seek">
              <p:cTn id="13" restart="whenNotActive" fill="hold" evtFilter="cancelBubble" nodeType="interactiveSeq">
                <p:stCondLst>
                  <p:cond evt="onClick" delay="0">
                    <p:tgtEl>
                      <p:spTgt spid="4"/>
                    </p:tgtEl>
                  </p:cond>
                </p:stCondLst>
                <p:endSync evt="end" delay="0">
                  <p:rtn val="all"/>
                </p:endSync>
                <p:childTnLst>
                  <p:par>
                    <p:cTn id="14" fill="hold">
                      <p:stCondLst>
                        <p:cond delay="0"/>
                      </p:stCondLst>
                      <p:childTnLst>
                        <p:par>
                          <p:cTn id="15" fill="hold">
                            <p:stCondLst>
                              <p:cond delay="0"/>
                            </p:stCondLst>
                            <p:childTnLst>
                              <p:par>
                                <p:cTn id="16" presetID="2" presetClass="mediacall" presetSubtype="0" fill="hold" nodeType="clickEffect">
                                  <p:stCondLst>
                                    <p:cond delay="0"/>
                                  </p:stCondLst>
                                  <p:childTnLst>
                                    <p:cmd type="call" cmd="togglePause">
                                      <p:cBhvr>
                                        <p:cTn id="17" dur="1" fill="hold"/>
                                        <p:tgtEl>
                                          <p:spTgt spid="4"/>
                                        </p:tgtEl>
                                      </p:cBhvr>
                                    </p:cmd>
                                  </p:childTnLst>
                                </p:cTn>
                              </p:par>
                            </p:childTnLst>
                          </p:cTn>
                        </p:par>
                      </p:childTnLst>
                    </p:cTn>
                  </p:par>
                </p:childTnLst>
              </p:cTn>
              <p:nextCondLst>
                <p:cond evt="onClick" delay="0">
                  <p:tgtEl>
                    <p:spTgt spid="4"/>
                  </p:tgtEl>
                </p:cond>
              </p:nextCondLst>
            </p:seq>
            <p:video>
              <p:cMediaNode>
                <p:cTn id="18" fill="hold" display="0">
                  <p:stCondLst>
                    <p:cond delay="indefinite"/>
                  </p:stCondLst>
                  <p:endCondLst>
                    <p:cond evt="onNext" delay="0">
                      <p:tgtEl>
                        <p:sldTgt/>
                      </p:tgtEl>
                    </p:cond>
                    <p:cond evt="onPrev" delay="0">
                      <p:tgtEl>
                        <p:sldTgt/>
                      </p:tgtEl>
                    </p:cond>
                  </p:endCondLst>
                </p:cTn>
                <p:tgtEl>
                  <p:spTgt spid="4"/>
                </p:tgtEl>
              </p:cMediaNode>
            </p:video>
            <p:video>
              <p:cMediaNode>
                <p:cTn id="19" fill="hold" display="0">
                  <p:stCondLst>
                    <p:cond delay="indefinite"/>
                  </p:stCondLst>
                  <p:endCondLst>
                    <p:cond evt="onNext" delay="0">
                      <p:tgtEl>
                        <p:sldTgt/>
                      </p:tgtEl>
                    </p:cond>
                    <p:cond evt="onPrev" delay="0">
                      <p:tgtEl>
                        <p:sldTgt/>
                      </p:tgtEl>
                    </p:cond>
                  </p:endCondLst>
                </p:cTn>
                <p:tgtEl>
                  <p:spTgt spid="5"/>
                </p:tgtEl>
              </p:cMediaNode>
            </p:video>
            <p:seq concurrent="1" nextAc="seek">
              <p:cTn id="20" restart="whenNotActive" fill="hold" evtFilter="cancelBubble" nodeType="interactiveSeq">
                <p:stCondLst>
                  <p:cond evt="onClick" delay="0">
                    <p:tgtEl>
                      <p:spTgt spid="5"/>
                    </p:tgtEl>
                  </p:cond>
                </p:stCondLst>
                <p:endSync evt="end" delay="0">
                  <p:rtn val="all"/>
                </p:endSync>
                <p:childTnLst>
                  <p:par>
                    <p:cTn id="21" fill="hold">
                      <p:stCondLst>
                        <p:cond delay="0"/>
                      </p:stCondLst>
                      <p:childTnLst>
                        <p:par>
                          <p:cTn id="22" fill="hold">
                            <p:stCondLst>
                              <p:cond delay="0"/>
                            </p:stCondLst>
                            <p:childTnLst>
                              <p:par>
                                <p:cTn id="23" presetID="2" presetClass="mediacall" presetSubtype="0" fill="hold" nodeType="clickEffect">
                                  <p:stCondLst>
                                    <p:cond delay="0"/>
                                  </p:stCondLst>
                                  <p:childTnLst>
                                    <p:cmd type="call" cmd="togglePause">
                                      <p:cBhvr>
                                        <p:cTn id="24"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a:spLocks noGrp="1" noChangeArrowheads="1"/>
          </p:cNvSpPr>
          <p:nvPr>
            <p:ph type="title"/>
          </p:nvPr>
        </p:nvSpPr>
        <p:spPr/>
        <p:txBody>
          <a:bodyPr/>
          <a:lstStyle/>
          <a:p>
            <a:pPr eaLnBrk="1" hangingPunct="1"/>
            <a:r>
              <a:rPr lang="en-US" smtClean="0"/>
              <a:t>The Correspondence Problem</a:t>
            </a:r>
          </a:p>
        </p:txBody>
      </p:sp>
      <p:pic>
        <p:nvPicPr>
          <p:cNvPr id="56323" name="Picture 4" descr="Palmer 10"/>
          <p:cNvPicPr>
            <a:picLocks noGrp="1" noChangeAspect="1" noChangeArrowheads="1"/>
          </p:cNvPicPr>
          <p:nvPr>
            <p:ph idx="1"/>
          </p:nvPr>
        </p:nvPicPr>
        <p:blipFill>
          <a:blip r:embed="rId2" cstate="print"/>
          <a:srcRect/>
          <a:stretch>
            <a:fillRect/>
          </a:stretch>
        </p:blipFill>
        <p:spPr>
          <a:xfrm>
            <a:off x="1905000" y="1828800"/>
            <a:ext cx="5105400" cy="2903538"/>
          </a:xfrm>
          <a:noFill/>
          <a:ln>
            <a:solidFill>
              <a:schemeClr val="tx1"/>
            </a:solidFill>
          </a:ln>
        </p:spPr>
      </p:pic>
      <p:sp>
        <p:nvSpPr>
          <p:cNvPr id="56324" name="Text Box 7"/>
          <p:cNvSpPr txBox="1">
            <a:spLocks noChangeArrowheads="1"/>
          </p:cNvSpPr>
          <p:nvPr/>
        </p:nvSpPr>
        <p:spPr bwMode="auto">
          <a:xfrm>
            <a:off x="762000" y="4953000"/>
            <a:ext cx="7848600" cy="1892300"/>
          </a:xfrm>
          <a:prstGeom prst="rect">
            <a:avLst/>
          </a:prstGeom>
          <a:noFill/>
          <a:ln w="9525">
            <a:noFill/>
            <a:miter lim="800000"/>
            <a:headEnd/>
            <a:tailEnd/>
          </a:ln>
        </p:spPr>
        <p:txBody>
          <a:bodyPr>
            <a:spAutoFit/>
          </a:bodyPr>
          <a:lstStyle/>
          <a:p>
            <a:pPr>
              <a:spcBef>
                <a:spcPct val="50000"/>
              </a:spcBef>
            </a:pPr>
            <a:r>
              <a:rPr lang="en-US"/>
              <a:t>The correspondence problem is to figure out which ‘pixel’ from an earlier ‘snapshot’ corresponds with which ‘pixel’ from a later ‘snapshot’</a:t>
            </a:r>
          </a:p>
          <a:p>
            <a:pPr>
              <a:spcBef>
                <a:spcPct val="50000"/>
              </a:spcBef>
            </a:pPr>
            <a:r>
              <a:rPr lang="en-US"/>
              <a:t>This is (much) easier to do in A as the end points of the straight ends can be put into such a correspondence. For B, we don’t know which point in the later snapshot corresponds to which point in the earlier snapshot. Hence, our brain gets confused.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3"/>
          <p:cNvSpPr>
            <a:spLocks noGrp="1"/>
          </p:cNvSpPr>
          <p:nvPr>
            <p:ph type="title"/>
          </p:nvPr>
        </p:nvSpPr>
        <p:spPr/>
        <p:txBody>
          <a:bodyPr>
            <a:normAutofit fontScale="90000"/>
          </a:bodyPr>
          <a:lstStyle/>
          <a:p>
            <a:pPr eaLnBrk="1" hangingPunct="1"/>
            <a:r>
              <a:rPr lang="en-US" smtClean="0"/>
              <a:t>Correspondence Problem </a:t>
            </a:r>
            <a:br>
              <a:rPr lang="en-US" smtClean="0"/>
            </a:br>
            <a:r>
              <a:rPr lang="en-US" smtClean="0"/>
              <a:t>for Barber Pole</a:t>
            </a:r>
          </a:p>
        </p:txBody>
      </p:sp>
      <p:pic>
        <p:nvPicPr>
          <p:cNvPr id="57347" name="Picture 11" descr="BarberPole1.png"/>
          <p:cNvPicPr>
            <a:picLocks noChangeAspect="1"/>
          </p:cNvPicPr>
          <p:nvPr/>
        </p:nvPicPr>
        <p:blipFill>
          <a:blip r:embed="rId2" cstate="print"/>
          <a:srcRect l="8337" t="13495" r="73807" b="16670"/>
          <a:stretch>
            <a:fillRect/>
          </a:stretch>
        </p:blipFill>
        <p:spPr bwMode="auto">
          <a:xfrm>
            <a:off x="1828800" y="2438400"/>
            <a:ext cx="1371600" cy="3352800"/>
          </a:xfrm>
          <a:prstGeom prst="rect">
            <a:avLst/>
          </a:prstGeom>
          <a:noFill/>
          <a:ln w="9525">
            <a:noFill/>
            <a:miter lim="800000"/>
            <a:headEnd/>
            <a:tailEnd/>
          </a:ln>
        </p:spPr>
      </p:pic>
      <p:pic>
        <p:nvPicPr>
          <p:cNvPr id="57348" name="Picture 12" descr="BarberPole2.png"/>
          <p:cNvPicPr>
            <a:picLocks noChangeAspect="1"/>
          </p:cNvPicPr>
          <p:nvPr/>
        </p:nvPicPr>
        <p:blipFill>
          <a:blip r:embed="rId3" cstate="print"/>
          <a:srcRect l="6354" t="16670" r="74799" b="23018"/>
          <a:stretch>
            <a:fillRect/>
          </a:stretch>
        </p:blipFill>
        <p:spPr bwMode="auto">
          <a:xfrm>
            <a:off x="5410200" y="2438400"/>
            <a:ext cx="1524000" cy="3352800"/>
          </a:xfrm>
          <a:prstGeom prst="rect">
            <a:avLst/>
          </a:prstGeom>
          <a:noFill/>
          <a:ln w="9525">
            <a:noFill/>
            <a:miter lim="800000"/>
            <a:headEnd/>
            <a:tailEnd/>
          </a:ln>
        </p:spPr>
      </p:pic>
      <p:cxnSp>
        <p:nvCxnSpPr>
          <p:cNvPr id="15" name="Straight Arrow Connector 14"/>
          <p:cNvCxnSpPr/>
          <p:nvPr/>
        </p:nvCxnSpPr>
        <p:spPr>
          <a:xfrm>
            <a:off x="3886200" y="4191000"/>
            <a:ext cx="914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7350" name="TextBox 15"/>
          <p:cNvSpPr txBox="1">
            <a:spLocks noChangeArrowheads="1"/>
          </p:cNvSpPr>
          <p:nvPr/>
        </p:nvSpPr>
        <p:spPr bwMode="auto">
          <a:xfrm>
            <a:off x="3657600" y="4343400"/>
            <a:ext cx="1416050" cy="369888"/>
          </a:xfrm>
          <a:prstGeom prst="rect">
            <a:avLst/>
          </a:prstGeom>
          <a:noFill/>
          <a:ln w="9525">
            <a:noFill/>
            <a:miter lim="800000"/>
            <a:headEnd/>
            <a:tailEnd/>
          </a:ln>
        </p:spPr>
        <p:txBody>
          <a:bodyPr wrap="none">
            <a:spAutoFit/>
          </a:bodyPr>
          <a:lstStyle/>
          <a:p>
            <a:r>
              <a:rPr lang="en-US"/>
              <a:t>Spin to right</a:t>
            </a:r>
          </a:p>
        </p:txBody>
      </p:sp>
      <p:sp>
        <p:nvSpPr>
          <p:cNvPr id="7" name="Oval 6"/>
          <p:cNvSpPr/>
          <p:nvPr/>
        </p:nvSpPr>
        <p:spPr>
          <a:xfrm>
            <a:off x="1828800" y="42672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5486400" y="4800600"/>
            <a:ext cx="152400" cy="15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353" name="TextBox 9"/>
          <p:cNvSpPr txBox="1">
            <a:spLocks noChangeArrowheads="1"/>
          </p:cNvSpPr>
          <p:nvPr/>
        </p:nvSpPr>
        <p:spPr bwMode="auto">
          <a:xfrm>
            <a:off x="228600" y="4038600"/>
            <a:ext cx="1266825" cy="923925"/>
          </a:xfrm>
          <a:prstGeom prst="rect">
            <a:avLst/>
          </a:prstGeom>
          <a:noFill/>
          <a:ln w="9525">
            <a:noFill/>
            <a:miter lim="800000"/>
            <a:headEnd/>
            <a:tailEnd/>
          </a:ln>
        </p:spPr>
        <p:txBody>
          <a:bodyPr wrap="none">
            <a:spAutoFit/>
          </a:bodyPr>
          <a:lstStyle/>
          <a:p>
            <a:r>
              <a:rPr lang="en-US"/>
              <a:t>Easily </a:t>
            </a:r>
          </a:p>
          <a:p>
            <a:r>
              <a:rPr lang="en-US"/>
              <a:t>‘identified’ </a:t>
            </a:r>
          </a:p>
          <a:p>
            <a:r>
              <a:rPr lang="en-US"/>
              <a:t>point</a:t>
            </a:r>
          </a:p>
        </p:txBody>
      </p:sp>
      <p:sp>
        <p:nvSpPr>
          <p:cNvPr id="57354" name="TextBox 10"/>
          <p:cNvSpPr txBox="1">
            <a:spLocks noChangeArrowheads="1"/>
          </p:cNvSpPr>
          <p:nvPr/>
        </p:nvSpPr>
        <p:spPr bwMode="auto">
          <a:xfrm>
            <a:off x="3810000" y="5181600"/>
            <a:ext cx="1762125" cy="923925"/>
          </a:xfrm>
          <a:prstGeom prst="rect">
            <a:avLst/>
          </a:prstGeom>
          <a:noFill/>
          <a:ln w="9525">
            <a:noFill/>
            <a:miter lim="800000"/>
            <a:headEnd/>
            <a:tailEnd/>
          </a:ln>
        </p:spPr>
        <p:txBody>
          <a:bodyPr wrap="none">
            <a:spAutoFit/>
          </a:bodyPr>
          <a:lstStyle/>
          <a:p>
            <a:r>
              <a:rPr lang="en-US"/>
              <a:t>Re- </a:t>
            </a:r>
          </a:p>
          <a:p>
            <a:r>
              <a:rPr lang="en-US"/>
              <a:t>‘identified’ </a:t>
            </a:r>
          </a:p>
          <a:p>
            <a:r>
              <a:rPr lang="en-US"/>
              <a:t>point (whoops!)</a:t>
            </a:r>
          </a:p>
        </p:txBody>
      </p:sp>
      <p:sp>
        <p:nvSpPr>
          <p:cNvPr id="12" name="Oval 11"/>
          <p:cNvSpPr/>
          <p:nvPr/>
        </p:nvSpPr>
        <p:spPr>
          <a:xfrm>
            <a:off x="6019800" y="4267200"/>
            <a:ext cx="152400" cy="152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356" name="TextBox 12"/>
          <p:cNvSpPr txBox="1">
            <a:spLocks noChangeArrowheads="1"/>
          </p:cNvSpPr>
          <p:nvPr/>
        </p:nvSpPr>
        <p:spPr bwMode="auto">
          <a:xfrm>
            <a:off x="7010400" y="4038600"/>
            <a:ext cx="2108200" cy="1477963"/>
          </a:xfrm>
          <a:prstGeom prst="rect">
            <a:avLst/>
          </a:prstGeom>
          <a:noFill/>
          <a:ln w="9525">
            <a:noFill/>
            <a:miter lim="800000"/>
            <a:headEnd/>
            <a:tailEnd/>
          </a:ln>
        </p:spPr>
        <p:txBody>
          <a:bodyPr wrap="none">
            <a:spAutoFit/>
          </a:bodyPr>
          <a:lstStyle/>
          <a:p>
            <a:r>
              <a:rPr lang="en-US"/>
              <a:t>This is the original </a:t>
            </a:r>
          </a:p>
          <a:p>
            <a:r>
              <a:rPr lang="en-US"/>
              <a:t>point, but there is</a:t>
            </a:r>
          </a:p>
          <a:p>
            <a:r>
              <a:rPr lang="en-US"/>
              <a:t>no easy way to </a:t>
            </a:r>
          </a:p>
          <a:p>
            <a:r>
              <a:rPr lang="en-US"/>
              <a:t>identify (or track)</a:t>
            </a:r>
          </a:p>
          <a:p>
            <a:r>
              <a:rPr lang="en-US"/>
              <a:t>it as such</a:t>
            </a:r>
          </a:p>
        </p:txBody>
      </p:sp>
      <p:cxnSp>
        <p:nvCxnSpPr>
          <p:cNvPr id="16" name="Straight Arrow Connector 15"/>
          <p:cNvCxnSpPr>
            <a:stCxn id="57353" idx="3"/>
          </p:cNvCxnSpPr>
          <p:nvPr/>
        </p:nvCxnSpPr>
        <p:spPr>
          <a:xfrm flipV="1">
            <a:off x="1495425" y="4419600"/>
            <a:ext cx="257175" cy="8096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a:xfrm rot="5400000" flipH="1" flipV="1">
            <a:off x="5029200" y="4953000"/>
            <a:ext cx="381000" cy="381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a:xfrm rot="10800000" flipV="1">
            <a:off x="6248400" y="4267200"/>
            <a:ext cx="7620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7360" name="TextBox 20"/>
          <p:cNvSpPr txBox="1">
            <a:spLocks noChangeArrowheads="1"/>
          </p:cNvSpPr>
          <p:nvPr/>
        </p:nvSpPr>
        <p:spPr bwMode="auto">
          <a:xfrm>
            <a:off x="457200" y="6248400"/>
            <a:ext cx="7750175" cy="369888"/>
          </a:xfrm>
          <a:prstGeom prst="rect">
            <a:avLst/>
          </a:prstGeom>
          <a:noFill/>
          <a:ln w="9525">
            <a:noFill/>
            <a:miter lim="800000"/>
            <a:headEnd/>
            <a:tailEnd/>
          </a:ln>
        </p:spPr>
        <p:txBody>
          <a:bodyPr wrap="none">
            <a:spAutoFit/>
          </a:bodyPr>
          <a:lstStyle/>
          <a:p>
            <a:r>
              <a:rPr lang="en-US"/>
              <a:t>Or: do we correspond the whole red patch with the whole other red patch?</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626</Words>
  <Application>Microsoft Office PowerPoint</Application>
  <PresentationFormat>On-screen Show (4:3)</PresentationFormat>
  <Paragraphs>73</Paragraphs>
  <Slides>15</Slides>
  <Notes>0</Notes>
  <HiddenSlides>0</HiddenSlides>
  <MMClips>3</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More Perception</vt:lpstr>
      <vt:lpstr>Motion Perception</vt:lpstr>
      <vt:lpstr>The problem of motion perception</vt:lpstr>
      <vt:lpstr>Biological motion</vt:lpstr>
      <vt:lpstr>Biological motion: Main results</vt:lpstr>
      <vt:lpstr>The Barber Pole Illusion</vt:lpstr>
      <vt:lpstr>Rotating Poles</vt:lpstr>
      <vt:lpstr>The Correspondence Problem</vt:lpstr>
      <vt:lpstr>Correspondence Problem  for Barber Pole</vt:lpstr>
      <vt:lpstr>The Problem of Integration</vt:lpstr>
      <vt:lpstr>The Correspondence Problem for Stereopsis</vt:lpstr>
      <vt:lpstr>The Ames Room</vt:lpstr>
      <vt:lpstr>Cue Conflict</vt:lpstr>
      <vt:lpstr>The Binding Problem</vt:lpstr>
      <vt:lpstr>Living in the Past …</vt:lpstr>
    </vt:vector>
  </TitlesOfParts>
  <Company>HSS, RPI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Perception</dc:title>
  <dc:creator>heuveb</dc:creator>
  <cp:lastModifiedBy>heuveb</cp:lastModifiedBy>
  <cp:revision>2</cp:revision>
  <dcterms:created xsi:type="dcterms:W3CDTF">2012-03-22T17:45:36Z</dcterms:created>
  <dcterms:modified xsi:type="dcterms:W3CDTF">2012-03-22T17:54:29Z</dcterms:modified>
</cp:coreProperties>
</file>