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77" r:id="rId3"/>
    <p:sldId id="280" r:id="rId4"/>
    <p:sldId id="282" r:id="rId5"/>
    <p:sldId id="284" r:id="rId6"/>
    <p:sldId id="286" r:id="rId7"/>
    <p:sldId id="287" r:id="rId8"/>
    <p:sldId id="288" r:id="rId9"/>
    <p:sldId id="289" r:id="rId10"/>
    <p:sldId id="290" r:id="rId11"/>
    <p:sldId id="297" r:id="rId12"/>
    <p:sldId id="298" r:id="rId13"/>
    <p:sldId id="299" r:id="rId14"/>
    <p:sldId id="504" r:id="rId15"/>
    <p:sldId id="303" r:id="rId16"/>
    <p:sldId id="329" r:id="rId17"/>
    <p:sldId id="312" r:id="rId18"/>
    <p:sldId id="313" r:id="rId19"/>
    <p:sldId id="314" r:id="rId20"/>
    <p:sldId id="315" r:id="rId21"/>
    <p:sldId id="316" r:id="rId22"/>
    <p:sldId id="317" r:id="rId23"/>
    <p:sldId id="320" r:id="rId24"/>
    <p:sldId id="321" r:id="rId25"/>
    <p:sldId id="322" r:id="rId26"/>
    <p:sldId id="323" r:id="rId27"/>
    <p:sldId id="324" r:id="rId28"/>
    <p:sldId id="330" r:id="rId29"/>
    <p:sldId id="480" r:id="rId30"/>
    <p:sldId id="481" r:id="rId31"/>
    <p:sldId id="482" r:id="rId32"/>
    <p:sldId id="483" r:id="rId33"/>
    <p:sldId id="332" r:id="rId34"/>
    <p:sldId id="333" r:id="rId35"/>
    <p:sldId id="334" r:id="rId36"/>
    <p:sldId id="335" r:id="rId37"/>
    <p:sldId id="336" r:id="rId38"/>
    <p:sldId id="337" r:id="rId39"/>
    <p:sldId id="503" r:id="rId40"/>
    <p:sldId id="340" r:id="rId41"/>
    <p:sldId id="341" r:id="rId42"/>
    <p:sldId id="342" r:id="rId43"/>
    <p:sldId id="343" r:id="rId44"/>
    <p:sldId id="344" r:id="rId45"/>
    <p:sldId id="345" r:id="rId46"/>
    <p:sldId id="346" r:id="rId47"/>
    <p:sldId id="347" r:id="rId48"/>
    <p:sldId id="478" r:id="rId49"/>
    <p:sldId id="479" r:id="rId50"/>
    <p:sldId id="499" r:id="rId51"/>
    <p:sldId id="421" r:id="rId52"/>
    <p:sldId id="422" r:id="rId53"/>
    <p:sldId id="423" r:id="rId54"/>
    <p:sldId id="424" r:id="rId55"/>
    <p:sldId id="425" r:id="rId56"/>
    <p:sldId id="426" r:id="rId57"/>
    <p:sldId id="427" r:id="rId58"/>
    <p:sldId id="428" r:id="rId59"/>
    <p:sldId id="429" r:id="rId60"/>
    <p:sldId id="430" r:id="rId61"/>
    <p:sldId id="431" r:id="rId62"/>
    <p:sldId id="436"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B32FC64-D93D-4583-808F-34120874C19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9965B-D87E-4658-B5E2-822229DE1BFE}" type="slidenum">
              <a:rPr lang="en-US"/>
              <a:pPr/>
              <a:t>10</a:t>
            </a:fld>
            <a:endParaRPr 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3BA6C5-0FAC-49AA-B06C-C3B2441172F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054610-D089-472F-BDBF-FCDDF6485EA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2B23E9-87F5-4636-A2FD-059FD64AA7B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EC8CE4-4D0A-4BAD-8053-53E1F33EFA4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29A03C-863F-4A74-A753-FF5DCB5A9A1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3C6077-4800-4319-ABD7-229784CC907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E18D933-26BC-4EF0-8701-52915D74D1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25A5AAC-E69D-449C-8422-02E0E8DC5A4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FA0A1B-5BC7-4EEF-816B-35E0C08C5D7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1D3C73-C6D0-4BE8-B56A-2640A253101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0B520E-B9DC-4688-AB8C-EA6C43EC28D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060EF47-A51D-461C-BE95-4C02ADE6AF3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Propositional Logic Review</a:t>
            </a:r>
            <a:endParaRPr lang="en-US" dirty="0"/>
          </a:p>
        </p:txBody>
      </p:sp>
      <p:sp>
        <p:nvSpPr>
          <p:cNvPr id="2051" name="Rectangle 3"/>
          <p:cNvSpPr>
            <a:spLocks noGrp="1" noChangeArrowheads="1"/>
          </p:cNvSpPr>
          <p:nvPr>
            <p:ph type="subTitle" idx="1"/>
          </p:nvPr>
        </p:nvSpPr>
        <p:spPr/>
        <p:txBody>
          <a:bodyPr/>
          <a:lstStyle/>
          <a:p>
            <a:r>
              <a:rPr lang="en-US" dirty="0" smtClean="0"/>
              <a:t>Computability and Logic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How to express Exclusive Disjunctions</a:t>
            </a:r>
          </a:p>
        </p:txBody>
      </p:sp>
      <p:sp>
        <p:nvSpPr>
          <p:cNvPr id="36867" name="Rectangle 3"/>
          <p:cNvSpPr>
            <a:spLocks noGrp="1" noChangeArrowheads="1"/>
          </p:cNvSpPr>
          <p:nvPr>
            <p:ph type="body" idx="1"/>
          </p:nvPr>
        </p:nvSpPr>
        <p:spPr>
          <a:xfrm>
            <a:off x="457200" y="1600200"/>
            <a:ext cx="8229600" cy="2514600"/>
          </a:xfrm>
        </p:spPr>
        <p:txBody>
          <a:bodyPr/>
          <a:lstStyle/>
          <a:p>
            <a:r>
              <a:rPr lang="en-US" sz="2800">
                <a:sym typeface="Symbol" pitchFamily="18" charset="2"/>
              </a:rPr>
              <a:t>We could define a separate symbol for exclusive disjunctions, but we are not going to do that.</a:t>
            </a:r>
          </a:p>
          <a:p>
            <a:r>
              <a:rPr lang="en-US" sz="2800">
                <a:sym typeface="Symbol" pitchFamily="18" charset="2"/>
              </a:rPr>
              <a:t>Fortunately, exclusive disjunctions can be expressed using the symbols we already have: (PQ)  (PQ)</a:t>
            </a:r>
            <a:endParaRPr lang="en-US"/>
          </a:p>
        </p:txBody>
      </p:sp>
      <p:sp>
        <p:nvSpPr>
          <p:cNvPr id="36868" name="Line 4"/>
          <p:cNvSpPr>
            <a:spLocks noChangeShapeType="1"/>
          </p:cNvSpPr>
          <p:nvPr/>
        </p:nvSpPr>
        <p:spPr bwMode="auto">
          <a:xfrm>
            <a:off x="36576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36869" name="Line 5"/>
          <p:cNvSpPr>
            <a:spLocks noChangeShapeType="1"/>
          </p:cNvSpPr>
          <p:nvPr/>
        </p:nvSpPr>
        <p:spPr bwMode="auto">
          <a:xfrm>
            <a:off x="2819400" y="4876800"/>
            <a:ext cx="3276600" cy="0"/>
          </a:xfrm>
          <a:prstGeom prst="line">
            <a:avLst/>
          </a:prstGeom>
          <a:noFill/>
          <a:ln w="9525">
            <a:solidFill>
              <a:schemeClr val="tx1"/>
            </a:solidFill>
            <a:round/>
            <a:headEnd/>
            <a:tailEnd/>
          </a:ln>
          <a:effectLst/>
        </p:spPr>
        <p:txBody>
          <a:bodyPr wrap="none" anchor="ctr"/>
          <a:lstStyle/>
          <a:p>
            <a:endParaRPr lang="en-US"/>
          </a:p>
        </p:txBody>
      </p:sp>
      <p:sp>
        <p:nvSpPr>
          <p:cNvPr id="36870" name="Text Box 6"/>
          <p:cNvSpPr txBox="1">
            <a:spLocks noChangeArrowheads="1"/>
          </p:cNvSpPr>
          <p:nvPr/>
        </p:nvSpPr>
        <p:spPr bwMode="auto">
          <a:xfrm>
            <a:off x="2819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36871" name="Text Box 7"/>
          <p:cNvSpPr txBox="1">
            <a:spLocks noChangeArrowheads="1"/>
          </p:cNvSpPr>
          <p:nvPr/>
        </p:nvSpPr>
        <p:spPr bwMode="auto">
          <a:xfrm>
            <a:off x="3733800" y="4419600"/>
            <a:ext cx="24463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  (PQ)</a:t>
            </a:r>
          </a:p>
        </p:txBody>
      </p:sp>
      <p:sp>
        <p:nvSpPr>
          <p:cNvPr id="36872" name="Text Box 8"/>
          <p:cNvSpPr txBox="1">
            <a:spLocks noChangeArrowheads="1"/>
          </p:cNvSpPr>
          <p:nvPr/>
        </p:nvSpPr>
        <p:spPr bwMode="auto">
          <a:xfrm>
            <a:off x="3276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73" name="Text Box 9"/>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74" name="Text Box 10"/>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75" name="Text Box 11"/>
          <p:cNvSpPr txBox="1">
            <a:spLocks noChangeArrowheads="1"/>
          </p:cNvSpPr>
          <p:nvPr/>
        </p:nvSpPr>
        <p:spPr bwMode="auto">
          <a:xfrm>
            <a:off x="41148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76" name="Line 12"/>
          <p:cNvSpPr>
            <a:spLocks noChangeShapeType="1"/>
          </p:cNvSpPr>
          <p:nvPr/>
        </p:nvSpPr>
        <p:spPr bwMode="auto">
          <a:xfrm>
            <a:off x="37338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36877" name="Line 13"/>
          <p:cNvSpPr>
            <a:spLocks noChangeShapeType="1"/>
          </p:cNvSpPr>
          <p:nvPr/>
        </p:nvSpPr>
        <p:spPr bwMode="auto">
          <a:xfrm>
            <a:off x="3200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36878" name="Text Box 14"/>
          <p:cNvSpPr txBox="1">
            <a:spLocks noChangeArrowheads="1"/>
          </p:cNvSpPr>
          <p:nvPr/>
        </p:nvSpPr>
        <p:spPr bwMode="auto">
          <a:xfrm>
            <a:off x="32766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36879" name="Text Box 15"/>
          <p:cNvSpPr txBox="1">
            <a:spLocks noChangeArrowheads="1"/>
          </p:cNvSpPr>
          <p:nvPr/>
        </p:nvSpPr>
        <p:spPr bwMode="auto">
          <a:xfrm>
            <a:off x="4114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80" name="Text Box 16"/>
          <p:cNvSpPr txBox="1">
            <a:spLocks noChangeArrowheads="1"/>
          </p:cNvSpPr>
          <p:nvPr/>
        </p:nvSpPr>
        <p:spPr bwMode="auto">
          <a:xfrm>
            <a:off x="41148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81" name="Text Box 17"/>
          <p:cNvSpPr txBox="1">
            <a:spLocks noChangeArrowheads="1"/>
          </p:cNvSpPr>
          <p:nvPr/>
        </p:nvSpPr>
        <p:spPr bwMode="auto">
          <a:xfrm>
            <a:off x="3276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82" name="Text Box 18"/>
          <p:cNvSpPr txBox="1">
            <a:spLocks noChangeArrowheads="1"/>
          </p:cNvSpPr>
          <p:nvPr/>
        </p:nvSpPr>
        <p:spPr bwMode="auto">
          <a:xfrm>
            <a:off x="41148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83" name="Text Box 19"/>
          <p:cNvSpPr txBox="1">
            <a:spLocks noChangeArrowheads="1"/>
          </p:cNvSpPr>
          <p:nvPr/>
        </p:nvSpPr>
        <p:spPr bwMode="auto">
          <a:xfrm>
            <a:off x="281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84" name="Text Box 20"/>
          <p:cNvSpPr txBox="1">
            <a:spLocks noChangeArrowheads="1"/>
          </p:cNvSpPr>
          <p:nvPr/>
        </p:nvSpPr>
        <p:spPr bwMode="auto">
          <a:xfrm>
            <a:off x="2819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85" name="Text Box 21"/>
          <p:cNvSpPr txBox="1">
            <a:spLocks noChangeArrowheads="1"/>
          </p:cNvSpPr>
          <p:nvPr/>
        </p:nvSpPr>
        <p:spPr bwMode="auto">
          <a:xfrm>
            <a:off x="2819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86" name="Text Box 22"/>
          <p:cNvSpPr txBox="1">
            <a:spLocks noChangeArrowheads="1"/>
          </p:cNvSpPr>
          <p:nvPr/>
        </p:nvSpPr>
        <p:spPr bwMode="auto">
          <a:xfrm>
            <a:off x="2819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87" name="Text Box 23"/>
          <p:cNvSpPr txBox="1">
            <a:spLocks noChangeArrowheads="1"/>
          </p:cNvSpPr>
          <p:nvPr/>
        </p:nvSpPr>
        <p:spPr bwMode="auto">
          <a:xfrm>
            <a:off x="5486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88" name="Text Box 24"/>
          <p:cNvSpPr txBox="1">
            <a:spLocks noChangeArrowheads="1"/>
          </p:cNvSpPr>
          <p:nvPr/>
        </p:nvSpPr>
        <p:spPr bwMode="auto">
          <a:xfrm>
            <a:off x="5486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89" name="Text Box 25"/>
          <p:cNvSpPr txBox="1">
            <a:spLocks noChangeArrowheads="1"/>
          </p:cNvSpPr>
          <p:nvPr/>
        </p:nvSpPr>
        <p:spPr bwMode="auto">
          <a:xfrm>
            <a:off x="5486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90" name="Text Box 26"/>
          <p:cNvSpPr txBox="1">
            <a:spLocks noChangeArrowheads="1"/>
          </p:cNvSpPr>
          <p:nvPr/>
        </p:nvSpPr>
        <p:spPr bwMode="auto">
          <a:xfrm>
            <a:off x="54864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91" name="Text Box 27"/>
          <p:cNvSpPr txBox="1">
            <a:spLocks noChangeArrowheads="1"/>
          </p:cNvSpPr>
          <p:nvPr/>
        </p:nvSpPr>
        <p:spPr bwMode="auto">
          <a:xfrm>
            <a:off x="51054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92" name="Text Box 28"/>
          <p:cNvSpPr txBox="1">
            <a:spLocks noChangeArrowheads="1"/>
          </p:cNvSpPr>
          <p:nvPr/>
        </p:nvSpPr>
        <p:spPr bwMode="auto">
          <a:xfrm>
            <a:off x="51054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93" name="Text Box 29"/>
          <p:cNvSpPr txBox="1">
            <a:spLocks noChangeArrowheads="1"/>
          </p:cNvSpPr>
          <p:nvPr/>
        </p:nvSpPr>
        <p:spPr bwMode="auto">
          <a:xfrm>
            <a:off x="51054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94" name="Text Box 30"/>
          <p:cNvSpPr txBox="1">
            <a:spLocks noChangeArrowheads="1"/>
          </p:cNvSpPr>
          <p:nvPr/>
        </p:nvSpPr>
        <p:spPr bwMode="auto">
          <a:xfrm>
            <a:off x="5105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95" name="Text Box 31"/>
          <p:cNvSpPr txBox="1">
            <a:spLocks noChangeArrowheads="1"/>
          </p:cNvSpPr>
          <p:nvPr/>
        </p:nvSpPr>
        <p:spPr bwMode="auto">
          <a:xfrm>
            <a:off x="47244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96" name="Text Box 32"/>
          <p:cNvSpPr txBox="1">
            <a:spLocks noChangeArrowheads="1"/>
          </p:cNvSpPr>
          <p:nvPr/>
        </p:nvSpPr>
        <p:spPr bwMode="auto">
          <a:xfrm>
            <a:off x="47244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97" name="Text Box 33"/>
          <p:cNvSpPr txBox="1">
            <a:spLocks noChangeArrowheads="1"/>
          </p:cNvSpPr>
          <p:nvPr/>
        </p:nvSpPr>
        <p:spPr bwMode="auto">
          <a:xfrm>
            <a:off x="4724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6898" name="Text Box 34"/>
          <p:cNvSpPr txBox="1">
            <a:spLocks noChangeArrowheads="1"/>
          </p:cNvSpPr>
          <p:nvPr/>
        </p:nvSpPr>
        <p:spPr bwMode="auto">
          <a:xfrm>
            <a:off x="4724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6899" name="Line 35"/>
          <p:cNvSpPr>
            <a:spLocks noChangeShapeType="1"/>
          </p:cNvSpPr>
          <p:nvPr/>
        </p:nvSpPr>
        <p:spPr bwMode="auto">
          <a:xfrm flipV="1">
            <a:off x="4876800" y="6400800"/>
            <a:ext cx="0" cy="4572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36900" name="Text Box 36"/>
          <p:cNvSpPr txBox="1">
            <a:spLocks noChangeArrowheads="1"/>
          </p:cNvSpPr>
          <p:nvPr/>
        </p:nvSpPr>
        <p:spPr bwMode="auto">
          <a:xfrm>
            <a:off x="4953000" y="6400800"/>
            <a:ext cx="285750" cy="457200"/>
          </a:xfrm>
          <a:prstGeom prst="rect">
            <a:avLst/>
          </a:prstGeom>
          <a:noFill/>
          <a:ln w="9525">
            <a:noFill/>
            <a:miter lim="800000"/>
            <a:headEnd/>
            <a:tailEnd/>
          </a:ln>
          <a:effectLst/>
        </p:spPr>
        <p:txBody>
          <a:bodyPr wrap="none">
            <a:spAutoFit/>
          </a:bodyPr>
          <a:lstStyle/>
          <a:p>
            <a:pPr eaLnBrk="0" hangingPunct="0"/>
            <a:r>
              <a:rPr lang="en-US" sz="2400" b="1">
                <a:latin typeface="Times New Roman" pitchFamily="18" charset="0"/>
              </a:rPr>
              <a:t>!</a:t>
            </a:r>
            <a:endParaRPr lang="en-US" sz="240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85800" y="2286000"/>
            <a:ext cx="7772400" cy="1143000"/>
          </a:xfrm>
        </p:spPr>
        <p:txBody>
          <a:bodyPr/>
          <a:lstStyle/>
          <a:p>
            <a:r>
              <a:rPr lang="en-US"/>
              <a:t>Conditionals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The Material Conditional</a:t>
            </a:r>
          </a:p>
        </p:txBody>
      </p:sp>
      <p:sp>
        <p:nvSpPr>
          <p:cNvPr id="47107" name="Rectangle 3"/>
          <p:cNvSpPr>
            <a:spLocks noGrp="1" noChangeArrowheads="1"/>
          </p:cNvSpPr>
          <p:nvPr>
            <p:ph type="body" idx="1"/>
          </p:nvPr>
        </p:nvSpPr>
        <p:spPr>
          <a:xfrm>
            <a:off x="457200" y="1600200"/>
            <a:ext cx="8229600" cy="1844675"/>
          </a:xfrm>
        </p:spPr>
        <p:txBody>
          <a:bodyPr/>
          <a:lstStyle/>
          <a:p>
            <a:r>
              <a:rPr lang="en-US" sz="2800"/>
              <a:t>Let us define the binary truth-functional connective ‘</a:t>
            </a:r>
            <a:r>
              <a:rPr lang="en-US" sz="2800">
                <a:sym typeface="Symbol" pitchFamily="18" charset="2"/>
              </a:rPr>
              <a:t>’ according to the truth-table below.</a:t>
            </a:r>
          </a:p>
          <a:p>
            <a:r>
              <a:rPr lang="en-US" sz="2800">
                <a:sym typeface="Symbol" pitchFamily="18" charset="2"/>
              </a:rPr>
              <a:t>The expression P  Q is called a </a:t>
            </a:r>
            <a:r>
              <a:rPr lang="en-US" sz="2800" i="1">
                <a:sym typeface="Symbol" pitchFamily="18" charset="2"/>
              </a:rPr>
              <a:t>conditional</a:t>
            </a:r>
            <a:r>
              <a:rPr lang="en-US" sz="2800">
                <a:sym typeface="Symbol" pitchFamily="18" charset="2"/>
              </a:rPr>
              <a:t>. In here, P is the </a:t>
            </a:r>
            <a:r>
              <a:rPr lang="en-US" sz="2800" i="1">
                <a:sym typeface="Symbol" pitchFamily="18" charset="2"/>
              </a:rPr>
              <a:t>antecedent</a:t>
            </a:r>
            <a:r>
              <a:rPr lang="en-US" sz="2800">
                <a:sym typeface="Symbol" pitchFamily="18" charset="2"/>
              </a:rPr>
              <a:t>, and Q the </a:t>
            </a:r>
            <a:r>
              <a:rPr lang="en-US" sz="2800" i="1">
                <a:sym typeface="Symbol" pitchFamily="18" charset="2"/>
              </a:rPr>
              <a:t>consequent</a:t>
            </a:r>
            <a:r>
              <a:rPr lang="en-US" sz="2800">
                <a:sym typeface="Symbol" pitchFamily="18" charset="2"/>
              </a:rPr>
              <a:t>.</a:t>
            </a:r>
          </a:p>
        </p:txBody>
      </p:sp>
      <p:sp>
        <p:nvSpPr>
          <p:cNvPr id="47108" name="Line 4"/>
          <p:cNvSpPr>
            <a:spLocks noChangeShapeType="1"/>
          </p:cNvSpPr>
          <p:nvPr/>
        </p:nvSpPr>
        <p:spPr bwMode="auto">
          <a:xfrm>
            <a:off x="36576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47109" name="Line 5"/>
          <p:cNvSpPr>
            <a:spLocks noChangeShapeType="1"/>
          </p:cNvSpPr>
          <p:nvPr/>
        </p:nvSpPr>
        <p:spPr bwMode="auto">
          <a:xfrm>
            <a:off x="2819400" y="4876800"/>
            <a:ext cx="1524000" cy="0"/>
          </a:xfrm>
          <a:prstGeom prst="line">
            <a:avLst/>
          </a:prstGeom>
          <a:noFill/>
          <a:ln w="9525">
            <a:solidFill>
              <a:schemeClr val="tx1"/>
            </a:solidFill>
            <a:round/>
            <a:headEnd/>
            <a:tailEnd/>
          </a:ln>
          <a:effectLst/>
        </p:spPr>
        <p:txBody>
          <a:bodyPr wrap="none" anchor="ctr"/>
          <a:lstStyle/>
          <a:p>
            <a:endParaRPr lang="en-US"/>
          </a:p>
        </p:txBody>
      </p:sp>
      <p:sp>
        <p:nvSpPr>
          <p:cNvPr id="47110" name="Text Box 6"/>
          <p:cNvSpPr txBox="1">
            <a:spLocks noChangeArrowheads="1"/>
          </p:cNvSpPr>
          <p:nvPr/>
        </p:nvSpPr>
        <p:spPr bwMode="auto">
          <a:xfrm>
            <a:off x="2819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47111" name="Text Box 7"/>
          <p:cNvSpPr txBox="1">
            <a:spLocks noChangeArrowheads="1"/>
          </p:cNvSpPr>
          <p:nvPr/>
        </p:nvSpPr>
        <p:spPr bwMode="auto">
          <a:xfrm>
            <a:off x="3733800" y="4419600"/>
            <a:ext cx="10271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a:t>
            </a:r>
          </a:p>
        </p:txBody>
      </p:sp>
      <p:sp>
        <p:nvSpPr>
          <p:cNvPr id="47112" name="Text Box 8"/>
          <p:cNvSpPr txBox="1">
            <a:spLocks noChangeArrowheads="1"/>
          </p:cNvSpPr>
          <p:nvPr/>
        </p:nvSpPr>
        <p:spPr bwMode="auto">
          <a:xfrm>
            <a:off x="3276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47113" name="Text Box 9"/>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47114" name="Text Box 10"/>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47115" name="Text Box 11"/>
          <p:cNvSpPr txBox="1">
            <a:spLocks noChangeArrowheads="1"/>
          </p:cNvSpPr>
          <p:nvPr/>
        </p:nvSpPr>
        <p:spPr bwMode="auto">
          <a:xfrm>
            <a:off x="39624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47116" name="Line 12"/>
          <p:cNvSpPr>
            <a:spLocks noChangeShapeType="1"/>
          </p:cNvSpPr>
          <p:nvPr/>
        </p:nvSpPr>
        <p:spPr bwMode="auto">
          <a:xfrm>
            <a:off x="37338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47117" name="Line 13"/>
          <p:cNvSpPr>
            <a:spLocks noChangeShapeType="1"/>
          </p:cNvSpPr>
          <p:nvPr/>
        </p:nvSpPr>
        <p:spPr bwMode="auto">
          <a:xfrm>
            <a:off x="3200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47118" name="Text Box 14"/>
          <p:cNvSpPr txBox="1">
            <a:spLocks noChangeArrowheads="1"/>
          </p:cNvSpPr>
          <p:nvPr/>
        </p:nvSpPr>
        <p:spPr bwMode="auto">
          <a:xfrm>
            <a:off x="32766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47119" name="Text Box 15"/>
          <p:cNvSpPr txBox="1">
            <a:spLocks noChangeArrowheads="1"/>
          </p:cNvSpPr>
          <p:nvPr/>
        </p:nvSpPr>
        <p:spPr bwMode="auto">
          <a:xfrm>
            <a:off x="3962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47120" name="Text Box 16"/>
          <p:cNvSpPr txBox="1">
            <a:spLocks noChangeArrowheads="1"/>
          </p:cNvSpPr>
          <p:nvPr/>
        </p:nvSpPr>
        <p:spPr bwMode="auto">
          <a:xfrm>
            <a:off x="39624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47121" name="Text Box 17"/>
          <p:cNvSpPr txBox="1">
            <a:spLocks noChangeArrowheads="1"/>
          </p:cNvSpPr>
          <p:nvPr/>
        </p:nvSpPr>
        <p:spPr bwMode="auto">
          <a:xfrm>
            <a:off x="3276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47122" name="Text Box 18"/>
          <p:cNvSpPr txBox="1">
            <a:spLocks noChangeArrowheads="1"/>
          </p:cNvSpPr>
          <p:nvPr/>
        </p:nvSpPr>
        <p:spPr bwMode="auto">
          <a:xfrm>
            <a:off x="39624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47123" name="Text Box 19"/>
          <p:cNvSpPr txBox="1">
            <a:spLocks noChangeArrowheads="1"/>
          </p:cNvSpPr>
          <p:nvPr/>
        </p:nvSpPr>
        <p:spPr bwMode="auto">
          <a:xfrm>
            <a:off x="281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47124" name="Text Box 20"/>
          <p:cNvSpPr txBox="1">
            <a:spLocks noChangeArrowheads="1"/>
          </p:cNvSpPr>
          <p:nvPr/>
        </p:nvSpPr>
        <p:spPr bwMode="auto">
          <a:xfrm>
            <a:off x="2819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47125" name="Text Box 21"/>
          <p:cNvSpPr txBox="1">
            <a:spLocks noChangeArrowheads="1"/>
          </p:cNvSpPr>
          <p:nvPr/>
        </p:nvSpPr>
        <p:spPr bwMode="auto">
          <a:xfrm>
            <a:off x="2819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47126" name="Text Box 22"/>
          <p:cNvSpPr txBox="1">
            <a:spLocks noChangeArrowheads="1"/>
          </p:cNvSpPr>
          <p:nvPr/>
        </p:nvSpPr>
        <p:spPr bwMode="auto">
          <a:xfrm>
            <a:off x="2819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‘If … then …’ Statements</a:t>
            </a:r>
          </a:p>
        </p:txBody>
      </p:sp>
      <p:sp>
        <p:nvSpPr>
          <p:cNvPr id="48131" name="Rectangle 3"/>
          <p:cNvSpPr>
            <a:spLocks noGrp="1" noChangeArrowheads="1"/>
          </p:cNvSpPr>
          <p:nvPr>
            <p:ph type="body" idx="1"/>
          </p:nvPr>
        </p:nvSpPr>
        <p:spPr>
          <a:xfrm>
            <a:off x="685800" y="1981200"/>
            <a:ext cx="7772400" cy="4572000"/>
          </a:xfrm>
        </p:spPr>
        <p:txBody>
          <a:bodyPr/>
          <a:lstStyle/>
          <a:p>
            <a:pPr>
              <a:lnSpc>
                <a:spcPct val="80000"/>
              </a:lnSpc>
            </a:pPr>
            <a:r>
              <a:rPr lang="en-US" sz="2000" dirty="0"/>
              <a:t>The conditional is used to capture ‘if … then …’ statements.</a:t>
            </a:r>
          </a:p>
          <a:p>
            <a:pPr>
              <a:lnSpc>
                <a:spcPct val="80000"/>
              </a:lnSpc>
            </a:pPr>
            <a:r>
              <a:rPr lang="en-US" sz="2000" dirty="0"/>
              <a:t>However, the match isn’t perfect. </a:t>
            </a:r>
            <a:endParaRPr lang="en-US" sz="2000" dirty="0" smtClean="0"/>
          </a:p>
          <a:p>
            <a:pPr>
              <a:lnSpc>
                <a:spcPct val="80000"/>
              </a:lnSpc>
            </a:pPr>
            <a:r>
              <a:rPr lang="en-US" sz="2000" dirty="0" smtClean="0"/>
              <a:t>For </a:t>
            </a:r>
            <a:r>
              <a:rPr lang="en-US" sz="2000" dirty="0"/>
              <a:t>example, we don’t want to say that the claim “If grass is green then elephants are big” is true just because grass is green and elephants are big, nor that any ‘if … then’ statement is automatically true once the ‘if’ part is false or the ‘then part true. </a:t>
            </a:r>
            <a:endParaRPr lang="en-US" sz="2000" dirty="0" smtClean="0"/>
          </a:p>
          <a:p>
            <a:pPr>
              <a:lnSpc>
                <a:spcPct val="80000"/>
              </a:lnSpc>
            </a:pPr>
            <a:r>
              <a:rPr lang="en-US" sz="2000" dirty="0" smtClean="0"/>
              <a:t>The </a:t>
            </a:r>
            <a:r>
              <a:rPr lang="en-US" sz="2000" dirty="0"/>
              <a:t>problem is that most English ‘if…then’ expressions aren’t meant to make a claim that is truth-functional in nature.</a:t>
            </a:r>
          </a:p>
          <a:p>
            <a:pPr>
              <a:lnSpc>
                <a:spcPct val="80000"/>
              </a:lnSpc>
            </a:pPr>
            <a:r>
              <a:rPr lang="en-US" sz="2000" dirty="0"/>
              <a:t>Still, any ‘if … then …’ statement will be false if the ‘if’ part is true, but the ‘then’ part false, and the conditional captures at least this important truth-functional aspect of </a:t>
            </a:r>
            <a:r>
              <a:rPr lang="en-US" sz="2000" i="1" dirty="0"/>
              <a:t>any</a:t>
            </a:r>
            <a:r>
              <a:rPr lang="en-US" sz="2000" dirty="0"/>
              <a:t> ‘if … then …’ statement. </a:t>
            </a:r>
          </a:p>
          <a:p>
            <a:pPr>
              <a:lnSpc>
                <a:spcPct val="80000"/>
              </a:lnSpc>
            </a:pPr>
            <a:r>
              <a:rPr lang="en-US" sz="2000" dirty="0"/>
              <a:t>So, while we will from now on refer to the conditional as an ‘if … then’ statement, we must be careful about the use of this, just as care must be taken when applying Newtonian physics to some situation.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in point: The Infamous ‘King-Ace’ problem</a:t>
            </a:r>
            <a:endParaRPr lang="en-US" dirty="0"/>
          </a:p>
        </p:txBody>
      </p:sp>
      <p:sp>
        <p:nvSpPr>
          <p:cNvPr id="3" name="Content Placeholder 2"/>
          <p:cNvSpPr>
            <a:spLocks noGrp="1"/>
          </p:cNvSpPr>
          <p:nvPr>
            <p:ph idx="1"/>
          </p:nvPr>
        </p:nvSpPr>
        <p:spPr/>
        <p:txBody>
          <a:bodyPr/>
          <a:lstStyle/>
          <a:p>
            <a:r>
              <a:rPr lang="en-US" sz="2800" dirty="0" smtClean="0"/>
              <a:t>The psychologist of reasoning gave the following logic problem to Princeton undergraduates:</a:t>
            </a:r>
          </a:p>
          <a:p>
            <a:pPr lvl="1"/>
            <a:r>
              <a:rPr lang="en-US" sz="2400" dirty="0" smtClean="0"/>
              <a:t>Consider the following statement: “If there is a king in the hand, then there is an ace in the hand, or else if there is not a king in the hand, then there is an ace in the hand”. What follows from this statement?</a:t>
            </a:r>
          </a:p>
          <a:p>
            <a:r>
              <a:rPr lang="en-US" sz="2800" dirty="0" smtClean="0"/>
              <a:t>Almost all students responded that it can be inferred that there is an ace in the hand.</a:t>
            </a:r>
          </a:p>
          <a:p>
            <a:r>
              <a:rPr lang="en-US" sz="2800" dirty="0" smtClean="0"/>
              <a:t>Johnson-Laird, however, said that what can be concluded is that there is </a:t>
            </a:r>
            <a:r>
              <a:rPr lang="en-US" sz="2800" i="1" dirty="0" smtClean="0"/>
              <a:t>not</a:t>
            </a:r>
            <a:r>
              <a:rPr lang="en-US" sz="2800" dirty="0" smtClean="0"/>
              <a:t> an ace in the hand, and that this is evidence that people can easily make logical reasoning mistakes! …. Really?</a:t>
            </a:r>
          </a:p>
          <a:p>
            <a:pPr>
              <a:buNone/>
            </a:pP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‘If and only if’ and the </a:t>
            </a:r>
            <a:br>
              <a:rPr lang="en-US"/>
            </a:br>
            <a:r>
              <a:rPr lang="en-US"/>
              <a:t>Material Biconditional</a:t>
            </a:r>
          </a:p>
        </p:txBody>
      </p:sp>
      <p:sp>
        <p:nvSpPr>
          <p:cNvPr id="52227" name="Rectangle 3"/>
          <p:cNvSpPr>
            <a:spLocks noGrp="1" noChangeArrowheads="1"/>
          </p:cNvSpPr>
          <p:nvPr>
            <p:ph type="body" idx="1"/>
          </p:nvPr>
        </p:nvSpPr>
        <p:spPr>
          <a:xfrm>
            <a:off x="457200" y="1600200"/>
            <a:ext cx="8229600" cy="2514600"/>
          </a:xfrm>
        </p:spPr>
        <p:txBody>
          <a:bodyPr/>
          <a:lstStyle/>
          <a:p>
            <a:r>
              <a:rPr lang="en-US" sz="2800"/>
              <a:t>A statement of the form ‘P if and only if Q’ (or ‘P iff Q’) is short for ‘P if Q, and P only if Q’. Hence, we could translate this as (P </a:t>
            </a:r>
            <a:r>
              <a:rPr lang="en-US" sz="2800">
                <a:sym typeface="Symbol" pitchFamily="18" charset="2"/>
              </a:rPr>
              <a:t> </a:t>
            </a:r>
            <a:r>
              <a:rPr lang="en-US" sz="2800"/>
              <a:t>Q) </a:t>
            </a:r>
            <a:r>
              <a:rPr lang="en-US" sz="2800">
                <a:sym typeface="Symbol" pitchFamily="18" charset="2"/>
              </a:rPr>
              <a:t></a:t>
            </a:r>
            <a:r>
              <a:rPr lang="en-US" sz="2800"/>
              <a:t> (Q </a:t>
            </a:r>
            <a:r>
              <a:rPr lang="en-US" sz="2800">
                <a:sym typeface="Symbol" pitchFamily="18" charset="2"/>
              </a:rPr>
              <a:t> </a:t>
            </a:r>
            <a:r>
              <a:rPr lang="en-US" sz="2800"/>
              <a:t>P). However, since this is a common expression, we define a new connective ‘</a:t>
            </a:r>
            <a:r>
              <a:rPr lang="en-US" sz="2800">
                <a:sym typeface="Symbol" pitchFamily="18" charset="2"/>
              </a:rPr>
              <a:t>’:</a:t>
            </a:r>
            <a:endParaRPr lang="en-US" sz="2800"/>
          </a:p>
        </p:txBody>
      </p:sp>
      <p:sp>
        <p:nvSpPr>
          <p:cNvPr id="52228" name="Line 4"/>
          <p:cNvSpPr>
            <a:spLocks noChangeShapeType="1"/>
          </p:cNvSpPr>
          <p:nvPr/>
        </p:nvSpPr>
        <p:spPr bwMode="auto">
          <a:xfrm>
            <a:off x="36576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52229" name="Line 5"/>
          <p:cNvSpPr>
            <a:spLocks noChangeShapeType="1"/>
          </p:cNvSpPr>
          <p:nvPr/>
        </p:nvSpPr>
        <p:spPr bwMode="auto">
          <a:xfrm>
            <a:off x="2819400" y="4876800"/>
            <a:ext cx="1524000" cy="0"/>
          </a:xfrm>
          <a:prstGeom prst="line">
            <a:avLst/>
          </a:prstGeom>
          <a:noFill/>
          <a:ln w="9525">
            <a:solidFill>
              <a:schemeClr val="tx1"/>
            </a:solidFill>
            <a:round/>
            <a:headEnd/>
            <a:tailEnd/>
          </a:ln>
          <a:effectLst/>
        </p:spPr>
        <p:txBody>
          <a:bodyPr wrap="none" anchor="ctr"/>
          <a:lstStyle/>
          <a:p>
            <a:endParaRPr lang="en-US"/>
          </a:p>
        </p:txBody>
      </p:sp>
      <p:sp>
        <p:nvSpPr>
          <p:cNvPr id="52230" name="Text Box 6"/>
          <p:cNvSpPr txBox="1">
            <a:spLocks noChangeArrowheads="1"/>
          </p:cNvSpPr>
          <p:nvPr/>
        </p:nvSpPr>
        <p:spPr bwMode="auto">
          <a:xfrm>
            <a:off x="2819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52231" name="Text Box 7"/>
          <p:cNvSpPr txBox="1">
            <a:spLocks noChangeArrowheads="1"/>
          </p:cNvSpPr>
          <p:nvPr/>
        </p:nvSpPr>
        <p:spPr bwMode="auto">
          <a:xfrm>
            <a:off x="3733800" y="4419600"/>
            <a:ext cx="104457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a:t>
            </a:r>
          </a:p>
        </p:txBody>
      </p:sp>
      <p:sp>
        <p:nvSpPr>
          <p:cNvPr id="52232" name="Text Box 8"/>
          <p:cNvSpPr txBox="1">
            <a:spLocks noChangeArrowheads="1"/>
          </p:cNvSpPr>
          <p:nvPr/>
        </p:nvSpPr>
        <p:spPr bwMode="auto">
          <a:xfrm>
            <a:off x="3276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52233" name="Text Box 9"/>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52234" name="Text Box 10"/>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52235" name="Text Box 11"/>
          <p:cNvSpPr txBox="1">
            <a:spLocks noChangeArrowheads="1"/>
          </p:cNvSpPr>
          <p:nvPr/>
        </p:nvSpPr>
        <p:spPr bwMode="auto">
          <a:xfrm>
            <a:off x="3962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52236" name="Line 12"/>
          <p:cNvSpPr>
            <a:spLocks noChangeShapeType="1"/>
          </p:cNvSpPr>
          <p:nvPr/>
        </p:nvSpPr>
        <p:spPr bwMode="auto">
          <a:xfrm>
            <a:off x="37338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52237" name="Line 13"/>
          <p:cNvSpPr>
            <a:spLocks noChangeShapeType="1"/>
          </p:cNvSpPr>
          <p:nvPr/>
        </p:nvSpPr>
        <p:spPr bwMode="auto">
          <a:xfrm>
            <a:off x="3200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52238" name="Text Box 14"/>
          <p:cNvSpPr txBox="1">
            <a:spLocks noChangeArrowheads="1"/>
          </p:cNvSpPr>
          <p:nvPr/>
        </p:nvSpPr>
        <p:spPr bwMode="auto">
          <a:xfrm>
            <a:off x="32766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52239" name="Text Box 15"/>
          <p:cNvSpPr txBox="1">
            <a:spLocks noChangeArrowheads="1"/>
          </p:cNvSpPr>
          <p:nvPr/>
        </p:nvSpPr>
        <p:spPr bwMode="auto">
          <a:xfrm>
            <a:off x="3962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52240" name="Text Box 16"/>
          <p:cNvSpPr txBox="1">
            <a:spLocks noChangeArrowheads="1"/>
          </p:cNvSpPr>
          <p:nvPr/>
        </p:nvSpPr>
        <p:spPr bwMode="auto">
          <a:xfrm>
            <a:off x="39624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52241" name="Text Box 17"/>
          <p:cNvSpPr txBox="1">
            <a:spLocks noChangeArrowheads="1"/>
          </p:cNvSpPr>
          <p:nvPr/>
        </p:nvSpPr>
        <p:spPr bwMode="auto">
          <a:xfrm>
            <a:off x="3276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52242" name="Text Box 18"/>
          <p:cNvSpPr txBox="1">
            <a:spLocks noChangeArrowheads="1"/>
          </p:cNvSpPr>
          <p:nvPr/>
        </p:nvSpPr>
        <p:spPr bwMode="auto">
          <a:xfrm>
            <a:off x="39624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52243" name="Text Box 19"/>
          <p:cNvSpPr txBox="1">
            <a:spLocks noChangeArrowheads="1"/>
          </p:cNvSpPr>
          <p:nvPr/>
        </p:nvSpPr>
        <p:spPr bwMode="auto">
          <a:xfrm>
            <a:off x="281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52244" name="Text Box 20"/>
          <p:cNvSpPr txBox="1">
            <a:spLocks noChangeArrowheads="1"/>
          </p:cNvSpPr>
          <p:nvPr/>
        </p:nvSpPr>
        <p:spPr bwMode="auto">
          <a:xfrm>
            <a:off x="2819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52245" name="Text Box 21"/>
          <p:cNvSpPr txBox="1">
            <a:spLocks noChangeArrowheads="1"/>
          </p:cNvSpPr>
          <p:nvPr/>
        </p:nvSpPr>
        <p:spPr bwMode="auto">
          <a:xfrm>
            <a:off x="2819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52246" name="Text Box 22"/>
          <p:cNvSpPr txBox="1">
            <a:spLocks noChangeArrowheads="1"/>
          </p:cNvSpPr>
          <p:nvPr/>
        </p:nvSpPr>
        <p:spPr bwMode="auto">
          <a:xfrm>
            <a:off x="2819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685800" y="2286000"/>
            <a:ext cx="7772400" cy="1143000"/>
          </a:xfrm>
        </p:spPr>
        <p:txBody>
          <a:bodyPr/>
          <a:lstStyle/>
          <a:p>
            <a:r>
              <a:rPr lang="en-US"/>
              <a:t>Logical Properties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Truth Tables</a:t>
            </a:r>
          </a:p>
        </p:txBody>
      </p:sp>
      <p:sp>
        <p:nvSpPr>
          <p:cNvPr id="61443" name="Rectangle 3"/>
          <p:cNvSpPr>
            <a:spLocks noGrp="1" noChangeArrowheads="1"/>
          </p:cNvSpPr>
          <p:nvPr>
            <p:ph type="body" idx="1"/>
          </p:nvPr>
        </p:nvSpPr>
        <p:spPr/>
        <p:txBody>
          <a:bodyPr/>
          <a:lstStyle/>
          <a:p>
            <a:r>
              <a:rPr lang="en-US"/>
              <a:t>Truth-tables can be used for:</a:t>
            </a:r>
          </a:p>
          <a:p>
            <a:pPr lvl="1"/>
            <a:r>
              <a:rPr lang="en-US" i="1"/>
              <a:t>defining</a:t>
            </a:r>
            <a:r>
              <a:rPr lang="en-US"/>
              <a:t> the truth-conditions of truth-functional connectives </a:t>
            </a:r>
          </a:p>
          <a:p>
            <a:pPr lvl="1"/>
            <a:r>
              <a:rPr lang="en-US" i="1"/>
              <a:t>evaluating</a:t>
            </a:r>
            <a:r>
              <a:rPr lang="en-US"/>
              <a:t> the truth-conditions of any complex statement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Tautologies</a:t>
            </a:r>
          </a:p>
        </p:txBody>
      </p:sp>
      <p:sp>
        <p:nvSpPr>
          <p:cNvPr id="62467" name="Rectangle 3"/>
          <p:cNvSpPr>
            <a:spLocks noGrp="1" noChangeArrowheads="1"/>
          </p:cNvSpPr>
          <p:nvPr>
            <p:ph type="body" idx="1"/>
          </p:nvPr>
        </p:nvSpPr>
        <p:spPr>
          <a:xfrm>
            <a:off x="457200" y="1600200"/>
            <a:ext cx="8229600" cy="1981200"/>
          </a:xfrm>
        </p:spPr>
        <p:txBody>
          <a:bodyPr/>
          <a:lstStyle/>
          <a:p>
            <a:r>
              <a:rPr lang="en-US"/>
              <a:t>A tautology is a statement that is necessarily true.</a:t>
            </a:r>
          </a:p>
          <a:p>
            <a:r>
              <a:rPr lang="en-US"/>
              <a:t>Example: P </a:t>
            </a:r>
            <a:r>
              <a:rPr lang="en-US">
                <a:sym typeface="Symbol" pitchFamily="18" charset="2"/>
              </a:rPr>
              <a:t> P</a:t>
            </a:r>
          </a:p>
        </p:txBody>
      </p:sp>
      <p:sp>
        <p:nvSpPr>
          <p:cNvPr id="62468" name="Line 4"/>
          <p:cNvSpPr>
            <a:spLocks noChangeShapeType="1"/>
          </p:cNvSpPr>
          <p:nvPr/>
        </p:nvSpPr>
        <p:spPr bwMode="auto">
          <a:xfrm>
            <a:off x="36576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2469" name="Line 5"/>
          <p:cNvSpPr>
            <a:spLocks noChangeShapeType="1"/>
          </p:cNvSpPr>
          <p:nvPr/>
        </p:nvSpPr>
        <p:spPr bwMode="auto">
          <a:xfrm>
            <a:off x="3352800" y="4876800"/>
            <a:ext cx="1371600" cy="0"/>
          </a:xfrm>
          <a:prstGeom prst="line">
            <a:avLst/>
          </a:prstGeom>
          <a:noFill/>
          <a:ln w="9525">
            <a:solidFill>
              <a:schemeClr val="tx1"/>
            </a:solidFill>
            <a:round/>
            <a:headEnd/>
            <a:tailEnd/>
          </a:ln>
          <a:effectLst/>
        </p:spPr>
        <p:txBody>
          <a:bodyPr wrap="none" anchor="ctr"/>
          <a:lstStyle/>
          <a:p>
            <a:endParaRPr lang="en-US"/>
          </a:p>
        </p:txBody>
      </p:sp>
      <p:sp>
        <p:nvSpPr>
          <p:cNvPr id="62471" name="Text Box 7"/>
          <p:cNvSpPr txBox="1">
            <a:spLocks noChangeArrowheads="1"/>
          </p:cNvSpPr>
          <p:nvPr/>
        </p:nvSpPr>
        <p:spPr bwMode="auto">
          <a:xfrm>
            <a:off x="3733800" y="4419600"/>
            <a:ext cx="10779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P</a:t>
            </a:r>
          </a:p>
        </p:txBody>
      </p:sp>
      <p:sp>
        <p:nvSpPr>
          <p:cNvPr id="62473" name="Text Box 9"/>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2474" name="Text Box 10"/>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2476" name="Line 12"/>
          <p:cNvSpPr>
            <a:spLocks noChangeShapeType="1"/>
          </p:cNvSpPr>
          <p:nvPr/>
        </p:nvSpPr>
        <p:spPr bwMode="auto">
          <a:xfrm>
            <a:off x="37338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2478" name="Text Box 14"/>
          <p:cNvSpPr txBox="1">
            <a:spLocks noChangeArrowheads="1"/>
          </p:cNvSpPr>
          <p:nvPr/>
        </p:nvSpPr>
        <p:spPr bwMode="auto">
          <a:xfrm>
            <a:off x="32766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62479" name="Text Box 15"/>
          <p:cNvSpPr txBox="1">
            <a:spLocks noChangeArrowheads="1"/>
          </p:cNvSpPr>
          <p:nvPr/>
        </p:nvSpPr>
        <p:spPr bwMode="auto">
          <a:xfrm>
            <a:off x="3962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2482" name="Text Box 18"/>
          <p:cNvSpPr txBox="1">
            <a:spLocks noChangeArrowheads="1"/>
          </p:cNvSpPr>
          <p:nvPr/>
        </p:nvSpPr>
        <p:spPr bwMode="auto">
          <a:xfrm>
            <a:off x="3962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2488" name="Text Box 24"/>
          <p:cNvSpPr txBox="1">
            <a:spLocks noChangeArrowheads="1"/>
          </p:cNvSpPr>
          <p:nvPr/>
        </p:nvSpPr>
        <p:spPr bwMode="auto">
          <a:xfrm>
            <a:off x="42672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2489" name="Text Box 25"/>
          <p:cNvSpPr txBox="1">
            <a:spLocks noChangeArrowheads="1"/>
          </p:cNvSpPr>
          <p:nvPr/>
        </p:nvSpPr>
        <p:spPr bwMode="auto">
          <a:xfrm>
            <a:off x="3733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2490" name="Text Box 26"/>
          <p:cNvSpPr txBox="1">
            <a:spLocks noChangeArrowheads="1"/>
          </p:cNvSpPr>
          <p:nvPr/>
        </p:nvSpPr>
        <p:spPr bwMode="auto">
          <a:xfrm>
            <a:off x="44958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2491" name="Text Box 27"/>
          <p:cNvSpPr txBox="1">
            <a:spLocks noChangeArrowheads="1"/>
          </p:cNvSpPr>
          <p:nvPr/>
        </p:nvSpPr>
        <p:spPr bwMode="auto">
          <a:xfrm>
            <a:off x="42672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2492" name="Text Box 28"/>
          <p:cNvSpPr txBox="1">
            <a:spLocks noChangeArrowheads="1"/>
          </p:cNvSpPr>
          <p:nvPr/>
        </p:nvSpPr>
        <p:spPr bwMode="auto">
          <a:xfrm>
            <a:off x="37338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2493" name="Text Box 29"/>
          <p:cNvSpPr txBox="1">
            <a:spLocks noChangeArrowheads="1"/>
          </p:cNvSpPr>
          <p:nvPr/>
        </p:nvSpPr>
        <p:spPr bwMode="auto">
          <a:xfrm>
            <a:off x="4495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Contradictions</a:t>
            </a:r>
          </a:p>
        </p:txBody>
      </p:sp>
      <p:sp>
        <p:nvSpPr>
          <p:cNvPr id="63491" name="Rectangle 3"/>
          <p:cNvSpPr>
            <a:spLocks noGrp="1" noChangeArrowheads="1"/>
          </p:cNvSpPr>
          <p:nvPr>
            <p:ph type="body" idx="1"/>
          </p:nvPr>
        </p:nvSpPr>
        <p:spPr>
          <a:xfrm>
            <a:off x="457200" y="1600200"/>
            <a:ext cx="8229600" cy="1905000"/>
          </a:xfrm>
        </p:spPr>
        <p:txBody>
          <a:bodyPr/>
          <a:lstStyle/>
          <a:p>
            <a:r>
              <a:rPr lang="en-US"/>
              <a:t>A contradiction is a statement that is necessarily false.</a:t>
            </a:r>
          </a:p>
          <a:p>
            <a:r>
              <a:rPr lang="en-US"/>
              <a:t>Example: P </a:t>
            </a:r>
            <a:r>
              <a:rPr lang="en-US">
                <a:sym typeface="Symbol" pitchFamily="18" charset="2"/>
              </a:rPr>
              <a:t> P</a:t>
            </a:r>
            <a:endParaRPr lang="en-US"/>
          </a:p>
        </p:txBody>
      </p:sp>
      <p:sp>
        <p:nvSpPr>
          <p:cNvPr id="63511" name="Line 23"/>
          <p:cNvSpPr>
            <a:spLocks noChangeShapeType="1"/>
          </p:cNvSpPr>
          <p:nvPr/>
        </p:nvSpPr>
        <p:spPr bwMode="auto">
          <a:xfrm>
            <a:off x="36576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3512" name="Line 24"/>
          <p:cNvSpPr>
            <a:spLocks noChangeShapeType="1"/>
          </p:cNvSpPr>
          <p:nvPr/>
        </p:nvSpPr>
        <p:spPr bwMode="auto">
          <a:xfrm>
            <a:off x="3352800" y="4876800"/>
            <a:ext cx="1371600" cy="0"/>
          </a:xfrm>
          <a:prstGeom prst="line">
            <a:avLst/>
          </a:prstGeom>
          <a:noFill/>
          <a:ln w="9525">
            <a:solidFill>
              <a:schemeClr val="tx1"/>
            </a:solidFill>
            <a:round/>
            <a:headEnd/>
            <a:tailEnd/>
          </a:ln>
          <a:effectLst/>
        </p:spPr>
        <p:txBody>
          <a:bodyPr wrap="none" anchor="ctr"/>
          <a:lstStyle/>
          <a:p>
            <a:endParaRPr lang="en-US"/>
          </a:p>
        </p:txBody>
      </p:sp>
      <p:sp>
        <p:nvSpPr>
          <p:cNvPr id="63513" name="Text Box 25"/>
          <p:cNvSpPr txBox="1">
            <a:spLocks noChangeArrowheads="1"/>
          </p:cNvSpPr>
          <p:nvPr/>
        </p:nvSpPr>
        <p:spPr bwMode="auto">
          <a:xfrm>
            <a:off x="3733800" y="4419600"/>
            <a:ext cx="10779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P</a:t>
            </a:r>
          </a:p>
        </p:txBody>
      </p:sp>
      <p:sp>
        <p:nvSpPr>
          <p:cNvPr id="63514" name="Text Box 26"/>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3515" name="Text Box 27"/>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3516" name="Line 28"/>
          <p:cNvSpPr>
            <a:spLocks noChangeShapeType="1"/>
          </p:cNvSpPr>
          <p:nvPr/>
        </p:nvSpPr>
        <p:spPr bwMode="auto">
          <a:xfrm>
            <a:off x="37338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3517" name="Text Box 29"/>
          <p:cNvSpPr txBox="1">
            <a:spLocks noChangeArrowheads="1"/>
          </p:cNvSpPr>
          <p:nvPr/>
        </p:nvSpPr>
        <p:spPr bwMode="auto">
          <a:xfrm>
            <a:off x="32766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63518" name="Text Box 30"/>
          <p:cNvSpPr txBox="1">
            <a:spLocks noChangeArrowheads="1"/>
          </p:cNvSpPr>
          <p:nvPr/>
        </p:nvSpPr>
        <p:spPr bwMode="auto">
          <a:xfrm>
            <a:off x="39624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3519" name="Text Box 31"/>
          <p:cNvSpPr txBox="1">
            <a:spLocks noChangeArrowheads="1"/>
          </p:cNvSpPr>
          <p:nvPr/>
        </p:nvSpPr>
        <p:spPr bwMode="auto">
          <a:xfrm>
            <a:off x="39624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3520" name="Text Box 32"/>
          <p:cNvSpPr txBox="1">
            <a:spLocks noChangeArrowheads="1"/>
          </p:cNvSpPr>
          <p:nvPr/>
        </p:nvSpPr>
        <p:spPr bwMode="auto">
          <a:xfrm>
            <a:off x="42672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3521" name="Text Box 33"/>
          <p:cNvSpPr txBox="1">
            <a:spLocks noChangeArrowheads="1"/>
          </p:cNvSpPr>
          <p:nvPr/>
        </p:nvSpPr>
        <p:spPr bwMode="auto">
          <a:xfrm>
            <a:off x="3733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3522" name="Text Box 34"/>
          <p:cNvSpPr txBox="1">
            <a:spLocks noChangeArrowheads="1"/>
          </p:cNvSpPr>
          <p:nvPr/>
        </p:nvSpPr>
        <p:spPr bwMode="auto">
          <a:xfrm>
            <a:off x="44958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3523" name="Text Box 35"/>
          <p:cNvSpPr txBox="1">
            <a:spLocks noChangeArrowheads="1"/>
          </p:cNvSpPr>
          <p:nvPr/>
        </p:nvSpPr>
        <p:spPr bwMode="auto">
          <a:xfrm>
            <a:off x="42672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3524" name="Text Box 36"/>
          <p:cNvSpPr txBox="1">
            <a:spLocks noChangeArrowheads="1"/>
          </p:cNvSpPr>
          <p:nvPr/>
        </p:nvSpPr>
        <p:spPr bwMode="auto">
          <a:xfrm>
            <a:off x="37338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3525" name="Text Box 37"/>
          <p:cNvSpPr txBox="1">
            <a:spLocks noChangeArrowheads="1"/>
          </p:cNvSpPr>
          <p:nvPr/>
        </p:nvSpPr>
        <p:spPr bwMode="auto">
          <a:xfrm>
            <a:off x="4495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286000"/>
            <a:ext cx="7772400" cy="1143000"/>
          </a:xfrm>
        </p:spPr>
        <p:txBody>
          <a:bodyPr/>
          <a:lstStyle/>
          <a:p>
            <a:r>
              <a:rPr lang="en-US"/>
              <a:t>Boolean Connectives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Contingencies</a:t>
            </a:r>
          </a:p>
        </p:txBody>
      </p:sp>
      <p:sp>
        <p:nvSpPr>
          <p:cNvPr id="64515" name="Rectangle 3"/>
          <p:cNvSpPr>
            <a:spLocks noGrp="1" noChangeArrowheads="1"/>
          </p:cNvSpPr>
          <p:nvPr>
            <p:ph type="body" idx="1"/>
          </p:nvPr>
        </p:nvSpPr>
        <p:spPr>
          <a:xfrm>
            <a:off x="457200" y="1600200"/>
            <a:ext cx="8229600" cy="2133600"/>
          </a:xfrm>
        </p:spPr>
        <p:txBody>
          <a:bodyPr/>
          <a:lstStyle/>
          <a:p>
            <a:r>
              <a:rPr lang="en-US"/>
              <a:t>A contingency is a statement that can be true as well as false</a:t>
            </a:r>
          </a:p>
          <a:p>
            <a:r>
              <a:rPr lang="en-US"/>
              <a:t>Example: P</a:t>
            </a:r>
          </a:p>
        </p:txBody>
      </p:sp>
      <p:sp>
        <p:nvSpPr>
          <p:cNvPr id="64535" name="Line 23"/>
          <p:cNvSpPr>
            <a:spLocks noChangeShapeType="1"/>
          </p:cNvSpPr>
          <p:nvPr/>
        </p:nvSpPr>
        <p:spPr bwMode="auto">
          <a:xfrm>
            <a:off x="36576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4536" name="Line 24"/>
          <p:cNvSpPr>
            <a:spLocks noChangeShapeType="1"/>
          </p:cNvSpPr>
          <p:nvPr/>
        </p:nvSpPr>
        <p:spPr bwMode="auto">
          <a:xfrm>
            <a:off x="3352800" y="4876800"/>
            <a:ext cx="685800" cy="0"/>
          </a:xfrm>
          <a:prstGeom prst="line">
            <a:avLst/>
          </a:prstGeom>
          <a:noFill/>
          <a:ln w="9525">
            <a:solidFill>
              <a:schemeClr val="tx1"/>
            </a:solidFill>
            <a:round/>
            <a:headEnd/>
            <a:tailEnd/>
          </a:ln>
          <a:effectLst/>
        </p:spPr>
        <p:txBody>
          <a:bodyPr wrap="none" anchor="ctr"/>
          <a:lstStyle/>
          <a:p>
            <a:endParaRPr lang="en-US"/>
          </a:p>
        </p:txBody>
      </p:sp>
      <p:sp>
        <p:nvSpPr>
          <p:cNvPr id="64537" name="Text Box 25"/>
          <p:cNvSpPr txBox="1">
            <a:spLocks noChangeArrowheads="1"/>
          </p:cNvSpPr>
          <p:nvPr/>
        </p:nvSpPr>
        <p:spPr bwMode="auto">
          <a:xfrm>
            <a:off x="3733800" y="442595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a:t>
            </a:r>
          </a:p>
        </p:txBody>
      </p:sp>
      <p:sp>
        <p:nvSpPr>
          <p:cNvPr id="64538" name="Text Box 26"/>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4539" name="Text Box 27"/>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4540" name="Line 28"/>
          <p:cNvSpPr>
            <a:spLocks noChangeShapeType="1"/>
          </p:cNvSpPr>
          <p:nvPr/>
        </p:nvSpPr>
        <p:spPr bwMode="auto">
          <a:xfrm>
            <a:off x="37338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4541" name="Text Box 29"/>
          <p:cNvSpPr txBox="1">
            <a:spLocks noChangeArrowheads="1"/>
          </p:cNvSpPr>
          <p:nvPr/>
        </p:nvSpPr>
        <p:spPr bwMode="auto">
          <a:xfrm>
            <a:off x="32766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64545" name="Text Box 33"/>
          <p:cNvSpPr txBox="1">
            <a:spLocks noChangeArrowheads="1"/>
          </p:cNvSpPr>
          <p:nvPr/>
        </p:nvSpPr>
        <p:spPr bwMode="auto">
          <a:xfrm>
            <a:off x="3733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4548" name="Text Box 36"/>
          <p:cNvSpPr txBox="1">
            <a:spLocks noChangeArrowheads="1"/>
          </p:cNvSpPr>
          <p:nvPr/>
        </p:nvSpPr>
        <p:spPr bwMode="auto">
          <a:xfrm>
            <a:off x="37338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Equivalences</a:t>
            </a:r>
          </a:p>
        </p:txBody>
      </p:sp>
      <p:sp>
        <p:nvSpPr>
          <p:cNvPr id="65539" name="Rectangle 3"/>
          <p:cNvSpPr>
            <a:spLocks noGrp="1" noChangeArrowheads="1"/>
          </p:cNvSpPr>
          <p:nvPr>
            <p:ph type="body" idx="1"/>
          </p:nvPr>
        </p:nvSpPr>
        <p:spPr>
          <a:xfrm>
            <a:off x="457200" y="1600200"/>
            <a:ext cx="8229600" cy="2667000"/>
          </a:xfrm>
        </p:spPr>
        <p:txBody>
          <a:bodyPr/>
          <a:lstStyle/>
          <a:p>
            <a:r>
              <a:rPr lang="en-US"/>
              <a:t>Two statements are equivalent if they have the exact same truth-conditions.</a:t>
            </a:r>
          </a:p>
          <a:p>
            <a:r>
              <a:rPr lang="en-US"/>
              <a:t>Example: P and </a:t>
            </a:r>
            <a:r>
              <a:rPr lang="en-US">
                <a:sym typeface="Symbol" pitchFamily="18" charset="2"/>
              </a:rPr>
              <a:t>P</a:t>
            </a:r>
          </a:p>
        </p:txBody>
      </p:sp>
      <p:sp>
        <p:nvSpPr>
          <p:cNvPr id="65559" name="Line 23"/>
          <p:cNvSpPr>
            <a:spLocks noChangeShapeType="1"/>
          </p:cNvSpPr>
          <p:nvPr/>
        </p:nvSpPr>
        <p:spPr bwMode="auto">
          <a:xfrm>
            <a:off x="36576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5560" name="Line 24"/>
          <p:cNvSpPr>
            <a:spLocks noChangeShapeType="1"/>
          </p:cNvSpPr>
          <p:nvPr/>
        </p:nvSpPr>
        <p:spPr bwMode="auto">
          <a:xfrm>
            <a:off x="3352800" y="4876800"/>
            <a:ext cx="1371600" cy="0"/>
          </a:xfrm>
          <a:prstGeom prst="line">
            <a:avLst/>
          </a:prstGeom>
          <a:noFill/>
          <a:ln w="9525">
            <a:solidFill>
              <a:schemeClr val="tx1"/>
            </a:solidFill>
            <a:round/>
            <a:headEnd/>
            <a:tailEnd/>
          </a:ln>
          <a:effectLst/>
        </p:spPr>
        <p:txBody>
          <a:bodyPr wrap="none" anchor="ctr"/>
          <a:lstStyle/>
          <a:p>
            <a:endParaRPr lang="en-US"/>
          </a:p>
        </p:txBody>
      </p:sp>
      <p:sp>
        <p:nvSpPr>
          <p:cNvPr id="65561" name="Text Box 25"/>
          <p:cNvSpPr txBox="1">
            <a:spLocks noChangeArrowheads="1"/>
          </p:cNvSpPr>
          <p:nvPr/>
        </p:nvSpPr>
        <p:spPr bwMode="auto">
          <a:xfrm>
            <a:off x="3733800" y="442595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a:t>
            </a:r>
          </a:p>
        </p:txBody>
      </p:sp>
      <p:sp>
        <p:nvSpPr>
          <p:cNvPr id="65562" name="Text Box 26"/>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5563" name="Text Box 27"/>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5564" name="Line 28"/>
          <p:cNvSpPr>
            <a:spLocks noChangeShapeType="1"/>
          </p:cNvSpPr>
          <p:nvPr/>
        </p:nvSpPr>
        <p:spPr bwMode="auto">
          <a:xfrm>
            <a:off x="37338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5565" name="Text Box 29"/>
          <p:cNvSpPr txBox="1">
            <a:spLocks noChangeArrowheads="1"/>
          </p:cNvSpPr>
          <p:nvPr/>
        </p:nvSpPr>
        <p:spPr bwMode="auto">
          <a:xfrm>
            <a:off x="32766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65568" name="Text Box 32"/>
          <p:cNvSpPr txBox="1">
            <a:spLocks noChangeArrowheads="1"/>
          </p:cNvSpPr>
          <p:nvPr/>
        </p:nvSpPr>
        <p:spPr bwMode="auto">
          <a:xfrm>
            <a:off x="4343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5569" name="Text Box 33"/>
          <p:cNvSpPr txBox="1">
            <a:spLocks noChangeArrowheads="1"/>
          </p:cNvSpPr>
          <p:nvPr/>
        </p:nvSpPr>
        <p:spPr bwMode="auto">
          <a:xfrm>
            <a:off x="3733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5570" name="Text Box 34"/>
          <p:cNvSpPr txBox="1">
            <a:spLocks noChangeArrowheads="1"/>
          </p:cNvSpPr>
          <p:nvPr/>
        </p:nvSpPr>
        <p:spPr bwMode="auto">
          <a:xfrm>
            <a:off x="45720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5571" name="Text Box 35"/>
          <p:cNvSpPr txBox="1">
            <a:spLocks noChangeArrowheads="1"/>
          </p:cNvSpPr>
          <p:nvPr/>
        </p:nvSpPr>
        <p:spPr bwMode="auto">
          <a:xfrm>
            <a:off x="43434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5572" name="Text Box 36"/>
          <p:cNvSpPr txBox="1">
            <a:spLocks noChangeArrowheads="1"/>
          </p:cNvSpPr>
          <p:nvPr/>
        </p:nvSpPr>
        <p:spPr bwMode="auto">
          <a:xfrm>
            <a:off x="37338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5573" name="Text Box 37"/>
          <p:cNvSpPr txBox="1">
            <a:spLocks noChangeArrowheads="1"/>
          </p:cNvSpPr>
          <p:nvPr/>
        </p:nvSpPr>
        <p:spPr bwMode="auto">
          <a:xfrm>
            <a:off x="45720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5574" name="Text Box 38"/>
          <p:cNvSpPr txBox="1">
            <a:spLocks noChangeArrowheads="1"/>
          </p:cNvSpPr>
          <p:nvPr/>
        </p:nvSpPr>
        <p:spPr bwMode="auto">
          <a:xfrm>
            <a:off x="4114800" y="4419600"/>
            <a:ext cx="7889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a:t>
            </a:r>
            <a:endParaRPr lang="en-US" sz="2400">
              <a:latin typeface="Times New Roman" pitchFamily="18" charset="0"/>
            </a:endParaRPr>
          </a:p>
        </p:txBody>
      </p:sp>
      <p:sp>
        <p:nvSpPr>
          <p:cNvPr id="65575" name="Line 39"/>
          <p:cNvSpPr>
            <a:spLocks noChangeShapeType="1"/>
          </p:cNvSpPr>
          <p:nvPr/>
        </p:nvSpPr>
        <p:spPr bwMode="auto">
          <a:xfrm>
            <a:off x="41148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5576" name="Text Box 40"/>
          <p:cNvSpPr txBox="1">
            <a:spLocks noChangeArrowheads="1"/>
          </p:cNvSpPr>
          <p:nvPr/>
        </p:nvSpPr>
        <p:spPr bwMode="auto">
          <a:xfrm>
            <a:off x="4114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5577" name="Text Box 41"/>
          <p:cNvSpPr txBox="1">
            <a:spLocks noChangeArrowheads="1"/>
          </p:cNvSpPr>
          <p:nvPr/>
        </p:nvSpPr>
        <p:spPr bwMode="auto">
          <a:xfrm>
            <a:off x="41148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Contradictories</a:t>
            </a:r>
          </a:p>
        </p:txBody>
      </p:sp>
      <p:sp>
        <p:nvSpPr>
          <p:cNvPr id="66563" name="Rectangle 3"/>
          <p:cNvSpPr>
            <a:spLocks noGrp="1" noChangeArrowheads="1"/>
          </p:cNvSpPr>
          <p:nvPr>
            <p:ph type="body" idx="1"/>
          </p:nvPr>
        </p:nvSpPr>
        <p:spPr>
          <a:xfrm>
            <a:off x="457200" y="1600200"/>
            <a:ext cx="8229600" cy="2819400"/>
          </a:xfrm>
        </p:spPr>
        <p:txBody>
          <a:bodyPr/>
          <a:lstStyle/>
          <a:p>
            <a:r>
              <a:rPr lang="en-US"/>
              <a:t>Two statements are contradictories if one of them is false whenever the other one is true and vice versa.</a:t>
            </a:r>
          </a:p>
          <a:p>
            <a:r>
              <a:rPr lang="en-US"/>
              <a:t>Example: P and </a:t>
            </a:r>
            <a:r>
              <a:rPr lang="en-US">
                <a:sym typeface="Symbol" pitchFamily="18" charset="2"/>
              </a:rPr>
              <a:t>P</a:t>
            </a:r>
          </a:p>
        </p:txBody>
      </p:sp>
      <p:sp>
        <p:nvSpPr>
          <p:cNvPr id="66583" name="Line 23"/>
          <p:cNvSpPr>
            <a:spLocks noChangeShapeType="1"/>
          </p:cNvSpPr>
          <p:nvPr/>
        </p:nvSpPr>
        <p:spPr bwMode="auto">
          <a:xfrm>
            <a:off x="36576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6584" name="Line 24"/>
          <p:cNvSpPr>
            <a:spLocks noChangeShapeType="1"/>
          </p:cNvSpPr>
          <p:nvPr/>
        </p:nvSpPr>
        <p:spPr bwMode="auto">
          <a:xfrm>
            <a:off x="3352800" y="4876800"/>
            <a:ext cx="1371600" cy="0"/>
          </a:xfrm>
          <a:prstGeom prst="line">
            <a:avLst/>
          </a:prstGeom>
          <a:noFill/>
          <a:ln w="9525">
            <a:solidFill>
              <a:schemeClr val="tx1"/>
            </a:solidFill>
            <a:round/>
            <a:headEnd/>
            <a:tailEnd/>
          </a:ln>
          <a:effectLst/>
        </p:spPr>
        <p:txBody>
          <a:bodyPr wrap="none" anchor="ctr"/>
          <a:lstStyle/>
          <a:p>
            <a:endParaRPr lang="en-US"/>
          </a:p>
        </p:txBody>
      </p:sp>
      <p:sp>
        <p:nvSpPr>
          <p:cNvPr id="66585" name="Text Box 25"/>
          <p:cNvSpPr txBox="1">
            <a:spLocks noChangeArrowheads="1"/>
          </p:cNvSpPr>
          <p:nvPr/>
        </p:nvSpPr>
        <p:spPr bwMode="auto">
          <a:xfrm>
            <a:off x="3733800" y="442595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a:t>
            </a:r>
          </a:p>
        </p:txBody>
      </p:sp>
      <p:sp>
        <p:nvSpPr>
          <p:cNvPr id="66586" name="Text Box 26"/>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6587" name="Text Box 27"/>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6588" name="Line 28"/>
          <p:cNvSpPr>
            <a:spLocks noChangeShapeType="1"/>
          </p:cNvSpPr>
          <p:nvPr/>
        </p:nvSpPr>
        <p:spPr bwMode="auto">
          <a:xfrm>
            <a:off x="3733800" y="4495800"/>
            <a:ext cx="0" cy="1143000"/>
          </a:xfrm>
          <a:prstGeom prst="line">
            <a:avLst/>
          </a:prstGeom>
          <a:noFill/>
          <a:ln w="9525">
            <a:solidFill>
              <a:schemeClr val="tx1"/>
            </a:solidFill>
            <a:round/>
            <a:headEnd/>
            <a:tailEnd/>
          </a:ln>
          <a:effectLst/>
        </p:spPr>
        <p:txBody>
          <a:bodyPr wrap="none" anchor="ctr"/>
          <a:lstStyle/>
          <a:p>
            <a:endParaRPr lang="en-US"/>
          </a:p>
        </p:txBody>
      </p:sp>
      <p:sp>
        <p:nvSpPr>
          <p:cNvPr id="66589" name="Text Box 29"/>
          <p:cNvSpPr txBox="1">
            <a:spLocks noChangeArrowheads="1"/>
          </p:cNvSpPr>
          <p:nvPr/>
        </p:nvSpPr>
        <p:spPr bwMode="auto">
          <a:xfrm>
            <a:off x="32766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66590" name="Text Box 30"/>
          <p:cNvSpPr txBox="1">
            <a:spLocks noChangeArrowheads="1"/>
          </p:cNvSpPr>
          <p:nvPr/>
        </p:nvSpPr>
        <p:spPr bwMode="auto">
          <a:xfrm>
            <a:off x="41148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6591" name="Text Box 31"/>
          <p:cNvSpPr txBox="1">
            <a:spLocks noChangeArrowheads="1"/>
          </p:cNvSpPr>
          <p:nvPr/>
        </p:nvSpPr>
        <p:spPr bwMode="auto">
          <a:xfrm>
            <a:off x="37338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6592" name="Text Box 32"/>
          <p:cNvSpPr txBox="1">
            <a:spLocks noChangeArrowheads="1"/>
          </p:cNvSpPr>
          <p:nvPr/>
        </p:nvSpPr>
        <p:spPr bwMode="auto">
          <a:xfrm>
            <a:off x="43434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6593" name="Text Box 33"/>
          <p:cNvSpPr txBox="1">
            <a:spLocks noChangeArrowheads="1"/>
          </p:cNvSpPr>
          <p:nvPr/>
        </p:nvSpPr>
        <p:spPr bwMode="auto">
          <a:xfrm>
            <a:off x="41148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6594" name="Text Box 34"/>
          <p:cNvSpPr txBox="1">
            <a:spLocks noChangeArrowheads="1"/>
          </p:cNvSpPr>
          <p:nvPr/>
        </p:nvSpPr>
        <p:spPr bwMode="auto">
          <a:xfrm>
            <a:off x="37338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6595" name="Text Box 35"/>
          <p:cNvSpPr txBox="1">
            <a:spLocks noChangeArrowheads="1"/>
          </p:cNvSpPr>
          <p:nvPr/>
        </p:nvSpPr>
        <p:spPr bwMode="auto">
          <a:xfrm>
            <a:off x="4343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6596" name="Text Box 36"/>
          <p:cNvSpPr txBox="1">
            <a:spLocks noChangeArrowheads="1"/>
          </p:cNvSpPr>
          <p:nvPr/>
        </p:nvSpPr>
        <p:spPr bwMode="auto">
          <a:xfrm>
            <a:off x="4114800" y="4419600"/>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a:t>
            </a:r>
            <a:endParaRPr lang="en-US" sz="2400">
              <a:latin typeface="Times New Roman" pitchFamily="18" charset="0"/>
            </a:endParaRPr>
          </a:p>
        </p:txBody>
      </p:sp>
      <p:sp>
        <p:nvSpPr>
          <p:cNvPr id="66597" name="Line 37"/>
          <p:cNvSpPr>
            <a:spLocks noChangeShapeType="1"/>
          </p:cNvSpPr>
          <p:nvPr/>
        </p:nvSpPr>
        <p:spPr bwMode="auto">
          <a:xfrm>
            <a:off x="4114800" y="4495800"/>
            <a:ext cx="0" cy="11430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Implication</a:t>
            </a:r>
          </a:p>
        </p:txBody>
      </p:sp>
      <p:sp>
        <p:nvSpPr>
          <p:cNvPr id="69635" name="Rectangle 3"/>
          <p:cNvSpPr>
            <a:spLocks noGrp="1" noChangeArrowheads="1"/>
          </p:cNvSpPr>
          <p:nvPr>
            <p:ph type="body" idx="1"/>
          </p:nvPr>
        </p:nvSpPr>
        <p:spPr>
          <a:xfrm>
            <a:off x="457200" y="1600200"/>
            <a:ext cx="8229600" cy="2895600"/>
          </a:xfrm>
        </p:spPr>
        <p:txBody>
          <a:bodyPr/>
          <a:lstStyle/>
          <a:p>
            <a:r>
              <a:rPr lang="en-US"/>
              <a:t>One statement implies a second statement if it is impossible for the second statement to be false whenever the first statement is true.</a:t>
            </a:r>
          </a:p>
          <a:p>
            <a:r>
              <a:rPr lang="en-US"/>
              <a:t>Example: P implies P </a:t>
            </a:r>
            <a:r>
              <a:rPr lang="en-US">
                <a:sym typeface="Symbol" pitchFamily="18" charset="2"/>
              </a:rPr>
              <a:t> Q</a:t>
            </a:r>
          </a:p>
        </p:txBody>
      </p:sp>
      <p:sp>
        <p:nvSpPr>
          <p:cNvPr id="69636" name="Line 4"/>
          <p:cNvSpPr>
            <a:spLocks noChangeShapeType="1"/>
          </p:cNvSpPr>
          <p:nvPr/>
        </p:nvSpPr>
        <p:spPr bwMode="auto">
          <a:xfrm>
            <a:off x="37338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69637" name="Line 5"/>
          <p:cNvSpPr>
            <a:spLocks noChangeShapeType="1"/>
          </p:cNvSpPr>
          <p:nvPr/>
        </p:nvSpPr>
        <p:spPr bwMode="auto">
          <a:xfrm>
            <a:off x="2819400" y="4876800"/>
            <a:ext cx="2514600" cy="0"/>
          </a:xfrm>
          <a:prstGeom prst="line">
            <a:avLst/>
          </a:prstGeom>
          <a:noFill/>
          <a:ln w="9525">
            <a:solidFill>
              <a:schemeClr val="tx1"/>
            </a:solidFill>
            <a:round/>
            <a:headEnd/>
            <a:tailEnd/>
          </a:ln>
          <a:effectLst/>
        </p:spPr>
        <p:txBody>
          <a:bodyPr wrap="none" anchor="ctr"/>
          <a:lstStyle/>
          <a:p>
            <a:endParaRPr lang="en-US"/>
          </a:p>
        </p:txBody>
      </p:sp>
      <p:sp>
        <p:nvSpPr>
          <p:cNvPr id="69638" name="Text Box 6"/>
          <p:cNvSpPr txBox="1">
            <a:spLocks noChangeArrowheads="1"/>
          </p:cNvSpPr>
          <p:nvPr/>
        </p:nvSpPr>
        <p:spPr bwMode="auto">
          <a:xfrm>
            <a:off x="2819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69639" name="Text Box 7"/>
          <p:cNvSpPr txBox="1">
            <a:spLocks noChangeArrowheads="1"/>
          </p:cNvSpPr>
          <p:nvPr/>
        </p:nvSpPr>
        <p:spPr bwMode="auto">
          <a:xfrm>
            <a:off x="4419600" y="4419600"/>
            <a:ext cx="9112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a:t>
            </a:r>
          </a:p>
        </p:txBody>
      </p:sp>
      <p:sp>
        <p:nvSpPr>
          <p:cNvPr id="69640" name="Text Box 8"/>
          <p:cNvSpPr txBox="1">
            <a:spLocks noChangeArrowheads="1"/>
          </p:cNvSpPr>
          <p:nvPr/>
        </p:nvSpPr>
        <p:spPr bwMode="auto">
          <a:xfrm>
            <a:off x="3276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9641" name="Text Box 9"/>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9642" name="Text Box 10"/>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9643" name="Text Box 11"/>
          <p:cNvSpPr txBox="1">
            <a:spLocks noChangeArrowheads="1"/>
          </p:cNvSpPr>
          <p:nvPr/>
        </p:nvSpPr>
        <p:spPr bwMode="auto">
          <a:xfrm>
            <a:off x="38862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9644" name="Line 12"/>
          <p:cNvSpPr>
            <a:spLocks noChangeShapeType="1"/>
          </p:cNvSpPr>
          <p:nvPr/>
        </p:nvSpPr>
        <p:spPr bwMode="auto">
          <a:xfrm>
            <a:off x="38100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69645" name="Line 13"/>
          <p:cNvSpPr>
            <a:spLocks noChangeShapeType="1"/>
          </p:cNvSpPr>
          <p:nvPr/>
        </p:nvSpPr>
        <p:spPr bwMode="auto">
          <a:xfrm>
            <a:off x="3200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69646" name="Text Box 14"/>
          <p:cNvSpPr txBox="1">
            <a:spLocks noChangeArrowheads="1"/>
          </p:cNvSpPr>
          <p:nvPr/>
        </p:nvSpPr>
        <p:spPr bwMode="auto">
          <a:xfrm>
            <a:off x="32766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69647" name="Text Box 15"/>
          <p:cNvSpPr txBox="1">
            <a:spLocks noChangeArrowheads="1"/>
          </p:cNvSpPr>
          <p:nvPr/>
        </p:nvSpPr>
        <p:spPr bwMode="auto">
          <a:xfrm>
            <a:off x="38862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9648" name="Text Box 16"/>
          <p:cNvSpPr txBox="1">
            <a:spLocks noChangeArrowheads="1"/>
          </p:cNvSpPr>
          <p:nvPr/>
        </p:nvSpPr>
        <p:spPr bwMode="auto">
          <a:xfrm>
            <a:off x="38862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9649" name="Text Box 17"/>
          <p:cNvSpPr txBox="1">
            <a:spLocks noChangeArrowheads="1"/>
          </p:cNvSpPr>
          <p:nvPr/>
        </p:nvSpPr>
        <p:spPr bwMode="auto">
          <a:xfrm>
            <a:off x="3276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9650" name="Text Box 18"/>
          <p:cNvSpPr txBox="1">
            <a:spLocks noChangeArrowheads="1"/>
          </p:cNvSpPr>
          <p:nvPr/>
        </p:nvSpPr>
        <p:spPr bwMode="auto">
          <a:xfrm>
            <a:off x="38862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9651" name="Text Box 19"/>
          <p:cNvSpPr txBox="1">
            <a:spLocks noChangeArrowheads="1"/>
          </p:cNvSpPr>
          <p:nvPr/>
        </p:nvSpPr>
        <p:spPr bwMode="auto">
          <a:xfrm>
            <a:off x="281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9652" name="Text Box 20"/>
          <p:cNvSpPr txBox="1">
            <a:spLocks noChangeArrowheads="1"/>
          </p:cNvSpPr>
          <p:nvPr/>
        </p:nvSpPr>
        <p:spPr bwMode="auto">
          <a:xfrm>
            <a:off x="2819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9653" name="Text Box 21"/>
          <p:cNvSpPr txBox="1">
            <a:spLocks noChangeArrowheads="1"/>
          </p:cNvSpPr>
          <p:nvPr/>
        </p:nvSpPr>
        <p:spPr bwMode="auto">
          <a:xfrm>
            <a:off x="2819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9654" name="Text Box 22"/>
          <p:cNvSpPr txBox="1">
            <a:spLocks noChangeArrowheads="1"/>
          </p:cNvSpPr>
          <p:nvPr/>
        </p:nvSpPr>
        <p:spPr bwMode="auto">
          <a:xfrm>
            <a:off x="2819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9655" name="Text Box 23"/>
          <p:cNvSpPr txBox="1">
            <a:spLocks noChangeArrowheads="1"/>
          </p:cNvSpPr>
          <p:nvPr/>
        </p:nvSpPr>
        <p:spPr bwMode="auto">
          <a:xfrm>
            <a:off x="38862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69656" name="Line 24"/>
          <p:cNvSpPr>
            <a:spLocks noChangeShapeType="1"/>
          </p:cNvSpPr>
          <p:nvPr/>
        </p:nvSpPr>
        <p:spPr bwMode="auto">
          <a:xfrm>
            <a:off x="4343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69658" name="Text Box 26"/>
          <p:cNvSpPr txBox="1">
            <a:spLocks noChangeArrowheads="1"/>
          </p:cNvSpPr>
          <p:nvPr/>
        </p:nvSpPr>
        <p:spPr bwMode="auto">
          <a:xfrm>
            <a:off x="46482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69659" name="Text Box 27"/>
          <p:cNvSpPr txBox="1">
            <a:spLocks noChangeArrowheads="1"/>
          </p:cNvSpPr>
          <p:nvPr/>
        </p:nvSpPr>
        <p:spPr bwMode="auto">
          <a:xfrm>
            <a:off x="46482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9660" name="Text Box 28"/>
          <p:cNvSpPr txBox="1">
            <a:spLocks noChangeArrowheads="1"/>
          </p:cNvSpPr>
          <p:nvPr/>
        </p:nvSpPr>
        <p:spPr bwMode="auto">
          <a:xfrm>
            <a:off x="46482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69661" name="Text Box 29"/>
          <p:cNvSpPr txBox="1">
            <a:spLocks noChangeArrowheads="1"/>
          </p:cNvSpPr>
          <p:nvPr/>
        </p:nvSpPr>
        <p:spPr bwMode="auto">
          <a:xfrm>
            <a:off x="46482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Consistency</a:t>
            </a:r>
          </a:p>
        </p:txBody>
      </p:sp>
      <p:sp>
        <p:nvSpPr>
          <p:cNvPr id="70659" name="Rectangle 3"/>
          <p:cNvSpPr>
            <a:spLocks noGrp="1" noChangeArrowheads="1"/>
          </p:cNvSpPr>
          <p:nvPr>
            <p:ph type="body" idx="1"/>
          </p:nvPr>
        </p:nvSpPr>
        <p:spPr>
          <a:xfrm>
            <a:off x="457200" y="1600200"/>
            <a:ext cx="8229600" cy="2971800"/>
          </a:xfrm>
        </p:spPr>
        <p:txBody>
          <a:bodyPr/>
          <a:lstStyle/>
          <a:p>
            <a:r>
              <a:rPr lang="en-US"/>
              <a:t>A set of statements is consistent if it is possible for all of them to be true at the same time.</a:t>
            </a:r>
          </a:p>
          <a:p>
            <a:r>
              <a:rPr lang="en-US"/>
              <a:t>Example: {P, P </a:t>
            </a:r>
            <a:r>
              <a:rPr lang="en-US">
                <a:sym typeface="Symbol" pitchFamily="18" charset="2"/>
              </a:rPr>
              <a:t> Q, Q}</a:t>
            </a:r>
          </a:p>
        </p:txBody>
      </p:sp>
      <p:sp>
        <p:nvSpPr>
          <p:cNvPr id="70679" name="Line 23"/>
          <p:cNvSpPr>
            <a:spLocks noChangeShapeType="1"/>
          </p:cNvSpPr>
          <p:nvPr/>
        </p:nvSpPr>
        <p:spPr bwMode="auto">
          <a:xfrm>
            <a:off x="37338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0680" name="Line 24"/>
          <p:cNvSpPr>
            <a:spLocks noChangeShapeType="1"/>
          </p:cNvSpPr>
          <p:nvPr/>
        </p:nvSpPr>
        <p:spPr bwMode="auto">
          <a:xfrm>
            <a:off x="2819400" y="4876800"/>
            <a:ext cx="3048000" cy="0"/>
          </a:xfrm>
          <a:prstGeom prst="line">
            <a:avLst/>
          </a:prstGeom>
          <a:noFill/>
          <a:ln w="9525">
            <a:solidFill>
              <a:schemeClr val="tx1"/>
            </a:solidFill>
            <a:round/>
            <a:headEnd/>
            <a:tailEnd/>
          </a:ln>
          <a:effectLst/>
        </p:spPr>
        <p:txBody>
          <a:bodyPr wrap="none" anchor="ctr"/>
          <a:lstStyle/>
          <a:p>
            <a:endParaRPr lang="en-US"/>
          </a:p>
        </p:txBody>
      </p:sp>
      <p:sp>
        <p:nvSpPr>
          <p:cNvPr id="70681" name="Text Box 25"/>
          <p:cNvSpPr txBox="1">
            <a:spLocks noChangeArrowheads="1"/>
          </p:cNvSpPr>
          <p:nvPr/>
        </p:nvSpPr>
        <p:spPr bwMode="auto">
          <a:xfrm>
            <a:off x="2819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70682" name="Text Box 26"/>
          <p:cNvSpPr txBox="1">
            <a:spLocks noChangeArrowheads="1"/>
          </p:cNvSpPr>
          <p:nvPr/>
        </p:nvSpPr>
        <p:spPr bwMode="auto">
          <a:xfrm>
            <a:off x="4419600" y="4419600"/>
            <a:ext cx="9112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a:t>
            </a:r>
          </a:p>
        </p:txBody>
      </p:sp>
      <p:sp>
        <p:nvSpPr>
          <p:cNvPr id="70683" name="Text Box 27"/>
          <p:cNvSpPr txBox="1">
            <a:spLocks noChangeArrowheads="1"/>
          </p:cNvSpPr>
          <p:nvPr/>
        </p:nvSpPr>
        <p:spPr bwMode="auto">
          <a:xfrm>
            <a:off x="3276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684" name="Text Box 28"/>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685" name="Text Box 29"/>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0686" name="Text Box 30"/>
          <p:cNvSpPr txBox="1">
            <a:spLocks noChangeArrowheads="1"/>
          </p:cNvSpPr>
          <p:nvPr/>
        </p:nvSpPr>
        <p:spPr bwMode="auto">
          <a:xfrm>
            <a:off x="38862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0687" name="Line 31"/>
          <p:cNvSpPr>
            <a:spLocks noChangeShapeType="1"/>
          </p:cNvSpPr>
          <p:nvPr/>
        </p:nvSpPr>
        <p:spPr bwMode="auto">
          <a:xfrm>
            <a:off x="38100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0688" name="Line 32"/>
          <p:cNvSpPr>
            <a:spLocks noChangeShapeType="1"/>
          </p:cNvSpPr>
          <p:nvPr/>
        </p:nvSpPr>
        <p:spPr bwMode="auto">
          <a:xfrm>
            <a:off x="3200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0689" name="Text Box 33"/>
          <p:cNvSpPr txBox="1">
            <a:spLocks noChangeArrowheads="1"/>
          </p:cNvSpPr>
          <p:nvPr/>
        </p:nvSpPr>
        <p:spPr bwMode="auto">
          <a:xfrm>
            <a:off x="32766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70690" name="Text Box 34"/>
          <p:cNvSpPr txBox="1">
            <a:spLocks noChangeArrowheads="1"/>
          </p:cNvSpPr>
          <p:nvPr/>
        </p:nvSpPr>
        <p:spPr bwMode="auto">
          <a:xfrm>
            <a:off x="38862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691" name="Text Box 35"/>
          <p:cNvSpPr txBox="1">
            <a:spLocks noChangeArrowheads="1"/>
          </p:cNvSpPr>
          <p:nvPr/>
        </p:nvSpPr>
        <p:spPr bwMode="auto">
          <a:xfrm>
            <a:off x="38862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0692" name="Text Box 36"/>
          <p:cNvSpPr txBox="1">
            <a:spLocks noChangeArrowheads="1"/>
          </p:cNvSpPr>
          <p:nvPr/>
        </p:nvSpPr>
        <p:spPr bwMode="auto">
          <a:xfrm>
            <a:off x="3276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0693" name="Text Box 37"/>
          <p:cNvSpPr txBox="1">
            <a:spLocks noChangeArrowheads="1"/>
          </p:cNvSpPr>
          <p:nvPr/>
        </p:nvSpPr>
        <p:spPr bwMode="auto">
          <a:xfrm>
            <a:off x="38862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694" name="Text Box 38"/>
          <p:cNvSpPr txBox="1">
            <a:spLocks noChangeArrowheads="1"/>
          </p:cNvSpPr>
          <p:nvPr/>
        </p:nvSpPr>
        <p:spPr bwMode="auto">
          <a:xfrm>
            <a:off x="281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0695" name="Text Box 39"/>
          <p:cNvSpPr txBox="1">
            <a:spLocks noChangeArrowheads="1"/>
          </p:cNvSpPr>
          <p:nvPr/>
        </p:nvSpPr>
        <p:spPr bwMode="auto">
          <a:xfrm>
            <a:off x="2819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0696" name="Text Box 40"/>
          <p:cNvSpPr txBox="1">
            <a:spLocks noChangeArrowheads="1"/>
          </p:cNvSpPr>
          <p:nvPr/>
        </p:nvSpPr>
        <p:spPr bwMode="auto">
          <a:xfrm>
            <a:off x="2819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697" name="Text Box 41"/>
          <p:cNvSpPr txBox="1">
            <a:spLocks noChangeArrowheads="1"/>
          </p:cNvSpPr>
          <p:nvPr/>
        </p:nvSpPr>
        <p:spPr bwMode="auto">
          <a:xfrm>
            <a:off x="2819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698" name="Text Box 42"/>
          <p:cNvSpPr txBox="1">
            <a:spLocks noChangeArrowheads="1"/>
          </p:cNvSpPr>
          <p:nvPr/>
        </p:nvSpPr>
        <p:spPr bwMode="auto">
          <a:xfrm>
            <a:off x="38862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70699" name="Line 43"/>
          <p:cNvSpPr>
            <a:spLocks noChangeShapeType="1"/>
          </p:cNvSpPr>
          <p:nvPr/>
        </p:nvSpPr>
        <p:spPr bwMode="auto">
          <a:xfrm>
            <a:off x="4343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0700" name="Text Box 44"/>
          <p:cNvSpPr txBox="1">
            <a:spLocks noChangeArrowheads="1"/>
          </p:cNvSpPr>
          <p:nvPr/>
        </p:nvSpPr>
        <p:spPr bwMode="auto">
          <a:xfrm>
            <a:off x="46482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0701" name="Text Box 45"/>
          <p:cNvSpPr txBox="1">
            <a:spLocks noChangeArrowheads="1"/>
          </p:cNvSpPr>
          <p:nvPr/>
        </p:nvSpPr>
        <p:spPr bwMode="auto">
          <a:xfrm>
            <a:off x="46482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702" name="Text Box 46"/>
          <p:cNvSpPr txBox="1">
            <a:spLocks noChangeArrowheads="1"/>
          </p:cNvSpPr>
          <p:nvPr/>
        </p:nvSpPr>
        <p:spPr bwMode="auto">
          <a:xfrm>
            <a:off x="46482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703" name="Text Box 47"/>
          <p:cNvSpPr txBox="1">
            <a:spLocks noChangeArrowheads="1"/>
          </p:cNvSpPr>
          <p:nvPr/>
        </p:nvSpPr>
        <p:spPr bwMode="auto">
          <a:xfrm>
            <a:off x="46482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704" name="Line 48"/>
          <p:cNvSpPr>
            <a:spLocks noChangeShapeType="1"/>
          </p:cNvSpPr>
          <p:nvPr/>
        </p:nvSpPr>
        <p:spPr bwMode="auto">
          <a:xfrm>
            <a:off x="53340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0705" name="Text Box 49"/>
          <p:cNvSpPr txBox="1">
            <a:spLocks noChangeArrowheads="1"/>
          </p:cNvSpPr>
          <p:nvPr/>
        </p:nvSpPr>
        <p:spPr bwMode="auto">
          <a:xfrm>
            <a:off x="5334000" y="44196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70706" name="Text Box 50"/>
          <p:cNvSpPr txBox="1">
            <a:spLocks noChangeArrowheads="1"/>
          </p:cNvSpPr>
          <p:nvPr/>
        </p:nvSpPr>
        <p:spPr bwMode="auto">
          <a:xfrm>
            <a:off x="54102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707" name="Text Box 51"/>
          <p:cNvSpPr txBox="1">
            <a:spLocks noChangeArrowheads="1"/>
          </p:cNvSpPr>
          <p:nvPr/>
        </p:nvSpPr>
        <p:spPr bwMode="auto">
          <a:xfrm>
            <a:off x="54102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0708" name="Text Box 52"/>
          <p:cNvSpPr txBox="1">
            <a:spLocks noChangeArrowheads="1"/>
          </p:cNvSpPr>
          <p:nvPr/>
        </p:nvSpPr>
        <p:spPr bwMode="auto">
          <a:xfrm>
            <a:off x="54102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0709" name="Text Box 53"/>
          <p:cNvSpPr txBox="1">
            <a:spLocks noChangeArrowheads="1"/>
          </p:cNvSpPr>
          <p:nvPr/>
        </p:nvSpPr>
        <p:spPr bwMode="auto">
          <a:xfrm>
            <a:off x="54102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Consequence</a:t>
            </a:r>
          </a:p>
        </p:txBody>
      </p:sp>
      <p:sp>
        <p:nvSpPr>
          <p:cNvPr id="71683" name="Rectangle 3"/>
          <p:cNvSpPr>
            <a:spLocks noGrp="1" noChangeArrowheads="1"/>
          </p:cNvSpPr>
          <p:nvPr>
            <p:ph type="body" idx="1"/>
          </p:nvPr>
        </p:nvSpPr>
        <p:spPr>
          <a:xfrm>
            <a:off x="304800" y="1600200"/>
            <a:ext cx="8382000" cy="2286000"/>
          </a:xfrm>
        </p:spPr>
        <p:txBody>
          <a:bodyPr/>
          <a:lstStyle/>
          <a:p>
            <a:r>
              <a:rPr lang="en-US"/>
              <a:t>A statement is a consequence of a set of statements if it is impossible for the statement to be false while each statement in the set of statements is true.</a:t>
            </a:r>
          </a:p>
          <a:p>
            <a:r>
              <a:rPr lang="en-US"/>
              <a:t>Example: P is a consequence of {P</a:t>
            </a:r>
            <a:r>
              <a:rPr lang="en-US">
                <a:sym typeface="Symbol" pitchFamily="18" charset="2"/>
              </a:rPr>
              <a:t>Q, </a:t>
            </a:r>
            <a:r>
              <a:rPr lang="en-US"/>
              <a:t>Q</a:t>
            </a:r>
            <a:r>
              <a:rPr lang="en-US">
                <a:sym typeface="Symbol" pitchFamily="18" charset="2"/>
              </a:rPr>
              <a:t>}</a:t>
            </a:r>
          </a:p>
        </p:txBody>
      </p:sp>
      <p:sp>
        <p:nvSpPr>
          <p:cNvPr id="71703" name="Line 23"/>
          <p:cNvSpPr>
            <a:spLocks noChangeShapeType="1"/>
          </p:cNvSpPr>
          <p:nvPr/>
        </p:nvSpPr>
        <p:spPr bwMode="auto">
          <a:xfrm>
            <a:off x="37338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1704" name="Line 24"/>
          <p:cNvSpPr>
            <a:spLocks noChangeShapeType="1"/>
          </p:cNvSpPr>
          <p:nvPr/>
        </p:nvSpPr>
        <p:spPr bwMode="auto">
          <a:xfrm>
            <a:off x="2819400" y="4876800"/>
            <a:ext cx="3048000" cy="0"/>
          </a:xfrm>
          <a:prstGeom prst="line">
            <a:avLst/>
          </a:prstGeom>
          <a:noFill/>
          <a:ln w="9525">
            <a:solidFill>
              <a:schemeClr val="tx1"/>
            </a:solidFill>
            <a:round/>
            <a:headEnd/>
            <a:tailEnd/>
          </a:ln>
          <a:effectLst/>
        </p:spPr>
        <p:txBody>
          <a:bodyPr wrap="none" anchor="ctr"/>
          <a:lstStyle/>
          <a:p>
            <a:endParaRPr lang="en-US"/>
          </a:p>
        </p:txBody>
      </p:sp>
      <p:sp>
        <p:nvSpPr>
          <p:cNvPr id="71705" name="Text Box 25"/>
          <p:cNvSpPr txBox="1">
            <a:spLocks noChangeArrowheads="1"/>
          </p:cNvSpPr>
          <p:nvPr/>
        </p:nvSpPr>
        <p:spPr bwMode="auto">
          <a:xfrm>
            <a:off x="2819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71706" name="Text Box 26"/>
          <p:cNvSpPr txBox="1">
            <a:spLocks noChangeArrowheads="1"/>
          </p:cNvSpPr>
          <p:nvPr/>
        </p:nvSpPr>
        <p:spPr bwMode="auto">
          <a:xfrm>
            <a:off x="3810000" y="4419600"/>
            <a:ext cx="9112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a:t>
            </a:r>
          </a:p>
        </p:txBody>
      </p:sp>
      <p:sp>
        <p:nvSpPr>
          <p:cNvPr id="71707" name="Text Box 27"/>
          <p:cNvSpPr txBox="1">
            <a:spLocks noChangeArrowheads="1"/>
          </p:cNvSpPr>
          <p:nvPr/>
        </p:nvSpPr>
        <p:spPr bwMode="auto">
          <a:xfrm>
            <a:off x="3276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08" name="Text Box 28"/>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09" name="Text Box 29"/>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1710" name="Text Box 30"/>
          <p:cNvSpPr txBox="1">
            <a:spLocks noChangeArrowheads="1"/>
          </p:cNvSpPr>
          <p:nvPr/>
        </p:nvSpPr>
        <p:spPr bwMode="auto">
          <a:xfrm>
            <a:off x="5486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1711" name="Line 31"/>
          <p:cNvSpPr>
            <a:spLocks noChangeShapeType="1"/>
          </p:cNvSpPr>
          <p:nvPr/>
        </p:nvSpPr>
        <p:spPr bwMode="auto">
          <a:xfrm>
            <a:off x="38100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1712" name="Line 32"/>
          <p:cNvSpPr>
            <a:spLocks noChangeShapeType="1"/>
          </p:cNvSpPr>
          <p:nvPr/>
        </p:nvSpPr>
        <p:spPr bwMode="auto">
          <a:xfrm>
            <a:off x="3200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1713" name="Text Box 33"/>
          <p:cNvSpPr txBox="1">
            <a:spLocks noChangeArrowheads="1"/>
          </p:cNvSpPr>
          <p:nvPr/>
        </p:nvSpPr>
        <p:spPr bwMode="auto">
          <a:xfrm>
            <a:off x="32766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71714" name="Text Box 34"/>
          <p:cNvSpPr txBox="1">
            <a:spLocks noChangeArrowheads="1"/>
          </p:cNvSpPr>
          <p:nvPr/>
        </p:nvSpPr>
        <p:spPr bwMode="auto">
          <a:xfrm>
            <a:off x="5486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15" name="Text Box 35"/>
          <p:cNvSpPr txBox="1">
            <a:spLocks noChangeArrowheads="1"/>
          </p:cNvSpPr>
          <p:nvPr/>
        </p:nvSpPr>
        <p:spPr bwMode="auto">
          <a:xfrm>
            <a:off x="5486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1716" name="Text Box 36"/>
          <p:cNvSpPr txBox="1">
            <a:spLocks noChangeArrowheads="1"/>
          </p:cNvSpPr>
          <p:nvPr/>
        </p:nvSpPr>
        <p:spPr bwMode="auto">
          <a:xfrm>
            <a:off x="3276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1717" name="Text Box 37"/>
          <p:cNvSpPr txBox="1">
            <a:spLocks noChangeArrowheads="1"/>
          </p:cNvSpPr>
          <p:nvPr/>
        </p:nvSpPr>
        <p:spPr bwMode="auto">
          <a:xfrm>
            <a:off x="5486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18" name="Text Box 38"/>
          <p:cNvSpPr txBox="1">
            <a:spLocks noChangeArrowheads="1"/>
          </p:cNvSpPr>
          <p:nvPr/>
        </p:nvSpPr>
        <p:spPr bwMode="auto">
          <a:xfrm>
            <a:off x="281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1719" name="Text Box 39"/>
          <p:cNvSpPr txBox="1">
            <a:spLocks noChangeArrowheads="1"/>
          </p:cNvSpPr>
          <p:nvPr/>
        </p:nvSpPr>
        <p:spPr bwMode="auto">
          <a:xfrm>
            <a:off x="2819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1720" name="Text Box 40"/>
          <p:cNvSpPr txBox="1">
            <a:spLocks noChangeArrowheads="1"/>
          </p:cNvSpPr>
          <p:nvPr/>
        </p:nvSpPr>
        <p:spPr bwMode="auto">
          <a:xfrm>
            <a:off x="2819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21" name="Text Box 41"/>
          <p:cNvSpPr txBox="1">
            <a:spLocks noChangeArrowheads="1"/>
          </p:cNvSpPr>
          <p:nvPr/>
        </p:nvSpPr>
        <p:spPr bwMode="auto">
          <a:xfrm>
            <a:off x="2819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22" name="Text Box 42"/>
          <p:cNvSpPr txBox="1">
            <a:spLocks noChangeArrowheads="1"/>
          </p:cNvSpPr>
          <p:nvPr/>
        </p:nvSpPr>
        <p:spPr bwMode="auto">
          <a:xfrm>
            <a:off x="5486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71723" name="Line 43"/>
          <p:cNvSpPr>
            <a:spLocks noChangeShapeType="1"/>
          </p:cNvSpPr>
          <p:nvPr/>
        </p:nvSpPr>
        <p:spPr bwMode="auto">
          <a:xfrm>
            <a:off x="53340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1724" name="Text Box 44"/>
          <p:cNvSpPr txBox="1">
            <a:spLocks noChangeArrowheads="1"/>
          </p:cNvSpPr>
          <p:nvPr/>
        </p:nvSpPr>
        <p:spPr bwMode="auto">
          <a:xfrm>
            <a:off x="4038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1725" name="Text Box 45"/>
          <p:cNvSpPr txBox="1">
            <a:spLocks noChangeArrowheads="1"/>
          </p:cNvSpPr>
          <p:nvPr/>
        </p:nvSpPr>
        <p:spPr bwMode="auto">
          <a:xfrm>
            <a:off x="4038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26" name="Text Box 46"/>
          <p:cNvSpPr txBox="1">
            <a:spLocks noChangeArrowheads="1"/>
          </p:cNvSpPr>
          <p:nvPr/>
        </p:nvSpPr>
        <p:spPr bwMode="auto">
          <a:xfrm>
            <a:off x="40386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27" name="Text Box 47"/>
          <p:cNvSpPr txBox="1">
            <a:spLocks noChangeArrowheads="1"/>
          </p:cNvSpPr>
          <p:nvPr/>
        </p:nvSpPr>
        <p:spPr bwMode="auto">
          <a:xfrm>
            <a:off x="4038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28" name="Line 48"/>
          <p:cNvSpPr>
            <a:spLocks noChangeShapeType="1"/>
          </p:cNvSpPr>
          <p:nvPr/>
        </p:nvSpPr>
        <p:spPr bwMode="auto">
          <a:xfrm>
            <a:off x="4724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1729" name="Text Box 49"/>
          <p:cNvSpPr txBox="1">
            <a:spLocks noChangeArrowheads="1"/>
          </p:cNvSpPr>
          <p:nvPr/>
        </p:nvSpPr>
        <p:spPr bwMode="auto">
          <a:xfrm>
            <a:off x="4724400" y="44196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71730" name="Text Box 50"/>
          <p:cNvSpPr txBox="1">
            <a:spLocks noChangeArrowheads="1"/>
          </p:cNvSpPr>
          <p:nvPr/>
        </p:nvSpPr>
        <p:spPr bwMode="auto">
          <a:xfrm>
            <a:off x="48006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31" name="Text Box 51"/>
          <p:cNvSpPr txBox="1">
            <a:spLocks noChangeArrowheads="1"/>
          </p:cNvSpPr>
          <p:nvPr/>
        </p:nvSpPr>
        <p:spPr bwMode="auto">
          <a:xfrm>
            <a:off x="48006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1732" name="Text Box 52"/>
          <p:cNvSpPr txBox="1">
            <a:spLocks noChangeArrowheads="1"/>
          </p:cNvSpPr>
          <p:nvPr/>
        </p:nvSpPr>
        <p:spPr bwMode="auto">
          <a:xfrm>
            <a:off x="48006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1733" name="Text Box 53"/>
          <p:cNvSpPr txBox="1">
            <a:spLocks noChangeArrowheads="1"/>
          </p:cNvSpPr>
          <p:nvPr/>
        </p:nvSpPr>
        <p:spPr bwMode="auto">
          <a:xfrm>
            <a:off x="48006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Validity</a:t>
            </a:r>
          </a:p>
        </p:txBody>
      </p:sp>
      <p:sp>
        <p:nvSpPr>
          <p:cNvPr id="72707" name="Rectangle 3"/>
          <p:cNvSpPr>
            <a:spLocks noGrp="1" noChangeArrowheads="1"/>
          </p:cNvSpPr>
          <p:nvPr>
            <p:ph type="body" idx="1"/>
          </p:nvPr>
        </p:nvSpPr>
        <p:spPr>
          <a:xfrm>
            <a:off x="457200" y="1600200"/>
            <a:ext cx="8229600" cy="2286000"/>
          </a:xfrm>
        </p:spPr>
        <p:txBody>
          <a:bodyPr/>
          <a:lstStyle/>
          <a:p>
            <a:pPr>
              <a:lnSpc>
                <a:spcPct val="90000"/>
              </a:lnSpc>
            </a:pPr>
            <a:r>
              <a:rPr lang="en-US"/>
              <a:t>An argument is valid if it is impossible for the conclusion to be false whenever all of its premises are true.</a:t>
            </a:r>
          </a:p>
          <a:p>
            <a:pPr>
              <a:lnSpc>
                <a:spcPct val="90000"/>
              </a:lnSpc>
            </a:pPr>
            <a:r>
              <a:rPr lang="en-US"/>
              <a:t>Example: P </a:t>
            </a:r>
            <a:r>
              <a:rPr lang="en-US">
                <a:sym typeface="Symbol" pitchFamily="18" charset="2"/>
              </a:rPr>
              <a:t> Q, </a:t>
            </a:r>
            <a:r>
              <a:rPr lang="en-US"/>
              <a:t>Q</a:t>
            </a:r>
            <a:r>
              <a:rPr lang="en-US">
                <a:sym typeface="Symbol" pitchFamily="18" charset="2"/>
              </a:rPr>
              <a:t>  P</a:t>
            </a:r>
          </a:p>
        </p:txBody>
      </p:sp>
      <p:sp>
        <p:nvSpPr>
          <p:cNvPr id="72708" name="Line 4"/>
          <p:cNvSpPr>
            <a:spLocks noChangeShapeType="1"/>
          </p:cNvSpPr>
          <p:nvPr/>
        </p:nvSpPr>
        <p:spPr bwMode="auto">
          <a:xfrm>
            <a:off x="37338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2709" name="Line 5"/>
          <p:cNvSpPr>
            <a:spLocks noChangeShapeType="1"/>
          </p:cNvSpPr>
          <p:nvPr/>
        </p:nvSpPr>
        <p:spPr bwMode="auto">
          <a:xfrm>
            <a:off x="2819400" y="4876800"/>
            <a:ext cx="3048000" cy="0"/>
          </a:xfrm>
          <a:prstGeom prst="line">
            <a:avLst/>
          </a:prstGeom>
          <a:noFill/>
          <a:ln w="9525">
            <a:solidFill>
              <a:schemeClr val="tx1"/>
            </a:solidFill>
            <a:round/>
            <a:headEnd/>
            <a:tailEnd/>
          </a:ln>
          <a:effectLst/>
        </p:spPr>
        <p:txBody>
          <a:bodyPr wrap="none" anchor="ctr"/>
          <a:lstStyle/>
          <a:p>
            <a:endParaRPr lang="en-US"/>
          </a:p>
        </p:txBody>
      </p:sp>
      <p:sp>
        <p:nvSpPr>
          <p:cNvPr id="72710" name="Text Box 6"/>
          <p:cNvSpPr txBox="1">
            <a:spLocks noChangeArrowheads="1"/>
          </p:cNvSpPr>
          <p:nvPr/>
        </p:nvSpPr>
        <p:spPr bwMode="auto">
          <a:xfrm>
            <a:off x="2819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72711" name="Text Box 7"/>
          <p:cNvSpPr txBox="1">
            <a:spLocks noChangeArrowheads="1"/>
          </p:cNvSpPr>
          <p:nvPr/>
        </p:nvSpPr>
        <p:spPr bwMode="auto">
          <a:xfrm>
            <a:off x="3810000" y="4419600"/>
            <a:ext cx="9112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a:t>
            </a:r>
          </a:p>
        </p:txBody>
      </p:sp>
      <p:sp>
        <p:nvSpPr>
          <p:cNvPr id="72712" name="Text Box 8"/>
          <p:cNvSpPr txBox="1">
            <a:spLocks noChangeArrowheads="1"/>
          </p:cNvSpPr>
          <p:nvPr/>
        </p:nvSpPr>
        <p:spPr bwMode="auto">
          <a:xfrm>
            <a:off x="3276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13" name="Text Box 9"/>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14" name="Text Box 10"/>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2715" name="Text Box 11"/>
          <p:cNvSpPr txBox="1">
            <a:spLocks noChangeArrowheads="1"/>
          </p:cNvSpPr>
          <p:nvPr/>
        </p:nvSpPr>
        <p:spPr bwMode="auto">
          <a:xfrm>
            <a:off x="5486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2716" name="Line 12"/>
          <p:cNvSpPr>
            <a:spLocks noChangeShapeType="1"/>
          </p:cNvSpPr>
          <p:nvPr/>
        </p:nvSpPr>
        <p:spPr bwMode="auto">
          <a:xfrm>
            <a:off x="38100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2717" name="Line 13"/>
          <p:cNvSpPr>
            <a:spLocks noChangeShapeType="1"/>
          </p:cNvSpPr>
          <p:nvPr/>
        </p:nvSpPr>
        <p:spPr bwMode="auto">
          <a:xfrm>
            <a:off x="3200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2718" name="Text Box 14"/>
          <p:cNvSpPr txBox="1">
            <a:spLocks noChangeArrowheads="1"/>
          </p:cNvSpPr>
          <p:nvPr/>
        </p:nvSpPr>
        <p:spPr bwMode="auto">
          <a:xfrm>
            <a:off x="32766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72719" name="Text Box 15"/>
          <p:cNvSpPr txBox="1">
            <a:spLocks noChangeArrowheads="1"/>
          </p:cNvSpPr>
          <p:nvPr/>
        </p:nvSpPr>
        <p:spPr bwMode="auto">
          <a:xfrm>
            <a:off x="5486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20" name="Text Box 16"/>
          <p:cNvSpPr txBox="1">
            <a:spLocks noChangeArrowheads="1"/>
          </p:cNvSpPr>
          <p:nvPr/>
        </p:nvSpPr>
        <p:spPr bwMode="auto">
          <a:xfrm>
            <a:off x="5486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2721" name="Text Box 17"/>
          <p:cNvSpPr txBox="1">
            <a:spLocks noChangeArrowheads="1"/>
          </p:cNvSpPr>
          <p:nvPr/>
        </p:nvSpPr>
        <p:spPr bwMode="auto">
          <a:xfrm>
            <a:off x="3276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2722" name="Text Box 18"/>
          <p:cNvSpPr txBox="1">
            <a:spLocks noChangeArrowheads="1"/>
          </p:cNvSpPr>
          <p:nvPr/>
        </p:nvSpPr>
        <p:spPr bwMode="auto">
          <a:xfrm>
            <a:off x="5486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23" name="Text Box 19"/>
          <p:cNvSpPr txBox="1">
            <a:spLocks noChangeArrowheads="1"/>
          </p:cNvSpPr>
          <p:nvPr/>
        </p:nvSpPr>
        <p:spPr bwMode="auto">
          <a:xfrm>
            <a:off x="281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2724" name="Text Box 20"/>
          <p:cNvSpPr txBox="1">
            <a:spLocks noChangeArrowheads="1"/>
          </p:cNvSpPr>
          <p:nvPr/>
        </p:nvSpPr>
        <p:spPr bwMode="auto">
          <a:xfrm>
            <a:off x="2819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2725" name="Text Box 21"/>
          <p:cNvSpPr txBox="1">
            <a:spLocks noChangeArrowheads="1"/>
          </p:cNvSpPr>
          <p:nvPr/>
        </p:nvSpPr>
        <p:spPr bwMode="auto">
          <a:xfrm>
            <a:off x="2819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26" name="Text Box 22"/>
          <p:cNvSpPr txBox="1">
            <a:spLocks noChangeArrowheads="1"/>
          </p:cNvSpPr>
          <p:nvPr/>
        </p:nvSpPr>
        <p:spPr bwMode="auto">
          <a:xfrm>
            <a:off x="2819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27" name="Text Box 23"/>
          <p:cNvSpPr txBox="1">
            <a:spLocks noChangeArrowheads="1"/>
          </p:cNvSpPr>
          <p:nvPr/>
        </p:nvSpPr>
        <p:spPr bwMode="auto">
          <a:xfrm>
            <a:off x="5486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72728" name="Line 24"/>
          <p:cNvSpPr>
            <a:spLocks noChangeShapeType="1"/>
          </p:cNvSpPr>
          <p:nvPr/>
        </p:nvSpPr>
        <p:spPr bwMode="auto">
          <a:xfrm>
            <a:off x="53340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2729" name="Text Box 25"/>
          <p:cNvSpPr txBox="1">
            <a:spLocks noChangeArrowheads="1"/>
          </p:cNvSpPr>
          <p:nvPr/>
        </p:nvSpPr>
        <p:spPr bwMode="auto">
          <a:xfrm>
            <a:off x="4038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2730" name="Text Box 26"/>
          <p:cNvSpPr txBox="1">
            <a:spLocks noChangeArrowheads="1"/>
          </p:cNvSpPr>
          <p:nvPr/>
        </p:nvSpPr>
        <p:spPr bwMode="auto">
          <a:xfrm>
            <a:off x="4038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31" name="Text Box 27"/>
          <p:cNvSpPr txBox="1">
            <a:spLocks noChangeArrowheads="1"/>
          </p:cNvSpPr>
          <p:nvPr/>
        </p:nvSpPr>
        <p:spPr bwMode="auto">
          <a:xfrm>
            <a:off x="40386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32" name="Text Box 28"/>
          <p:cNvSpPr txBox="1">
            <a:spLocks noChangeArrowheads="1"/>
          </p:cNvSpPr>
          <p:nvPr/>
        </p:nvSpPr>
        <p:spPr bwMode="auto">
          <a:xfrm>
            <a:off x="4038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33" name="Line 29"/>
          <p:cNvSpPr>
            <a:spLocks noChangeShapeType="1"/>
          </p:cNvSpPr>
          <p:nvPr/>
        </p:nvSpPr>
        <p:spPr bwMode="auto">
          <a:xfrm>
            <a:off x="47244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72734" name="Text Box 30"/>
          <p:cNvSpPr txBox="1">
            <a:spLocks noChangeArrowheads="1"/>
          </p:cNvSpPr>
          <p:nvPr/>
        </p:nvSpPr>
        <p:spPr bwMode="auto">
          <a:xfrm>
            <a:off x="4724400" y="44196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72735" name="Text Box 31"/>
          <p:cNvSpPr txBox="1">
            <a:spLocks noChangeArrowheads="1"/>
          </p:cNvSpPr>
          <p:nvPr/>
        </p:nvSpPr>
        <p:spPr bwMode="auto">
          <a:xfrm>
            <a:off x="48006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36" name="Text Box 32"/>
          <p:cNvSpPr txBox="1">
            <a:spLocks noChangeArrowheads="1"/>
          </p:cNvSpPr>
          <p:nvPr/>
        </p:nvSpPr>
        <p:spPr bwMode="auto">
          <a:xfrm>
            <a:off x="48006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72737" name="Text Box 33"/>
          <p:cNvSpPr txBox="1">
            <a:spLocks noChangeArrowheads="1"/>
          </p:cNvSpPr>
          <p:nvPr/>
        </p:nvSpPr>
        <p:spPr bwMode="auto">
          <a:xfrm>
            <a:off x="48006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72738" name="Text Box 34"/>
          <p:cNvSpPr txBox="1">
            <a:spLocks noChangeArrowheads="1"/>
          </p:cNvSpPr>
          <p:nvPr/>
        </p:nvSpPr>
        <p:spPr bwMode="auto">
          <a:xfrm>
            <a:off x="48006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4000"/>
              <a:t>Implication, Consequence, Validity</a:t>
            </a:r>
          </a:p>
        </p:txBody>
      </p:sp>
      <p:sp>
        <p:nvSpPr>
          <p:cNvPr id="73731" name="Rectangle 3"/>
          <p:cNvSpPr>
            <a:spLocks noGrp="1" noChangeArrowheads="1"/>
          </p:cNvSpPr>
          <p:nvPr>
            <p:ph type="body" idx="1"/>
          </p:nvPr>
        </p:nvSpPr>
        <p:spPr/>
        <p:txBody>
          <a:bodyPr/>
          <a:lstStyle/>
          <a:p>
            <a:pPr>
              <a:lnSpc>
                <a:spcPct val="80000"/>
              </a:lnSpc>
            </a:pPr>
            <a:r>
              <a:rPr lang="en-US" sz="2800"/>
              <a:t>The notions of implication, consequence, and validity are very closely related:</a:t>
            </a:r>
          </a:p>
          <a:p>
            <a:pPr>
              <a:lnSpc>
                <a:spcPct val="80000"/>
              </a:lnSpc>
            </a:pPr>
            <a:r>
              <a:rPr lang="en-US" sz="2800"/>
              <a:t>A statement </a:t>
            </a:r>
            <a:r>
              <a:rPr lang="en-US" sz="2800">
                <a:sym typeface="Symbol" pitchFamily="18" charset="2"/>
              </a:rPr>
              <a:t> implies a statement  if and only if  is a consequence of the set of statements {}</a:t>
            </a:r>
          </a:p>
          <a:p>
            <a:pPr>
              <a:lnSpc>
                <a:spcPct val="80000"/>
              </a:lnSpc>
            </a:pPr>
            <a:r>
              <a:rPr lang="en-US" sz="2800">
                <a:sym typeface="Symbol" pitchFamily="18" charset="2"/>
              </a:rPr>
              <a:t>For implication and consequence we use the symbol ‘’: </a:t>
            </a:r>
          </a:p>
          <a:p>
            <a:pPr lvl="1">
              <a:lnSpc>
                <a:spcPct val="80000"/>
              </a:lnSpc>
            </a:pPr>
            <a:r>
              <a:rPr lang="en-US" sz="2400">
                <a:sym typeface="Symbol" pitchFamily="18" charset="2"/>
              </a:rPr>
              <a:t>If statement  implies statement  we write    </a:t>
            </a:r>
          </a:p>
          <a:p>
            <a:pPr lvl="1">
              <a:lnSpc>
                <a:spcPct val="80000"/>
              </a:lnSpc>
            </a:pPr>
            <a:r>
              <a:rPr lang="en-US" sz="2400">
                <a:sym typeface="Symbol" pitchFamily="18" charset="2"/>
              </a:rPr>
              <a:t>If statement  is a consequence of a set of statements </a:t>
            </a:r>
            <a:r>
              <a:rPr lang="en-US" sz="2400"/>
              <a:t>{</a:t>
            </a:r>
            <a:r>
              <a:rPr lang="en-US" sz="2400">
                <a:sym typeface="Symbol" pitchFamily="18" charset="2"/>
              </a:rPr>
              <a:t></a:t>
            </a:r>
            <a:r>
              <a:rPr lang="en-US" sz="2400" baseline="-25000">
                <a:sym typeface="Symbol" pitchFamily="18" charset="2"/>
              </a:rPr>
              <a:t>1</a:t>
            </a:r>
            <a:r>
              <a:rPr lang="en-US" sz="2400">
                <a:sym typeface="Symbol" pitchFamily="18" charset="2"/>
              </a:rPr>
              <a:t>, …, </a:t>
            </a:r>
            <a:r>
              <a:rPr lang="en-US" sz="2400" baseline="-25000">
                <a:sym typeface="Symbol" pitchFamily="18" charset="2"/>
              </a:rPr>
              <a:t>n</a:t>
            </a:r>
            <a:r>
              <a:rPr lang="en-US" sz="2400"/>
              <a:t>}, we write {</a:t>
            </a:r>
            <a:r>
              <a:rPr lang="en-US" sz="2400">
                <a:sym typeface="Symbol" pitchFamily="18" charset="2"/>
              </a:rPr>
              <a:t></a:t>
            </a:r>
            <a:r>
              <a:rPr lang="en-US" sz="2400" baseline="-25000">
                <a:sym typeface="Symbol" pitchFamily="18" charset="2"/>
              </a:rPr>
              <a:t>1</a:t>
            </a:r>
            <a:r>
              <a:rPr lang="en-US" sz="2400">
                <a:sym typeface="Symbol" pitchFamily="18" charset="2"/>
              </a:rPr>
              <a:t>, …, </a:t>
            </a:r>
            <a:r>
              <a:rPr lang="en-US" sz="2400" baseline="-25000">
                <a:sym typeface="Symbol" pitchFamily="18" charset="2"/>
              </a:rPr>
              <a:t>n</a:t>
            </a:r>
            <a:r>
              <a:rPr lang="en-US" sz="2400"/>
              <a:t>} </a:t>
            </a:r>
            <a:r>
              <a:rPr lang="en-US" sz="2400">
                <a:sym typeface="Symbol" pitchFamily="18" charset="2"/>
              </a:rPr>
              <a:t> </a:t>
            </a:r>
          </a:p>
          <a:p>
            <a:pPr>
              <a:lnSpc>
                <a:spcPct val="80000"/>
              </a:lnSpc>
            </a:pPr>
            <a:r>
              <a:rPr lang="en-US" sz="2800"/>
              <a:t>An argument consisting of premises </a:t>
            </a:r>
            <a:r>
              <a:rPr lang="en-US" sz="2800">
                <a:sym typeface="Symbol" pitchFamily="18" charset="2"/>
              </a:rPr>
              <a:t></a:t>
            </a:r>
            <a:r>
              <a:rPr lang="en-US" sz="2800" baseline="-25000">
                <a:sym typeface="Symbol" pitchFamily="18" charset="2"/>
              </a:rPr>
              <a:t>1</a:t>
            </a:r>
            <a:r>
              <a:rPr lang="en-US" sz="2800">
                <a:sym typeface="Symbol" pitchFamily="18" charset="2"/>
              </a:rPr>
              <a:t>, …, </a:t>
            </a:r>
            <a:r>
              <a:rPr lang="en-US" sz="2800" baseline="-25000">
                <a:sym typeface="Symbol" pitchFamily="18" charset="2"/>
              </a:rPr>
              <a:t>n</a:t>
            </a:r>
            <a:r>
              <a:rPr lang="en-US" sz="2400" baseline="-25000">
                <a:sym typeface="Symbol" pitchFamily="18" charset="2"/>
              </a:rPr>
              <a:t> </a:t>
            </a:r>
            <a:r>
              <a:rPr lang="en-US" sz="2800"/>
              <a:t>and conclusion </a:t>
            </a:r>
            <a:r>
              <a:rPr lang="en-US" sz="2800">
                <a:sym typeface="Symbol" pitchFamily="18" charset="2"/>
              </a:rPr>
              <a:t></a:t>
            </a:r>
            <a:r>
              <a:rPr lang="en-US" sz="2800"/>
              <a:t> is valid iff {</a:t>
            </a:r>
            <a:r>
              <a:rPr lang="en-US" sz="2800">
                <a:sym typeface="Symbol" pitchFamily="18" charset="2"/>
              </a:rPr>
              <a:t></a:t>
            </a:r>
            <a:r>
              <a:rPr lang="en-US" sz="2800" baseline="-25000">
                <a:sym typeface="Symbol" pitchFamily="18" charset="2"/>
              </a:rPr>
              <a:t>1</a:t>
            </a:r>
            <a:r>
              <a:rPr lang="en-US" sz="2800">
                <a:sym typeface="Symbol" pitchFamily="18" charset="2"/>
              </a:rPr>
              <a:t>, …, </a:t>
            </a:r>
            <a:r>
              <a:rPr lang="en-US" sz="2800" baseline="-25000">
                <a:sym typeface="Symbol" pitchFamily="18" charset="2"/>
              </a:rPr>
              <a:t>n</a:t>
            </a:r>
            <a:r>
              <a:rPr lang="en-US" sz="2800"/>
              <a:t>} </a:t>
            </a:r>
            <a:r>
              <a:rPr lang="en-US" sz="2800">
                <a:sym typeface="Symbol" pitchFamily="18" charset="2"/>
              </a:rPr>
              <a:t> </a:t>
            </a:r>
          </a:p>
          <a:p>
            <a:pPr>
              <a:lnSpc>
                <a:spcPct val="80000"/>
              </a:lnSpc>
            </a:pPr>
            <a:r>
              <a:rPr lang="en-US" sz="2800">
                <a:sym typeface="Symbol" pitchFamily="18" charset="2"/>
              </a:rPr>
              <a:t>The terms implication, consequence and validity can therefore be used interchangeably.</a:t>
            </a:r>
            <a:endParaRPr lang="en-US"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685800" y="2286000"/>
            <a:ext cx="7772400" cy="1143000"/>
          </a:xfrm>
        </p:spPr>
        <p:txBody>
          <a:bodyPr/>
          <a:lstStyle/>
          <a:p>
            <a:r>
              <a:rPr lang="en-US" dirty="0" smtClean="0"/>
              <a:t>Boolean Algebra:</a:t>
            </a:r>
            <a:br>
              <a:rPr lang="en-US" dirty="0" smtClean="0"/>
            </a:br>
            <a:r>
              <a:rPr lang="en-US" dirty="0" smtClean="0"/>
              <a:t>Rewriting Statements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t>Logically Equivalent Statements</a:t>
            </a:r>
          </a:p>
        </p:txBody>
      </p:sp>
      <p:sp>
        <p:nvSpPr>
          <p:cNvPr id="235523" name="Rectangle 3"/>
          <p:cNvSpPr>
            <a:spLocks noGrp="1" noChangeArrowheads="1"/>
          </p:cNvSpPr>
          <p:nvPr>
            <p:ph type="body" idx="1"/>
          </p:nvPr>
        </p:nvSpPr>
        <p:spPr/>
        <p:txBody>
          <a:bodyPr/>
          <a:lstStyle/>
          <a:p>
            <a:r>
              <a:rPr lang="en-US" dirty="0"/>
              <a:t>To express that two statements P and Q are logically equivalent, we will write: P</a:t>
            </a:r>
            <a:r>
              <a:rPr lang="en-US" dirty="0">
                <a:sym typeface="Symbol" pitchFamily="18" charset="2"/>
              </a:rPr>
              <a:t></a:t>
            </a:r>
            <a:r>
              <a:rPr lang="en-US" dirty="0"/>
              <a:t>Q</a:t>
            </a:r>
          </a:p>
          <a:p>
            <a:r>
              <a:rPr lang="en-US" dirty="0"/>
              <a:t>‘</a:t>
            </a:r>
            <a:r>
              <a:rPr lang="en-US" dirty="0">
                <a:sym typeface="Symbol" pitchFamily="18" charset="2"/>
              </a:rPr>
              <a:t>’ is </a:t>
            </a:r>
            <a:r>
              <a:rPr lang="en-US" i="1" dirty="0">
                <a:sym typeface="Symbol" pitchFamily="18" charset="2"/>
              </a:rPr>
              <a:t>not</a:t>
            </a:r>
            <a:r>
              <a:rPr lang="en-US" dirty="0">
                <a:sym typeface="Symbol" pitchFamily="18" charset="2"/>
              </a:rPr>
              <a:t> a </a:t>
            </a:r>
            <a:r>
              <a:rPr lang="en-US" dirty="0" smtClean="0">
                <a:sym typeface="Symbol" pitchFamily="18" charset="2"/>
              </a:rPr>
              <a:t>symbol </a:t>
            </a:r>
            <a:r>
              <a:rPr lang="en-US" i="1" dirty="0" smtClean="0">
                <a:sym typeface="Symbol" pitchFamily="18" charset="2"/>
              </a:rPr>
              <a:t>of</a:t>
            </a:r>
            <a:r>
              <a:rPr lang="en-US" dirty="0" smtClean="0">
                <a:sym typeface="Symbol" pitchFamily="18" charset="2"/>
              </a:rPr>
              <a:t> (the language of) propositional logic!!</a:t>
            </a:r>
          </a:p>
          <a:p>
            <a:r>
              <a:rPr lang="en-US" dirty="0" smtClean="0">
                <a:sym typeface="Symbol" pitchFamily="18" charset="2"/>
              </a:rPr>
              <a:t>Rather, it is a symbol used to say something </a:t>
            </a:r>
            <a:r>
              <a:rPr lang="en-US" i="1" dirty="0" smtClean="0">
                <a:sym typeface="Symbol" pitchFamily="18" charset="2"/>
              </a:rPr>
              <a:t>about</a:t>
            </a:r>
            <a:r>
              <a:rPr lang="en-US" dirty="0" smtClean="0">
                <a:sym typeface="Symbol" pitchFamily="18" charset="2"/>
              </a:rPr>
              <a:t> (statements expressed in the language of) propositional logic.</a:t>
            </a:r>
          </a:p>
          <a:p>
            <a:r>
              <a:rPr lang="en-US" dirty="0" smtClean="0">
                <a:sym typeface="Symbol" pitchFamily="18" charset="2"/>
              </a:rPr>
              <a:t>It is a </a:t>
            </a:r>
            <a:r>
              <a:rPr lang="en-US" i="1" dirty="0" smtClean="0">
                <a:sym typeface="Symbol" pitchFamily="18" charset="2"/>
              </a:rPr>
              <a:t>meta-logical</a:t>
            </a:r>
            <a:r>
              <a:rPr lang="en-US" dirty="0" smtClean="0">
                <a:sym typeface="Symbol" pitchFamily="18" charset="2"/>
              </a:rPr>
              <a:t> symbol, expressing a </a:t>
            </a:r>
            <a:r>
              <a:rPr lang="en-US" i="1" dirty="0" smtClean="0">
                <a:sym typeface="Symbol" pitchFamily="18" charset="2"/>
              </a:rPr>
              <a:t>meta-logical</a:t>
            </a:r>
            <a:r>
              <a:rPr lang="en-US" dirty="0" smtClean="0">
                <a:sym typeface="Symbol" pitchFamily="18" charset="2"/>
              </a:rPr>
              <a:t> claim.</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a:t>Truth-Functional Connectives and Boolean Connectives</a:t>
            </a:r>
          </a:p>
        </p:txBody>
      </p:sp>
      <p:sp>
        <p:nvSpPr>
          <p:cNvPr id="26627" name="Rectangle 3"/>
          <p:cNvSpPr>
            <a:spLocks noGrp="1" noChangeArrowheads="1"/>
          </p:cNvSpPr>
          <p:nvPr>
            <p:ph type="body" idx="1"/>
          </p:nvPr>
        </p:nvSpPr>
        <p:spPr/>
        <p:txBody>
          <a:bodyPr/>
          <a:lstStyle/>
          <a:p>
            <a:pPr>
              <a:lnSpc>
                <a:spcPct val="80000"/>
              </a:lnSpc>
            </a:pPr>
            <a:r>
              <a:rPr lang="en-US" sz="2800"/>
              <a:t>Connectives are usually called </a:t>
            </a:r>
            <a:r>
              <a:rPr lang="en-US" sz="2800" i="1"/>
              <a:t>truth-functional </a:t>
            </a:r>
            <a:r>
              <a:rPr lang="en-US" sz="2800"/>
              <a:t>connectives:</a:t>
            </a:r>
          </a:p>
          <a:p>
            <a:pPr lvl="1">
              <a:lnSpc>
                <a:spcPct val="80000"/>
              </a:lnSpc>
            </a:pPr>
            <a:r>
              <a:rPr lang="en-US" sz="2400"/>
              <a:t>This is because the </a:t>
            </a:r>
            <a:r>
              <a:rPr lang="en-US" sz="2400" i="1"/>
              <a:t>truth</a:t>
            </a:r>
            <a:r>
              <a:rPr lang="en-US" sz="2400"/>
              <a:t> </a:t>
            </a:r>
            <a:r>
              <a:rPr lang="en-US" sz="2400" i="1"/>
              <a:t>value</a:t>
            </a:r>
            <a:r>
              <a:rPr lang="en-US" sz="2400"/>
              <a:t> of a complex claim that has been constructed using a truth-functional connective is considered to be a </a:t>
            </a:r>
            <a:r>
              <a:rPr lang="en-US" sz="2400" i="1"/>
              <a:t>function</a:t>
            </a:r>
            <a:r>
              <a:rPr lang="en-US" sz="2400"/>
              <a:t> of the </a:t>
            </a:r>
            <a:r>
              <a:rPr lang="en-US" sz="2400" i="1"/>
              <a:t>truth values </a:t>
            </a:r>
            <a:r>
              <a:rPr lang="en-US" sz="2400"/>
              <a:t>of the claims that are being connected by that connective.</a:t>
            </a:r>
          </a:p>
          <a:p>
            <a:pPr lvl="1">
              <a:lnSpc>
                <a:spcPct val="80000"/>
              </a:lnSpc>
            </a:pPr>
            <a:r>
              <a:rPr lang="en-US" sz="2400"/>
              <a:t>This is also why propositional logic is also called truth-functional logic.</a:t>
            </a:r>
          </a:p>
          <a:p>
            <a:pPr>
              <a:lnSpc>
                <a:spcPct val="80000"/>
              </a:lnSpc>
            </a:pPr>
            <a:r>
              <a:rPr lang="en-US" sz="2800"/>
              <a:t>For now, we will focus on three connectives: and, or, not; these are called the Boolean connectives.</a:t>
            </a:r>
          </a:p>
          <a:p>
            <a:pPr>
              <a:lnSpc>
                <a:spcPct val="80000"/>
              </a:lnSpc>
            </a:pPr>
            <a:endParaRPr lang="en-US"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a:t>Some Important Equivalences</a:t>
            </a:r>
          </a:p>
        </p:txBody>
      </p:sp>
      <p:sp>
        <p:nvSpPr>
          <p:cNvPr id="236547" name="Rectangle 3"/>
          <p:cNvSpPr>
            <a:spLocks noGrp="1" noChangeArrowheads="1"/>
          </p:cNvSpPr>
          <p:nvPr>
            <p:ph type="body" idx="1"/>
          </p:nvPr>
        </p:nvSpPr>
        <p:spPr/>
        <p:txBody>
          <a:bodyPr/>
          <a:lstStyle/>
          <a:p>
            <a:r>
              <a:rPr lang="en-US" sz="2800"/>
              <a:t>Double Negation: </a:t>
            </a:r>
          </a:p>
          <a:p>
            <a:pPr lvl="1"/>
            <a:r>
              <a:rPr lang="en-US" sz="2400"/>
              <a:t>P </a:t>
            </a:r>
            <a:r>
              <a:rPr lang="en-US" sz="2400">
                <a:sym typeface="Symbol" pitchFamily="18" charset="2"/>
              </a:rPr>
              <a:t>   P</a:t>
            </a:r>
          </a:p>
          <a:p>
            <a:r>
              <a:rPr lang="en-US" sz="2800">
                <a:sym typeface="Symbol" pitchFamily="18" charset="2"/>
              </a:rPr>
              <a:t>DeMorgan:</a:t>
            </a:r>
          </a:p>
          <a:p>
            <a:pPr lvl="1"/>
            <a:r>
              <a:rPr lang="en-US" sz="2400">
                <a:sym typeface="Symbol" pitchFamily="18" charset="2"/>
              </a:rPr>
              <a:t>(P  Q)  P  Q</a:t>
            </a:r>
            <a:endParaRPr lang="en-US" sz="2400"/>
          </a:p>
          <a:p>
            <a:pPr lvl="1"/>
            <a:r>
              <a:rPr lang="en-US" sz="2400">
                <a:sym typeface="Symbol" pitchFamily="18" charset="2"/>
              </a:rPr>
              <a:t>(P  Q)  P  Q</a:t>
            </a:r>
          </a:p>
          <a:p>
            <a:r>
              <a:rPr lang="en-US" sz="2800"/>
              <a:t>Distribution:</a:t>
            </a:r>
          </a:p>
          <a:p>
            <a:pPr lvl="1"/>
            <a:r>
              <a:rPr lang="en-US" sz="2400"/>
              <a:t>P </a:t>
            </a:r>
            <a:r>
              <a:rPr lang="en-US" sz="2400">
                <a:sym typeface="Symbol" pitchFamily="18" charset="2"/>
              </a:rPr>
              <a:t></a:t>
            </a:r>
            <a:r>
              <a:rPr lang="en-US" sz="2400"/>
              <a:t> (Q </a:t>
            </a:r>
            <a:r>
              <a:rPr lang="en-US" sz="2400">
                <a:sym typeface="Symbol" pitchFamily="18" charset="2"/>
              </a:rPr>
              <a:t></a:t>
            </a:r>
            <a:r>
              <a:rPr lang="en-US" sz="2400"/>
              <a:t> R) </a:t>
            </a:r>
            <a:r>
              <a:rPr lang="en-US" sz="2400">
                <a:sym typeface="Symbol" pitchFamily="18" charset="2"/>
              </a:rPr>
              <a:t> (P  Q)  (P  R)</a:t>
            </a:r>
          </a:p>
          <a:p>
            <a:pPr lvl="1"/>
            <a:r>
              <a:rPr lang="en-US" sz="2400"/>
              <a:t>P </a:t>
            </a:r>
            <a:r>
              <a:rPr lang="en-US" sz="2400">
                <a:sym typeface="Symbol" pitchFamily="18" charset="2"/>
              </a:rPr>
              <a:t></a:t>
            </a:r>
            <a:r>
              <a:rPr lang="en-US" sz="2400"/>
              <a:t> (Q </a:t>
            </a:r>
            <a:r>
              <a:rPr lang="en-US" sz="2400">
                <a:sym typeface="Symbol" pitchFamily="18" charset="2"/>
              </a:rPr>
              <a:t></a:t>
            </a:r>
            <a:r>
              <a:rPr lang="en-US" sz="2400"/>
              <a:t> R) </a:t>
            </a:r>
            <a:r>
              <a:rPr lang="en-US" sz="2400">
                <a:sym typeface="Symbol" pitchFamily="18" charset="2"/>
              </a:rPr>
              <a:t> (P  Q)  (P  R)</a:t>
            </a:r>
          </a:p>
          <a:p>
            <a:pPr lvl="1"/>
            <a:r>
              <a:rPr lang="en-US" sz="2400"/>
              <a:t>(Q </a:t>
            </a:r>
            <a:r>
              <a:rPr lang="en-US" sz="2400">
                <a:sym typeface="Symbol" pitchFamily="18" charset="2"/>
              </a:rPr>
              <a:t></a:t>
            </a:r>
            <a:r>
              <a:rPr lang="en-US" sz="2400"/>
              <a:t> R) </a:t>
            </a:r>
            <a:r>
              <a:rPr lang="en-US" sz="2400">
                <a:sym typeface="Symbol" pitchFamily="18" charset="2"/>
              </a:rPr>
              <a:t></a:t>
            </a:r>
            <a:r>
              <a:rPr lang="en-US" sz="2400"/>
              <a:t> P </a:t>
            </a:r>
            <a:r>
              <a:rPr lang="en-US" sz="2400">
                <a:sym typeface="Symbol" pitchFamily="18" charset="2"/>
              </a:rPr>
              <a:t> (Q  P)  (R  P)</a:t>
            </a:r>
          </a:p>
          <a:p>
            <a:pPr lvl="1"/>
            <a:r>
              <a:rPr lang="en-US" sz="2400"/>
              <a:t>(Q </a:t>
            </a:r>
            <a:r>
              <a:rPr lang="en-US" sz="2400">
                <a:sym typeface="Symbol" pitchFamily="18" charset="2"/>
              </a:rPr>
              <a:t></a:t>
            </a:r>
            <a:r>
              <a:rPr lang="en-US" sz="2400"/>
              <a:t> R) </a:t>
            </a:r>
            <a:r>
              <a:rPr lang="en-US" sz="2400">
                <a:sym typeface="Symbol" pitchFamily="18" charset="2"/>
              </a:rPr>
              <a:t></a:t>
            </a:r>
            <a:r>
              <a:rPr lang="en-US" sz="2400"/>
              <a:t> P </a:t>
            </a:r>
            <a:r>
              <a:rPr lang="en-US" sz="2400">
                <a:sym typeface="Symbol" pitchFamily="18" charset="2"/>
              </a:rPr>
              <a:t> (Q  P)  (R  P)</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a:t>More Equivalences</a:t>
            </a:r>
          </a:p>
        </p:txBody>
      </p:sp>
      <p:sp>
        <p:nvSpPr>
          <p:cNvPr id="237571" name="Rectangle 3"/>
          <p:cNvSpPr>
            <a:spLocks noGrp="1" noChangeArrowheads="1"/>
          </p:cNvSpPr>
          <p:nvPr>
            <p:ph type="body" idx="1"/>
          </p:nvPr>
        </p:nvSpPr>
        <p:spPr/>
        <p:txBody>
          <a:bodyPr/>
          <a:lstStyle/>
          <a:p>
            <a:r>
              <a:rPr lang="en-US" sz="2400"/>
              <a:t>Commutation:</a:t>
            </a:r>
          </a:p>
          <a:p>
            <a:pPr lvl="1"/>
            <a:r>
              <a:rPr lang="en-US" sz="2000">
                <a:sym typeface="Symbol" pitchFamily="18" charset="2"/>
              </a:rPr>
              <a:t>P  Q  Q  P</a:t>
            </a:r>
          </a:p>
          <a:p>
            <a:pPr lvl="1"/>
            <a:r>
              <a:rPr lang="en-US" sz="2000">
                <a:sym typeface="Symbol" pitchFamily="18" charset="2"/>
              </a:rPr>
              <a:t>P  Q  Q  P</a:t>
            </a:r>
          </a:p>
          <a:p>
            <a:r>
              <a:rPr lang="en-US" sz="2400">
                <a:sym typeface="Symbol" pitchFamily="18" charset="2"/>
              </a:rPr>
              <a:t>Association:</a:t>
            </a:r>
          </a:p>
          <a:p>
            <a:pPr lvl="1"/>
            <a:r>
              <a:rPr lang="en-US" sz="2000">
                <a:sym typeface="Symbol" pitchFamily="18" charset="2"/>
              </a:rPr>
              <a:t>P  (Q  R)  (P  Q)  R</a:t>
            </a:r>
          </a:p>
          <a:p>
            <a:pPr lvl="1"/>
            <a:r>
              <a:rPr lang="en-US" sz="2000">
                <a:sym typeface="Symbol" pitchFamily="18" charset="2"/>
              </a:rPr>
              <a:t>P  (Q  R)  (P  Q)  R</a:t>
            </a:r>
          </a:p>
          <a:p>
            <a:r>
              <a:rPr lang="en-US" sz="2400">
                <a:sym typeface="Symbol" pitchFamily="18" charset="2"/>
              </a:rPr>
              <a:t>Idempotence:</a:t>
            </a:r>
          </a:p>
          <a:p>
            <a:pPr lvl="1"/>
            <a:r>
              <a:rPr lang="en-US" sz="2000">
                <a:sym typeface="Symbol" pitchFamily="18" charset="2"/>
              </a:rPr>
              <a:t>P  P  P</a:t>
            </a:r>
          </a:p>
          <a:p>
            <a:pPr lvl="1"/>
            <a:r>
              <a:rPr lang="en-US" sz="2000">
                <a:sym typeface="Symbol" pitchFamily="18" charset="2"/>
              </a:rPr>
              <a:t>P  P  P</a:t>
            </a:r>
          </a:p>
          <a:p>
            <a:r>
              <a:rPr lang="en-US" sz="2400">
                <a:sym typeface="Symbol" pitchFamily="18" charset="2"/>
              </a:rPr>
              <a:t>Subsumption:</a:t>
            </a:r>
          </a:p>
          <a:p>
            <a:pPr lvl="1"/>
            <a:r>
              <a:rPr lang="en-US" sz="2000">
                <a:sym typeface="Symbol" pitchFamily="18" charset="2"/>
              </a:rPr>
              <a:t>P  (P  Q)  P</a:t>
            </a:r>
          </a:p>
          <a:p>
            <a:pPr lvl="1"/>
            <a:r>
              <a:rPr lang="en-US" sz="2000">
                <a:sym typeface="Symbol" pitchFamily="18" charset="2"/>
              </a:rPr>
              <a:t>P  (P  Q)  P</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a:t>Even More Equivalences</a:t>
            </a:r>
          </a:p>
        </p:txBody>
      </p:sp>
      <p:sp>
        <p:nvSpPr>
          <p:cNvPr id="238595" name="Rectangle 3"/>
          <p:cNvSpPr>
            <a:spLocks noGrp="1" noChangeArrowheads="1"/>
          </p:cNvSpPr>
          <p:nvPr>
            <p:ph type="body" idx="1"/>
          </p:nvPr>
        </p:nvSpPr>
        <p:spPr/>
        <p:txBody>
          <a:bodyPr/>
          <a:lstStyle/>
          <a:p>
            <a:pPr>
              <a:lnSpc>
                <a:spcPct val="80000"/>
              </a:lnSpc>
            </a:pPr>
            <a:r>
              <a:rPr lang="en-US" sz="2800"/>
              <a:t>Implication:</a:t>
            </a:r>
          </a:p>
          <a:p>
            <a:pPr lvl="1">
              <a:lnSpc>
                <a:spcPct val="80000"/>
              </a:lnSpc>
            </a:pPr>
            <a:r>
              <a:rPr lang="en-US" sz="2400"/>
              <a:t> P </a:t>
            </a:r>
            <a:r>
              <a:rPr lang="en-US" sz="2400">
                <a:sym typeface="Symbol" pitchFamily="18" charset="2"/>
              </a:rPr>
              <a:t> Q    P  Q</a:t>
            </a:r>
          </a:p>
          <a:p>
            <a:pPr lvl="1">
              <a:lnSpc>
                <a:spcPct val="80000"/>
              </a:lnSpc>
            </a:pPr>
            <a:r>
              <a:rPr lang="en-US" sz="2400">
                <a:sym typeface="Symbol" pitchFamily="18" charset="2"/>
              </a:rPr>
              <a:t> </a:t>
            </a:r>
            <a:r>
              <a:rPr lang="en-US" sz="2400"/>
              <a:t>(P </a:t>
            </a:r>
            <a:r>
              <a:rPr lang="en-US" sz="2400">
                <a:sym typeface="Symbol" pitchFamily="18" charset="2"/>
              </a:rPr>
              <a:t> Q)    P  Q</a:t>
            </a:r>
          </a:p>
          <a:p>
            <a:pPr>
              <a:lnSpc>
                <a:spcPct val="80000"/>
              </a:lnSpc>
            </a:pPr>
            <a:r>
              <a:rPr lang="en-US" sz="2800">
                <a:sym typeface="Symbol" pitchFamily="18" charset="2"/>
              </a:rPr>
              <a:t>Transposition:</a:t>
            </a:r>
          </a:p>
          <a:p>
            <a:pPr lvl="1">
              <a:lnSpc>
                <a:spcPct val="80000"/>
              </a:lnSpc>
            </a:pPr>
            <a:r>
              <a:rPr lang="en-US" sz="2400"/>
              <a:t> P </a:t>
            </a:r>
            <a:r>
              <a:rPr lang="en-US" sz="2400">
                <a:sym typeface="Symbol" pitchFamily="18" charset="2"/>
              </a:rPr>
              <a:t> Q    Q  P</a:t>
            </a:r>
          </a:p>
          <a:p>
            <a:pPr>
              <a:lnSpc>
                <a:spcPct val="80000"/>
              </a:lnSpc>
            </a:pPr>
            <a:r>
              <a:rPr lang="en-US" sz="2800">
                <a:sym typeface="Symbol" pitchFamily="18" charset="2"/>
              </a:rPr>
              <a:t>Exportation:</a:t>
            </a:r>
          </a:p>
          <a:p>
            <a:pPr lvl="1">
              <a:lnSpc>
                <a:spcPct val="80000"/>
              </a:lnSpc>
            </a:pPr>
            <a:r>
              <a:rPr lang="en-US" sz="2400">
                <a:sym typeface="Symbol" pitchFamily="18" charset="2"/>
              </a:rPr>
              <a:t> </a:t>
            </a:r>
            <a:r>
              <a:rPr lang="en-US" sz="2400"/>
              <a:t>P </a:t>
            </a:r>
            <a:r>
              <a:rPr lang="en-US" sz="2400">
                <a:sym typeface="Symbol" pitchFamily="18" charset="2"/>
              </a:rPr>
              <a:t> (Q  R)    (</a:t>
            </a:r>
            <a:r>
              <a:rPr lang="en-US" sz="2400"/>
              <a:t>P </a:t>
            </a:r>
            <a:r>
              <a:rPr lang="en-US" sz="2400">
                <a:sym typeface="Symbol" pitchFamily="18" charset="2"/>
              </a:rPr>
              <a:t></a:t>
            </a:r>
            <a:r>
              <a:rPr lang="en-US" sz="2400"/>
              <a:t> </a:t>
            </a:r>
            <a:r>
              <a:rPr lang="en-US" sz="2400">
                <a:sym typeface="Symbol" pitchFamily="18" charset="2"/>
              </a:rPr>
              <a:t>Q)  R</a:t>
            </a:r>
          </a:p>
          <a:p>
            <a:pPr>
              <a:lnSpc>
                <a:spcPct val="80000"/>
              </a:lnSpc>
            </a:pPr>
            <a:r>
              <a:rPr lang="en-US" sz="2800">
                <a:sym typeface="Symbol" pitchFamily="18" charset="2"/>
              </a:rPr>
              <a:t>Absorption:</a:t>
            </a:r>
          </a:p>
          <a:p>
            <a:pPr lvl="1">
              <a:lnSpc>
                <a:spcPct val="80000"/>
              </a:lnSpc>
            </a:pPr>
            <a:r>
              <a:rPr lang="en-US" sz="2400"/>
              <a:t>P </a:t>
            </a:r>
            <a:r>
              <a:rPr lang="en-US" sz="2400">
                <a:sym typeface="Symbol" pitchFamily="18" charset="2"/>
              </a:rPr>
              <a:t> Q    </a:t>
            </a:r>
            <a:r>
              <a:rPr lang="en-US" sz="2400"/>
              <a:t>P </a:t>
            </a:r>
            <a:r>
              <a:rPr lang="en-US" sz="2400">
                <a:sym typeface="Symbol" pitchFamily="18" charset="2"/>
              </a:rPr>
              <a:t> (P  Q) </a:t>
            </a:r>
          </a:p>
          <a:p>
            <a:pPr>
              <a:lnSpc>
                <a:spcPct val="80000"/>
              </a:lnSpc>
            </a:pPr>
            <a:r>
              <a:rPr lang="en-US" sz="2800">
                <a:sym typeface="Symbol" pitchFamily="18" charset="2"/>
              </a:rPr>
              <a:t>Equivalence:</a:t>
            </a:r>
          </a:p>
          <a:p>
            <a:pPr lvl="1">
              <a:lnSpc>
                <a:spcPct val="80000"/>
              </a:lnSpc>
            </a:pPr>
            <a:r>
              <a:rPr lang="en-US" sz="2400">
                <a:sym typeface="Symbol" pitchFamily="18" charset="2"/>
              </a:rPr>
              <a:t> P  Q    (P  Q)  (Q  P)</a:t>
            </a:r>
          </a:p>
          <a:p>
            <a:pPr lvl="1">
              <a:lnSpc>
                <a:spcPct val="80000"/>
              </a:lnSpc>
            </a:pPr>
            <a:r>
              <a:rPr lang="en-US" sz="2400">
                <a:sym typeface="Symbol" pitchFamily="18" charset="2"/>
              </a:rPr>
              <a:t> P  Q    (P  Q)  (P  Q)</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Simplifying Statements I</a:t>
            </a:r>
          </a:p>
        </p:txBody>
      </p:sp>
      <p:sp>
        <p:nvSpPr>
          <p:cNvPr id="81923" name="Rectangle 3"/>
          <p:cNvSpPr>
            <a:spLocks noGrp="1" noChangeArrowheads="1"/>
          </p:cNvSpPr>
          <p:nvPr>
            <p:ph type="body" idx="1"/>
          </p:nvPr>
        </p:nvSpPr>
        <p:spPr>
          <a:xfrm>
            <a:off x="457200" y="1600200"/>
            <a:ext cx="8229600" cy="3938588"/>
          </a:xfrm>
        </p:spPr>
        <p:txBody>
          <a:bodyPr/>
          <a:lstStyle/>
          <a:p>
            <a:r>
              <a:rPr lang="en-US" sz="2800"/>
              <a:t>Using the principle of substitution of logical equivalents, and using the logical equivalences that we saw before (Double Negation, Association, Commutation, Idempotence, DeMorgan, Distribution, and Subsumption), we can often simplify statements.</a:t>
            </a:r>
          </a:p>
          <a:p>
            <a:r>
              <a:rPr lang="en-US" sz="2800"/>
              <a:t>Example:</a:t>
            </a:r>
            <a:endParaRPr lang="en-US" sz="2800">
              <a:sym typeface="Symbol" pitchFamily="18" charset="2"/>
            </a:endParaRPr>
          </a:p>
        </p:txBody>
      </p:sp>
      <p:sp>
        <p:nvSpPr>
          <p:cNvPr id="81924" name="Text Box 4"/>
          <p:cNvSpPr txBox="1">
            <a:spLocks noChangeArrowheads="1"/>
          </p:cNvSpPr>
          <p:nvPr/>
        </p:nvSpPr>
        <p:spPr bwMode="auto">
          <a:xfrm>
            <a:off x="2971800" y="4800600"/>
            <a:ext cx="4695825" cy="2057400"/>
          </a:xfrm>
          <a:prstGeom prst="rect">
            <a:avLst/>
          </a:prstGeom>
          <a:noFill/>
          <a:ln w="9525">
            <a:noFill/>
            <a:miter lim="800000"/>
            <a:headEnd/>
            <a:tailEnd/>
          </a:ln>
          <a:effectLst/>
        </p:spPr>
        <p:txBody>
          <a:bodyPr wrap="none">
            <a:spAutoFit/>
          </a:bodyPr>
          <a:lstStyle/>
          <a:p>
            <a:pPr eaLnBrk="0" hangingPunct="0">
              <a:spcBef>
                <a:spcPct val="20000"/>
              </a:spcBef>
            </a:pPr>
            <a:r>
              <a:rPr lang="en-US" sz="2800">
                <a:latin typeface="Times New Roman" pitchFamily="18" charset="0"/>
              </a:rPr>
              <a:t>(A </a:t>
            </a:r>
            <a:r>
              <a:rPr lang="en-US" sz="2800">
                <a:latin typeface="Times New Roman" pitchFamily="18" charset="0"/>
                <a:sym typeface="Symbol" pitchFamily="18" charset="2"/>
              </a:rPr>
              <a:t> B)  A  (Commutation)</a:t>
            </a:r>
          </a:p>
          <a:p>
            <a:pPr eaLnBrk="0" hangingPunct="0">
              <a:spcBef>
                <a:spcPct val="20000"/>
              </a:spcBef>
            </a:pPr>
            <a:r>
              <a:rPr lang="en-US" sz="2800">
                <a:latin typeface="Times New Roman" pitchFamily="18" charset="0"/>
                <a:sym typeface="Symbol" pitchFamily="18" charset="2"/>
              </a:rPr>
              <a:t>(B  A)  A  (Association)</a:t>
            </a:r>
          </a:p>
          <a:p>
            <a:pPr eaLnBrk="0" hangingPunct="0">
              <a:spcBef>
                <a:spcPct val="20000"/>
              </a:spcBef>
            </a:pPr>
            <a:r>
              <a:rPr lang="en-US" sz="2800">
                <a:latin typeface="Times New Roman" pitchFamily="18" charset="0"/>
                <a:sym typeface="Symbol" pitchFamily="18" charset="2"/>
              </a:rPr>
              <a:t>B  (A  A)  (Idempotence)</a:t>
            </a:r>
          </a:p>
          <a:p>
            <a:pPr eaLnBrk="0" hangingPunct="0">
              <a:spcBef>
                <a:spcPct val="20000"/>
              </a:spcBef>
            </a:pPr>
            <a:r>
              <a:rPr lang="en-US" sz="2800">
                <a:latin typeface="Times New Roman" pitchFamily="18" charset="0"/>
                <a:sym typeface="Symbol" pitchFamily="18" charset="2"/>
              </a:rPr>
              <a:t>B  A</a:t>
            </a:r>
            <a:endParaRPr lang="en-US" sz="2800">
              <a:latin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z="4000"/>
              <a:t>Generalized Conjunctions and Generalized Disjunctions</a:t>
            </a:r>
          </a:p>
        </p:txBody>
      </p:sp>
      <p:sp>
        <p:nvSpPr>
          <p:cNvPr id="82947" name="Rectangle 3"/>
          <p:cNvSpPr>
            <a:spLocks noGrp="1" noChangeArrowheads="1"/>
          </p:cNvSpPr>
          <p:nvPr>
            <p:ph type="body" idx="1"/>
          </p:nvPr>
        </p:nvSpPr>
        <p:spPr/>
        <p:txBody>
          <a:bodyPr/>
          <a:lstStyle/>
          <a:p>
            <a:pPr>
              <a:lnSpc>
                <a:spcPct val="80000"/>
              </a:lnSpc>
            </a:pPr>
            <a:r>
              <a:rPr lang="en-US" sz="2800"/>
              <a:t>Recall the Association equivalences:   </a:t>
            </a:r>
          </a:p>
          <a:p>
            <a:pPr lvl="1">
              <a:lnSpc>
                <a:spcPct val="80000"/>
              </a:lnSpc>
            </a:pPr>
            <a:r>
              <a:rPr lang="en-US" sz="2400">
                <a:sym typeface="Symbol" pitchFamily="18" charset="2"/>
              </a:rPr>
              <a:t>P  (Q  R)  (P  Q)  R</a:t>
            </a:r>
          </a:p>
          <a:p>
            <a:pPr lvl="1">
              <a:lnSpc>
                <a:spcPct val="80000"/>
              </a:lnSpc>
            </a:pPr>
            <a:r>
              <a:rPr lang="en-US" sz="2400">
                <a:sym typeface="Symbol" pitchFamily="18" charset="2"/>
              </a:rPr>
              <a:t>P  (Q  R)  (P  Q)  R</a:t>
            </a:r>
          </a:p>
          <a:p>
            <a:pPr>
              <a:lnSpc>
                <a:spcPct val="80000"/>
              </a:lnSpc>
            </a:pPr>
            <a:r>
              <a:rPr lang="en-US" sz="2800">
                <a:sym typeface="Symbol" pitchFamily="18" charset="2"/>
              </a:rPr>
              <a:t>Because of this, we’ll allow to drop brackets:</a:t>
            </a:r>
          </a:p>
          <a:p>
            <a:pPr lvl="1">
              <a:lnSpc>
                <a:spcPct val="80000"/>
              </a:lnSpc>
            </a:pPr>
            <a:r>
              <a:rPr lang="en-US" sz="2400">
                <a:sym typeface="Symbol" pitchFamily="18" charset="2"/>
              </a:rPr>
              <a:t>P  Q  R</a:t>
            </a:r>
          </a:p>
          <a:p>
            <a:pPr lvl="1">
              <a:lnSpc>
                <a:spcPct val="80000"/>
              </a:lnSpc>
            </a:pPr>
            <a:r>
              <a:rPr lang="en-US" sz="2400">
                <a:sym typeface="Symbol" pitchFamily="18" charset="2"/>
              </a:rPr>
              <a:t>P  Q  R</a:t>
            </a:r>
          </a:p>
          <a:p>
            <a:pPr>
              <a:lnSpc>
                <a:spcPct val="80000"/>
              </a:lnSpc>
            </a:pPr>
            <a:r>
              <a:rPr lang="en-US" sz="2800">
                <a:sym typeface="Symbol" pitchFamily="18" charset="2"/>
              </a:rPr>
              <a:t>Thus we can generalize conjunctions and disjunctions</a:t>
            </a:r>
          </a:p>
          <a:p>
            <a:pPr lvl="1">
              <a:lnSpc>
                <a:spcPct val="80000"/>
              </a:lnSpc>
            </a:pPr>
            <a:r>
              <a:rPr lang="en-US" sz="2400">
                <a:sym typeface="Symbol" pitchFamily="18" charset="2"/>
              </a:rPr>
              <a:t>A generalized conjunction (disjunction) can have any number of conjuncts (disjuncts)</a:t>
            </a:r>
          </a:p>
          <a:p>
            <a:pPr lvl="1">
              <a:lnSpc>
                <a:spcPct val="80000"/>
              </a:lnSpc>
              <a:buFontTx/>
              <a:buNone/>
            </a:pPr>
            <a:endParaRPr lang="en-US" sz="2400">
              <a:sym typeface="Symbol" pitchFamily="18" charset="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Simplifying Statements II</a:t>
            </a:r>
          </a:p>
        </p:txBody>
      </p:sp>
      <p:sp>
        <p:nvSpPr>
          <p:cNvPr id="83971" name="Rectangle 3"/>
          <p:cNvSpPr>
            <a:spLocks noGrp="1" noChangeArrowheads="1"/>
          </p:cNvSpPr>
          <p:nvPr>
            <p:ph type="body" idx="1"/>
          </p:nvPr>
        </p:nvSpPr>
        <p:spPr>
          <a:xfrm>
            <a:off x="457200" y="1600200"/>
            <a:ext cx="8229600" cy="2849563"/>
          </a:xfrm>
        </p:spPr>
        <p:txBody>
          <a:bodyPr/>
          <a:lstStyle/>
          <a:p>
            <a:r>
              <a:rPr lang="en-US"/>
              <a:t>The conjuncts (disjuncts) of a generalized conjunction (disjunction) can be switched around in any way you want. This really helps with simplifying statements. Example:</a:t>
            </a:r>
          </a:p>
        </p:txBody>
      </p:sp>
      <p:sp>
        <p:nvSpPr>
          <p:cNvPr id="83972" name="Text Box 4"/>
          <p:cNvSpPr txBox="1">
            <a:spLocks noChangeArrowheads="1"/>
          </p:cNvSpPr>
          <p:nvPr/>
        </p:nvSpPr>
        <p:spPr bwMode="auto">
          <a:xfrm>
            <a:off x="1752600" y="4876800"/>
            <a:ext cx="6115050" cy="1544638"/>
          </a:xfrm>
          <a:prstGeom prst="rect">
            <a:avLst/>
          </a:prstGeom>
          <a:noFill/>
          <a:ln w="9525">
            <a:noFill/>
            <a:miter lim="800000"/>
            <a:headEnd/>
            <a:tailEnd/>
          </a:ln>
          <a:effectLst/>
        </p:spPr>
        <p:txBody>
          <a:bodyPr wrap="none">
            <a:spAutoFit/>
          </a:bodyPr>
          <a:lstStyle/>
          <a:p>
            <a:pPr eaLnBrk="0" hangingPunct="0">
              <a:spcBef>
                <a:spcPct val="20000"/>
              </a:spcBef>
            </a:pPr>
            <a:r>
              <a:rPr lang="en-US" sz="2800">
                <a:latin typeface="Times New Roman" pitchFamily="18" charset="0"/>
              </a:rPr>
              <a:t>C </a:t>
            </a:r>
            <a:r>
              <a:rPr lang="en-US" sz="2800">
                <a:latin typeface="Times New Roman" pitchFamily="18" charset="0"/>
                <a:sym typeface="Symbol" pitchFamily="18" charset="2"/>
              </a:rPr>
              <a:t> (A  (B  C))  (Distribution)</a:t>
            </a:r>
          </a:p>
          <a:p>
            <a:pPr eaLnBrk="0" hangingPunct="0">
              <a:spcBef>
                <a:spcPct val="20000"/>
              </a:spcBef>
            </a:pPr>
            <a:r>
              <a:rPr lang="en-US" sz="2800">
                <a:latin typeface="Times New Roman" pitchFamily="18" charset="0"/>
              </a:rPr>
              <a:t>C </a:t>
            </a:r>
            <a:r>
              <a:rPr lang="en-US" sz="2800">
                <a:latin typeface="Times New Roman" pitchFamily="18" charset="0"/>
                <a:sym typeface="Symbol" pitchFamily="18" charset="2"/>
              </a:rPr>
              <a:t> (A  B)  (A  C)  (Subsumption)</a:t>
            </a:r>
          </a:p>
          <a:p>
            <a:pPr eaLnBrk="0" hangingPunct="0">
              <a:spcBef>
                <a:spcPct val="20000"/>
              </a:spcBef>
            </a:pPr>
            <a:r>
              <a:rPr lang="en-US" sz="2800">
                <a:latin typeface="Times New Roman" pitchFamily="18" charset="0"/>
                <a:sym typeface="Symbol" pitchFamily="18" charset="2"/>
              </a:rPr>
              <a:t>C  (A  B)</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ea typeface="Lucida Sans Unicode" pitchFamily="34" charset="0"/>
                <a:cs typeface="Lucida Sans Unicode" pitchFamily="34" charset="0"/>
                <a:sym typeface="Symbol" pitchFamily="18" charset="2"/>
              </a:rPr>
              <a:t>‘</a:t>
            </a:r>
            <a:r>
              <a:rPr lang="en-US">
                <a:latin typeface="Lucida Sans Unicode" pitchFamily="34" charset="0"/>
                <a:ea typeface="Lucida Sans Unicode" pitchFamily="34" charset="0"/>
                <a:cs typeface="Lucida Sans Unicode" pitchFamily="34" charset="0"/>
                <a:sym typeface="Symbol" pitchFamily="18" charset="2"/>
              </a:rPr>
              <a:t>⊤</a:t>
            </a:r>
            <a:r>
              <a:rPr lang="en-US">
                <a:ea typeface="Lucida Sans Unicode" pitchFamily="34" charset="0"/>
                <a:cs typeface="Lucida Sans Unicode" pitchFamily="34" charset="0"/>
                <a:sym typeface="Symbol" pitchFamily="18" charset="2"/>
              </a:rPr>
              <a:t>’</a:t>
            </a:r>
            <a:r>
              <a:rPr lang="en-US">
                <a:latin typeface="Lucida Sans Unicode" pitchFamily="34" charset="0"/>
                <a:ea typeface="Lucida Sans Unicode" pitchFamily="34" charset="0"/>
                <a:cs typeface="Lucida Sans Unicode" pitchFamily="34" charset="0"/>
                <a:sym typeface="Symbol" pitchFamily="18" charset="2"/>
              </a:rPr>
              <a:t> </a:t>
            </a:r>
            <a:r>
              <a:rPr lang="en-US">
                <a:ea typeface="Lucida Sans Unicode" pitchFamily="34" charset="0"/>
                <a:cs typeface="Lucida Sans Unicode" pitchFamily="34" charset="0"/>
                <a:sym typeface="Symbol" pitchFamily="18" charset="2"/>
              </a:rPr>
              <a:t>and ‘</a:t>
            </a:r>
            <a:r>
              <a:rPr lang="en-US">
                <a:latin typeface="Lucida Sans Unicode" pitchFamily="34" charset="0"/>
                <a:ea typeface="Lucida Sans Unicode" pitchFamily="34" charset="0"/>
                <a:cs typeface="Lucida Sans Unicode" pitchFamily="34" charset="0"/>
                <a:sym typeface="Symbol" pitchFamily="18" charset="2"/>
              </a:rPr>
              <a:t>⊥</a:t>
            </a:r>
            <a:r>
              <a:rPr lang="en-US">
                <a:ea typeface="Lucida Sans Unicode" pitchFamily="34" charset="0"/>
                <a:cs typeface="Lucida Sans Unicode" pitchFamily="34" charset="0"/>
                <a:sym typeface="Symbol" pitchFamily="18" charset="2"/>
              </a:rPr>
              <a:t>’</a:t>
            </a:r>
          </a:p>
        </p:txBody>
      </p:sp>
      <p:sp>
        <p:nvSpPr>
          <p:cNvPr id="84995" name="Rectangle 3"/>
          <p:cNvSpPr>
            <a:spLocks noGrp="1" noChangeArrowheads="1"/>
          </p:cNvSpPr>
          <p:nvPr>
            <p:ph type="body" idx="1"/>
          </p:nvPr>
        </p:nvSpPr>
        <p:spPr/>
        <p:txBody>
          <a:bodyPr/>
          <a:lstStyle/>
          <a:p>
            <a:pPr>
              <a:lnSpc>
                <a:spcPct val="80000"/>
              </a:lnSpc>
            </a:pPr>
            <a:r>
              <a:rPr lang="en-US"/>
              <a:t>A generalized conjunction is false if it has at least one false conjunct, otherwise it is true. </a:t>
            </a:r>
          </a:p>
          <a:p>
            <a:pPr lvl="1">
              <a:lnSpc>
                <a:spcPct val="80000"/>
              </a:lnSpc>
            </a:pPr>
            <a:r>
              <a:rPr lang="en-US"/>
              <a:t>So, a generalized conjunction with 0 conjuncts cannot have a false conjunct, and hence cannot be false. Therefore, it is a tautology! We will write this as ‘</a:t>
            </a:r>
            <a:r>
              <a:rPr lang="en-US">
                <a:latin typeface="Lucida Sans Unicode" pitchFamily="34" charset="0"/>
                <a:ea typeface="Lucida Sans Unicode" pitchFamily="34" charset="0"/>
                <a:cs typeface="Lucida Sans Unicode" pitchFamily="34" charset="0"/>
                <a:sym typeface="Symbol" pitchFamily="18" charset="2"/>
              </a:rPr>
              <a:t>⊤</a:t>
            </a:r>
            <a:r>
              <a:rPr lang="en-US">
                <a:ea typeface="Lucida Sans Unicode" pitchFamily="34" charset="0"/>
                <a:cs typeface="Lucida Sans Unicode" pitchFamily="34" charset="0"/>
                <a:sym typeface="Symbol" pitchFamily="18" charset="2"/>
              </a:rPr>
              <a:t>’.</a:t>
            </a:r>
          </a:p>
          <a:p>
            <a:pPr>
              <a:lnSpc>
                <a:spcPct val="80000"/>
              </a:lnSpc>
            </a:pPr>
            <a:r>
              <a:rPr lang="en-US">
                <a:ea typeface="Lucida Sans Unicode" pitchFamily="34" charset="0"/>
                <a:cs typeface="Lucida Sans Unicode" pitchFamily="34" charset="0"/>
                <a:sym typeface="Symbol" pitchFamily="18" charset="2"/>
              </a:rPr>
              <a:t>A generalized disjunction is true if it has at least one true disjunct, otherwise it is false.</a:t>
            </a:r>
          </a:p>
          <a:p>
            <a:pPr lvl="1">
              <a:lnSpc>
                <a:spcPct val="80000"/>
              </a:lnSpc>
            </a:pPr>
            <a:r>
              <a:rPr lang="en-US">
                <a:ea typeface="Lucida Sans Unicode" pitchFamily="34" charset="0"/>
                <a:cs typeface="Lucida Sans Unicode" pitchFamily="34" charset="0"/>
                <a:sym typeface="Symbol" pitchFamily="18" charset="2"/>
              </a:rPr>
              <a:t>Hence, a generalized disjunction with 0 disjuncts can never be true, and is therefore a contradiction! We will write this as ‘</a:t>
            </a:r>
            <a:r>
              <a:rPr lang="en-US">
                <a:latin typeface="Lucida Sans Unicode" pitchFamily="34" charset="0"/>
                <a:ea typeface="Lucida Sans Unicode" pitchFamily="34" charset="0"/>
                <a:cs typeface="Lucida Sans Unicode" pitchFamily="34" charset="0"/>
                <a:sym typeface="Symbol" pitchFamily="18" charset="2"/>
              </a:rPr>
              <a:t>⊥</a:t>
            </a:r>
            <a:r>
              <a:rPr lang="en-US">
                <a:ea typeface="Lucida Sans Unicode" pitchFamily="34" charset="0"/>
                <a:cs typeface="Lucida Sans Unicode" pitchFamily="34" charset="0"/>
                <a:sym typeface="Symbol" pitchFamily="18" charset="2"/>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4000"/>
              <a:t>Some equivalences involving </a:t>
            </a:r>
            <a:r>
              <a:rPr lang="en-US" sz="4000">
                <a:ea typeface="Lucida Sans Unicode" pitchFamily="34" charset="0"/>
                <a:cs typeface="Lucida Sans Unicode" pitchFamily="34" charset="0"/>
                <a:sym typeface="Symbol" pitchFamily="18" charset="2"/>
              </a:rPr>
              <a:t>‘</a:t>
            </a:r>
            <a:r>
              <a:rPr lang="en-US" sz="4000">
                <a:latin typeface="Lucida Sans Unicode" pitchFamily="34" charset="0"/>
                <a:ea typeface="Lucida Sans Unicode" pitchFamily="34" charset="0"/>
                <a:cs typeface="Lucida Sans Unicode" pitchFamily="34" charset="0"/>
                <a:sym typeface="Symbol" pitchFamily="18" charset="2"/>
              </a:rPr>
              <a:t>⊤</a:t>
            </a:r>
            <a:r>
              <a:rPr lang="en-US" sz="4000">
                <a:ea typeface="Lucida Sans Unicode" pitchFamily="34" charset="0"/>
                <a:cs typeface="Lucida Sans Unicode" pitchFamily="34" charset="0"/>
                <a:sym typeface="Symbol" pitchFamily="18" charset="2"/>
              </a:rPr>
              <a:t>’</a:t>
            </a:r>
            <a:r>
              <a:rPr lang="en-US" sz="4000">
                <a:latin typeface="Lucida Sans Unicode" pitchFamily="34" charset="0"/>
                <a:ea typeface="Lucida Sans Unicode" pitchFamily="34" charset="0"/>
                <a:cs typeface="Lucida Sans Unicode" pitchFamily="34" charset="0"/>
                <a:sym typeface="Symbol" pitchFamily="18" charset="2"/>
              </a:rPr>
              <a:t> </a:t>
            </a:r>
            <a:r>
              <a:rPr lang="en-US" sz="4000">
                <a:ea typeface="Lucida Sans Unicode" pitchFamily="34" charset="0"/>
                <a:cs typeface="Lucida Sans Unicode" pitchFamily="34" charset="0"/>
                <a:sym typeface="Symbol" pitchFamily="18" charset="2"/>
              </a:rPr>
              <a:t>and ‘</a:t>
            </a:r>
            <a:r>
              <a:rPr lang="en-US" sz="4000">
                <a:latin typeface="Lucida Sans Unicode" pitchFamily="34" charset="0"/>
                <a:ea typeface="Lucida Sans Unicode" pitchFamily="34" charset="0"/>
                <a:cs typeface="Lucida Sans Unicode" pitchFamily="34" charset="0"/>
                <a:sym typeface="Symbol" pitchFamily="18" charset="2"/>
              </a:rPr>
              <a:t>⊥</a:t>
            </a:r>
            <a:r>
              <a:rPr lang="en-US" sz="4000">
                <a:ea typeface="Lucida Sans Unicode" pitchFamily="34" charset="0"/>
                <a:cs typeface="Lucida Sans Unicode" pitchFamily="34" charset="0"/>
                <a:sym typeface="Symbol" pitchFamily="18" charset="2"/>
              </a:rPr>
              <a:t>’</a:t>
            </a:r>
          </a:p>
        </p:txBody>
      </p:sp>
      <p:sp>
        <p:nvSpPr>
          <p:cNvPr id="86019" name="Rectangle 3"/>
          <p:cNvSpPr>
            <a:spLocks noGrp="1" noChangeArrowheads="1"/>
          </p:cNvSpPr>
          <p:nvPr>
            <p:ph type="body" idx="1"/>
          </p:nvPr>
        </p:nvSpPr>
        <p:spPr/>
        <p:txBody>
          <a:bodyPr/>
          <a:lstStyle/>
          <a:p>
            <a:r>
              <a:rPr lang="en-US">
                <a:sym typeface="Symbol" pitchFamily="18" charset="2"/>
              </a:rPr>
              <a:t></a:t>
            </a:r>
            <a:r>
              <a:rPr lang="en-US">
                <a:latin typeface="Lucida Sans Unicode" pitchFamily="34" charset="0"/>
                <a:ea typeface="Lucida Sans Unicode" pitchFamily="34" charset="0"/>
                <a:cs typeface="Lucida Sans Unicode" pitchFamily="34" charset="0"/>
                <a:sym typeface="Symbol" pitchFamily="18" charset="2"/>
              </a:rPr>
              <a:t>⊥</a:t>
            </a:r>
            <a:r>
              <a:rPr lang="en-US">
                <a:sym typeface="Symbol" pitchFamily="18" charset="2"/>
              </a:rPr>
              <a:t>  </a:t>
            </a:r>
            <a:r>
              <a:rPr lang="en-US">
                <a:latin typeface="Lucida Sans Unicode" pitchFamily="34" charset="0"/>
                <a:ea typeface="Lucida Sans Unicode" pitchFamily="34" charset="0"/>
                <a:cs typeface="Lucida Sans Unicode" pitchFamily="34" charset="0"/>
                <a:sym typeface="Symbol" pitchFamily="18" charset="2"/>
              </a:rPr>
              <a:t>⊤</a:t>
            </a:r>
          </a:p>
          <a:p>
            <a:r>
              <a:rPr lang="en-US">
                <a:sym typeface="Symbol" pitchFamily="18" charset="2"/>
              </a:rPr>
              <a:t></a:t>
            </a:r>
            <a:r>
              <a:rPr lang="en-US">
                <a:latin typeface="Lucida Sans Unicode" pitchFamily="34" charset="0"/>
                <a:ea typeface="Lucida Sans Unicode" pitchFamily="34" charset="0"/>
                <a:cs typeface="Lucida Sans Unicode" pitchFamily="34" charset="0"/>
                <a:sym typeface="Symbol" pitchFamily="18" charset="2"/>
              </a:rPr>
              <a:t>⊤</a:t>
            </a:r>
            <a:r>
              <a:rPr lang="en-US">
                <a:sym typeface="Symbol" pitchFamily="18" charset="2"/>
              </a:rPr>
              <a:t>  </a:t>
            </a:r>
            <a:r>
              <a:rPr lang="en-US">
                <a:latin typeface="Lucida Sans Unicode" pitchFamily="34" charset="0"/>
                <a:ea typeface="Lucida Sans Unicode" pitchFamily="34" charset="0"/>
                <a:cs typeface="Lucida Sans Unicode" pitchFamily="34" charset="0"/>
                <a:sym typeface="Symbol" pitchFamily="18" charset="2"/>
              </a:rPr>
              <a:t>⊥</a:t>
            </a:r>
          </a:p>
          <a:p>
            <a:r>
              <a:rPr lang="en-US">
                <a:sym typeface="Symbol" pitchFamily="18" charset="2"/>
              </a:rPr>
              <a:t>P</a:t>
            </a:r>
            <a:r>
              <a:rPr lang="en-US">
                <a:latin typeface="Lucida Sans Unicode" pitchFamily="34" charset="0"/>
                <a:ea typeface="Lucida Sans Unicode" pitchFamily="34" charset="0"/>
                <a:cs typeface="Lucida Sans Unicode" pitchFamily="34" charset="0"/>
                <a:sym typeface="Symbol" pitchFamily="18" charset="2"/>
              </a:rPr>
              <a:t> </a:t>
            </a:r>
            <a:r>
              <a:rPr lang="en-US">
                <a:sym typeface="Symbol" pitchFamily="18" charset="2"/>
              </a:rPr>
              <a:t> </a:t>
            </a:r>
            <a:r>
              <a:rPr lang="en-US">
                <a:latin typeface="Lucida Sans Unicode" pitchFamily="34" charset="0"/>
                <a:ea typeface="Lucida Sans Unicode" pitchFamily="34" charset="0"/>
                <a:cs typeface="Lucida Sans Unicode" pitchFamily="34" charset="0"/>
                <a:sym typeface="Symbol" pitchFamily="18" charset="2"/>
              </a:rPr>
              <a:t>⊥</a:t>
            </a:r>
            <a:r>
              <a:rPr lang="en-US">
                <a:sym typeface="Symbol" pitchFamily="18" charset="2"/>
              </a:rPr>
              <a:t>  </a:t>
            </a:r>
            <a:r>
              <a:rPr lang="en-US">
                <a:latin typeface="Lucida Sans Unicode" pitchFamily="34" charset="0"/>
                <a:ea typeface="Lucida Sans Unicode" pitchFamily="34" charset="0"/>
                <a:cs typeface="Lucida Sans Unicode" pitchFamily="34" charset="0"/>
                <a:sym typeface="Symbol" pitchFamily="18" charset="2"/>
              </a:rPr>
              <a:t>⊥ </a:t>
            </a:r>
          </a:p>
          <a:p>
            <a:r>
              <a:rPr lang="en-US">
                <a:sym typeface="Symbol" pitchFamily="18" charset="2"/>
              </a:rPr>
              <a:t>P</a:t>
            </a:r>
            <a:r>
              <a:rPr lang="en-US">
                <a:latin typeface="Lucida Sans Unicode" pitchFamily="34" charset="0"/>
                <a:ea typeface="Lucida Sans Unicode" pitchFamily="34" charset="0"/>
                <a:cs typeface="Lucida Sans Unicode" pitchFamily="34" charset="0"/>
                <a:sym typeface="Symbol" pitchFamily="18" charset="2"/>
              </a:rPr>
              <a:t> </a:t>
            </a:r>
            <a:r>
              <a:rPr lang="en-US">
                <a:sym typeface="Symbol" pitchFamily="18" charset="2"/>
              </a:rPr>
              <a:t> </a:t>
            </a:r>
            <a:r>
              <a:rPr lang="en-US">
                <a:latin typeface="Lucida Sans Unicode" pitchFamily="34" charset="0"/>
                <a:ea typeface="Lucida Sans Unicode" pitchFamily="34" charset="0"/>
                <a:cs typeface="Lucida Sans Unicode" pitchFamily="34" charset="0"/>
                <a:sym typeface="Symbol" pitchFamily="18" charset="2"/>
              </a:rPr>
              <a:t>⊤</a:t>
            </a:r>
            <a:r>
              <a:rPr lang="en-US">
                <a:sym typeface="Symbol" pitchFamily="18" charset="2"/>
              </a:rPr>
              <a:t>  </a:t>
            </a:r>
            <a:r>
              <a:rPr lang="en-US">
                <a:latin typeface="Lucida Sans Unicode" pitchFamily="34" charset="0"/>
                <a:ea typeface="Lucida Sans Unicode" pitchFamily="34" charset="0"/>
                <a:cs typeface="Lucida Sans Unicode" pitchFamily="34" charset="0"/>
                <a:sym typeface="Symbol" pitchFamily="18" charset="2"/>
              </a:rPr>
              <a:t>⊤ </a:t>
            </a:r>
          </a:p>
          <a:p>
            <a:r>
              <a:rPr lang="en-US">
                <a:sym typeface="Symbol" pitchFamily="18" charset="2"/>
              </a:rPr>
              <a:t>P</a:t>
            </a:r>
            <a:r>
              <a:rPr lang="en-US">
                <a:latin typeface="Lucida Sans Unicode" pitchFamily="34" charset="0"/>
                <a:ea typeface="Lucida Sans Unicode" pitchFamily="34" charset="0"/>
                <a:cs typeface="Lucida Sans Unicode" pitchFamily="34" charset="0"/>
                <a:sym typeface="Symbol" pitchFamily="18" charset="2"/>
              </a:rPr>
              <a:t> </a:t>
            </a:r>
            <a:r>
              <a:rPr lang="en-US">
                <a:sym typeface="Symbol" pitchFamily="18" charset="2"/>
              </a:rPr>
              <a:t> </a:t>
            </a:r>
            <a:r>
              <a:rPr lang="en-US">
                <a:latin typeface="Lucida Sans Unicode" pitchFamily="34" charset="0"/>
                <a:ea typeface="Lucida Sans Unicode" pitchFamily="34" charset="0"/>
                <a:cs typeface="Lucida Sans Unicode" pitchFamily="34" charset="0"/>
                <a:sym typeface="Symbol" pitchFamily="18" charset="2"/>
              </a:rPr>
              <a:t>⊤</a:t>
            </a:r>
            <a:r>
              <a:rPr lang="en-US">
                <a:sym typeface="Symbol" pitchFamily="18" charset="2"/>
              </a:rPr>
              <a:t>  P</a:t>
            </a:r>
            <a:r>
              <a:rPr lang="en-US">
                <a:latin typeface="Lucida Sans Unicode" pitchFamily="34" charset="0"/>
                <a:ea typeface="Lucida Sans Unicode" pitchFamily="34" charset="0"/>
                <a:cs typeface="Lucida Sans Unicode" pitchFamily="34" charset="0"/>
                <a:sym typeface="Symbol" pitchFamily="18" charset="2"/>
              </a:rPr>
              <a:t> </a:t>
            </a:r>
          </a:p>
          <a:p>
            <a:r>
              <a:rPr lang="en-US">
                <a:sym typeface="Symbol" pitchFamily="18" charset="2"/>
              </a:rPr>
              <a:t>P</a:t>
            </a:r>
            <a:r>
              <a:rPr lang="en-US">
                <a:latin typeface="Lucida Sans Unicode" pitchFamily="34" charset="0"/>
                <a:ea typeface="Lucida Sans Unicode" pitchFamily="34" charset="0"/>
                <a:cs typeface="Lucida Sans Unicode" pitchFamily="34" charset="0"/>
                <a:sym typeface="Symbol" pitchFamily="18" charset="2"/>
              </a:rPr>
              <a:t> </a:t>
            </a:r>
            <a:r>
              <a:rPr lang="en-US">
                <a:sym typeface="Symbol" pitchFamily="18" charset="2"/>
              </a:rPr>
              <a:t> </a:t>
            </a:r>
            <a:r>
              <a:rPr lang="en-US">
                <a:latin typeface="Lucida Sans Unicode" pitchFamily="34" charset="0"/>
                <a:ea typeface="Lucida Sans Unicode" pitchFamily="34" charset="0"/>
                <a:cs typeface="Lucida Sans Unicode" pitchFamily="34" charset="0"/>
                <a:sym typeface="Symbol" pitchFamily="18" charset="2"/>
              </a:rPr>
              <a:t>⊥</a:t>
            </a:r>
            <a:r>
              <a:rPr lang="en-US">
                <a:sym typeface="Symbol" pitchFamily="18" charset="2"/>
              </a:rPr>
              <a:t>  P</a:t>
            </a:r>
            <a:r>
              <a:rPr lang="en-US">
                <a:latin typeface="Lucida Sans Unicode" pitchFamily="34" charset="0"/>
                <a:ea typeface="Lucida Sans Unicode" pitchFamily="34" charset="0"/>
                <a:cs typeface="Lucida Sans Unicode" pitchFamily="34" charset="0"/>
                <a:sym typeface="Symbol" pitchFamily="18" charset="2"/>
              </a:rPr>
              <a:t> </a:t>
            </a:r>
          </a:p>
          <a:p>
            <a:r>
              <a:rPr lang="en-US">
                <a:ea typeface="Lucida Sans Unicode" pitchFamily="34" charset="0"/>
                <a:cs typeface="Lucida Sans Unicode" pitchFamily="34" charset="0"/>
                <a:sym typeface="Symbol" pitchFamily="18" charset="2"/>
              </a:rPr>
              <a:t>P </a:t>
            </a:r>
            <a:r>
              <a:rPr lang="en-US">
                <a:sym typeface="Symbol" pitchFamily="18" charset="2"/>
              </a:rPr>
              <a:t> P  </a:t>
            </a:r>
            <a:r>
              <a:rPr lang="en-US">
                <a:latin typeface="Lucida Sans Unicode" pitchFamily="34" charset="0"/>
                <a:ea typeface="Lucida Sans Unicode" pitchFamily="34" charset="0"/>
                <a:cs typeface="Lucida Sans Unicode" pitchFamily="34" charset="0"/>
                <a:sym typeface="Symbol" pitchFamily="18" charset="2"/>
              </a:rPr>
              <a:t>⊥ </a:t>
            </a:r>
          </a:p>
          <a:p>
            <a:r>
              <a:rPr lang="en-US">
                <a:ea typeface="Lucida Sans Unicode" pitchFamily="34" charset="0"/>
                <a:cs typeface="Lucida Sans Unicode" pitchFamily="34" charset="0"/>
                <a:sym typeface="Symbol" pitchFamily="18" charset="2"/>
              </a:rPr>
              <a:t>P </a:t>
            </a:r>
            <a:r>
              <a:rPr lang="en-US">
                <a:sym typeface="Symbol" pitchFamily="18" charset="2"/>
              </a:rPr>
              <a:t> P  </a:t>
            </a:r>
            <a:r>
              <a:rPr lang="en-US">
                <a:latin typeface="Lucida Sans Unicode" pitchFamily="34" charset="0"/>
                <a:ea typeface="Lucida Sans Unicode" pitchFamily="34" charset="0"/>
                <a:cs typeface="Lucida Sans Unicode" pitchFamily="34" charset="0"/>
                <a:sym typeface="Symbol" pitchFamily="18" charset="2"/>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Simplifying Statements III</a:t>
            </a:r>
          </a:p>
        </p:txBody>
      </p:sp>
      <p:sp>
        <p:nvSpPr>
          <p:cNvPr id="87043" name="Rectangle 3"/>
          <p:cNvSpPr>
            <a:spLocks noGrp="1" noChangeArrowheads="1"/>
          </p:cNvSpPr>
          <p:nvPr>
            <p:ph type="body" idx="1"/>
          </p:nvPr>
        </p:nvSpPr>
        <p:spPr>
          <a:xfrm>
            <a:off x="457200" y="1600200"/>
            <a:ext cx="8229600" cy="1844675"/>
          </a:xfrm>
        </p:spPr>
        <p:txBody>
          <a:bodyPr/>
          <a:lstStyle/>
          <a:p>
            <a:r>
              <a:rPr lang="en-US"/>
              <a:t>Using </a:t>
            </a:r>
            <a:r>
              <a:rPr lang="en-US">
                <a:ea typeface="Lucida Sans Unicode" pitchFamily="34" charset="0"/>
                <a:cs typeface="Lucida Sans Unicode" pitchFamily="34" charset="0"/>
                <a:sym typeface="Symbol" pitchFamily="18" charset="2"/>
              </a:rPr>
              <a:t>‘</a:t>
            </a:r>
            <a:r>
              <a:rPr lang="en-US">
                <a:latin typeface="Lucida Sans Unicode" pitchFamily="34" charset="0"/>
                <a:ea typeface="Lucida Sans Unicode" pitchFamily="34" charset="0"/>
                <a:cs typeface="Lucida Sans Unicode" pitchFamily="34" charset="0"/>
                <a:sym typeface="Symbol" pitchFamily="18" charset="2"/>
              </a:rPr>
              <a:t>⊤</a:t>
            </a:r>
            <a:r>
              <a:rPr lang="en-US">
                <a:ea typeface="Lucida Sans Unicode" pitchFamily="34" charset="0"/>
                <a:cs typeface="Lucida Sans Unicode" pitchFamily="34" charset="0"/>
                <a:sym typeface="Symbol" pitchFamily="18" charset="2"/>
              </a:rPr>
              <a:t>’</a:t>
            </a:r>
            <a:r>
              <a:rPr lang="en-US">
                <a:latin typeface="Lucida Sans Unicode" pitchFamily="34" charset="0"/>
                <a:ea typeface="Lucida Sans Unicode" pitchFamily="34" charset="0"/>
                <a:cs typeface="Lucida Sans Unicode" pitchFamily="34" charset="0"/>
                <a:sym typeface="Symbol" pitchFamily="18" charset="2"/>
              </a:rPr>
              <a:t> </a:t>
            </a:r>
            <a:r>
              <a:rPr lang="en-US">
                <a:ea typeface="Lucida Sans Unicode" pitchFamily="34" charset="0"/>
                <a:cs typeface="Lucida Sans Unicode" pitchFamily="34" charset="0"/>
                <a:sym typeface="Symbol" pitchFamily="18" charset="2"/>
              </a:rPr>
              <a:t>and ‘</a:t>
            </a:r>
            <a:r>
              <a:rPr lang="en-US">
                <a:latin typeface="Lucida Sans Unicode" pitchFamily="34" charset="0"/>
                <a:ea typeface="Lucida Sans Unicode" pitchFamily="34" charset="0"/>
                <a:cs typeface="Lucida Sans Unicode" pitchFamily="34" charset="0"/>
                <a:sym typeface="Symbol" pitchFamily="18" charset="2"/>
              </a:rPr>
              <a:t>⊥</a:t>
            </a:r>
            <a:r>
              <a:rPr lang="en-US">
                <a:ea typeface="Lucida Sans Unicode" pitchFamily="34" charset="0"/>
                <a:cs typeface="Lucida Sans Unicode" pitchFamily="34" charset="0"/>
                <a:sym typeface="Symbol" pitchFamily="18" charset="2"/>
              </a:rPr>
              <a:t>’, we can simplify statements even more. Example:</a:t>
            </a:r>
          </a:p>
        </p:txBody>
      </p:sp>
      <p:sp>
        <p:nvSpPr>
          <p:cNvPr id="87044" name="Text Box 4"/>
          <p:cNvSpPr txBox="1">
            <a:spLocks noChangeArrowheads="1"/>
          </p:cNvSpPr>
          <p:nvPr/>
        </p:nvSpPr>
        <p:spPr bwMode="auto">
          <a:xfrm>
            <a:off x="1676400" y="3657600"/>
            <a:ext cx="6950075" cy="3082925"/>
          </a:xfrm>
          <a:prstGeom prst="rect">
            <a:avLst/>
          </a:prstGeom>
          <a:noFill/>
          <a:ln w="9525">
            <a:noFill/>
            <a:miter lim="800000"/>
            <a:headEnd/>
            <a:tailEnd/>
          </a:ln>
          <a:effectLst/>
        </p:spPr>
        <p:txBody>
          <a:bodyPr wrap="none">
            <a:spAutoFit/>
          </a:bodyPr>
          <a:lstStyle/>
          <a:p>
            <a:pPr eaLnBrk="0" hangingPunct="0">
              <a:spcBef>
                <a:spcPct val="20000"/>
              </a:spcBef>
            </a:pPr>
            <a:r>
              <a:rPr lang="en-US" sz="2800">
                <a:latin typeface="Times New Roman" pitchFamily="18" charset="0"/>
                <a:sym typeface="Symbol" pitchFamily="18" charset="2"/>
              </a:rPr>
              <a:t>(A  (B  (A  B))  (DeMorgan)</a:t>
            </a:r>
          </a:p>
          <a:p>
            <a:pPr eaLnBrk="0" hangingPunct="0">
              <a:spcBef>
                <a:spcPct val="20000"/>
              </a:spcBef>
            </a:pPr>
            <a:r>
              <a:rPr lang="en-US" sz="2800">
                <a:latin typeface="Times New Roman" pitchFamily="18" charset="0"/>
                <a:sym typeface="Symbol" pitchFamily="18" charset="2"/>
              </a:rPr>
              <a:t>A  (B  (A  B))  (Double Neg.)</a:t>
            </a:r>
          </a:p>
          <a:p>
            <a:pPr eaLnBrk="0" hangingPunct="0">
              <a:spcBef>
                <a:spcPct val="20000"/>
              </a:spcBef>
            </a:pPr>
            <a:r>
              <a:rPr lang="en-US" sz="2800">
                <a:latin typeface="Times New Roman" pitchFamily="18" charset="0"/>
                <a:sym typeface="Symbol" pitchFamily="18" charset="2"/>
              </a:rPr>
              <a:t>A  B  (A  B)  (Distribution)</a:t>
            </a:r>
          </a:p>
          <a:p>
            <a:pPr eaLnBrk="0" hangingPunct="0">
              <a:spcBef>
                <a:spcPct val="20000"/>
              </a:spcBef>
            </a:pPr>
            <a:r>
              <a:rPr lang="en-US" sz="2800">
                <a:latin typeface="Times New Roman" pitchFamily="18" charset="0"/>
                <a:sym typeface="Symbol" pitchFamily="18" charset="2"/>
              </a:rPr>
              <a:t>(A  B  A)  (A  B  B) </a:t>
            </a:r>
          </a:p>
          <a:p>
            <a:pPr eaLnBrk="0" hangingPunct="0">
              <a:spcBef>
                <a:spcPct val="20000"/>
              </a:spcBef>
            </a:pPr>
            <a:r>
              <a:rPr lang="en-US" sz="2800">
                <a:latin typeface="Times New Roman" pitchFamily="18" charset="0"/>
                <a:sym typeface="Symbol" pitchFamily="18" charset="2"/>
              </a:rPr>
              <a:t>⊥  ⊥  </a:t>
            </a:r>
          </a:p>
          <a:p>
            <a:pPr eaLnBrk="0" hangingPunct="0">
              <a:spcBef>
                <a:spcPct val="20000"/>
              </a:spcBef>
            </a:pPr>
            <a:r>
              <a:rPr lang="en-US" sz="2800">
                <a:latin typeface="Times New Roman" pitchFamily="18" charset="0"/>
                <a:sym typeface="Symbol" pitchFamily="18" charset="2"/>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685800" y="2286000"/>
            <a:ext cx="7772400" cy="1143000"/>
          </a:xfrm>
        </p:spPr>
        <p:txBody>
          <a:bodyPr/>
          <a:lstStyle/>
          <a:p>
            <a:r>
              <a:rPr lang="en-US"/>
              <a:t>Normal Forms and </a:t>
            </a:r>
            <a:br>
              <a:rPr lang="en-US"/>
            </a:br>
            <a:r>
              <a:rPr lang="en-US"/>
              <a:t>Expressive Completeness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Truth-Table for Negation</a:t>
            </a:r>
          </a:p>
        </p:txBody>
      </p:sp>
      <p:sp>
        <p:nvSpPr>
          <p:cNvPr id="28676" name="Line 4"/>
          <p:cNvSpPr>
            <a:spLocks noChangeShapeType="1"/>
          </p:cNvSpPr>
          <p:nvPr/>
        </p:nvSpPr>
        <p:spPr bwMode="auto">
          <a:xfrm>
            <a:off x="4267200" y="3124200"/>
            <a:ext cx="0" cy="1295400"/>
          </a:xfrm>
          <a:prstGeom prst="line">
            <a:avLst/>
          </a:prstGeom>
          <a:noFill/>
          <a:ln w="9525">
            <a:solidFill>
              <a:schemeClr val="tx1"/>
            </a:solidFill>
            <a:round/>
            <a:headEnd/>
            <a:tailEnd/>
          </a:ln>
          <a:effectLst/>
        </p:spPr>
        <p:txBody>
          <a:bodyPr wrap="none" anchor="ctr"/>
          <a:lstStyle/>
          <a:p>
            <a:endParaRPr lang="en-US"/>
          </a:p>
        </p:txBody>
      </p:sp>
      <p:sp>
        <p:nvSpPr>
          <p:cNvPr id="28677" name="Line 5"/>
          <p:cNvSpPr>
            <a:spLocks noChangeShapeType="1"/>
          </p:cNvSpPr>
          <p:nvPr/>
        </p:nvSpPr>
        <p:spPr bwMode="auto">
          <a:xfrm>
            <a:off x="3886200" y="3505200"/>
            <a:ext cx="1066800" cy="0"/>
          </a:xfrm>
          <a:prstGeom prst="line">
            <a:avLst/>
          </a:prstGeom>
          <a:noFill/>
          <a:ln w="9525">
            <a:solidFill>
              <a:schemeClr val="tx1"/>
            </a:solidFill>
            <a:round/>
            <a:headEnd/>
            <a:tailEnd/>
          </a:ln>
          <a:effectLst/>
        </p:spPr>
        <p:txBody>
          <a:bodyPr wrap="none" anchor="ctr"/>
          <a:lstStyle/>
          <a:p>
            <a:endParaRPr lang="en-US"/>
          </a:p>
        </p:txBody>
      </p:sp>
      <p:sp>
        <p:nvSpPr>
          <p:cNvPr id="28678" name="Text Box 6"/>
          <p:cNvSpPr txBox="1">
            <a:spLocks noChangeArrowheads="1"/>
          </p:cNvSpPr>
          <p:nvPr/>
        </p:nvSpPr>
        <p:spPr bwMode="auto">
          <a:xfrm>
            <a:off x="3886200" y="3048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28679" name="Text Box 7"/>
          <p:cNvSpPr txBox="1">
            <a:spLocks noChangeArrowheads="1"/>
          </p:cNvSpPr>
          <p:nvPr/>
        </p:nvSpPr>
        <p:spPr bwMode="auto">
          <a:xfrm>
            <a:off x="4343400" y="3048000"/>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a:t>
            </a:r>
          </a:p>
        </p:txBody>
      </p:sp>
      <p:sp>
        <p:nvSpPr>
          <p:cNvPr id="28680" name="Text Box 8"/>
          <p:cNvSpPr txBox="1">
            <a:spLocks noChangeArrowheads="1"/>
          </p:cNvSpPr>
          <p:nvPr/>
        </p:nvSpPr>
        <p:spPr bwMode="auto">
          <a:xfrm>
            <a:off x="4419600" y="38862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28681" name="Text Box 9"/>
          <p:cNvSpPr txBox="1">
            <a:spLocks noChangeArrowheads="1"/>
          </p:cNvSpPr>
          <p:nvPr/>
        </p:nvSpPr>
        <p:spPr bwMode="auto">
          <a:xfrm>
            <a:off x="3886200" y="35052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28682" name="Text Box 10"/>
          <p:cNvSpPr txBox="1">
            <a:spLocks noChangeArrowheads="1"/>
          </p:cNvSpPr>
          <p:nvPr/>
        </p:nvSpPr>
        <p:spPr bwMode="auto">
          <a:xfrm>
            <a:off x="3886200" y="3886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28683" name="Text Box 11"/>
          <p:cNvSpPr txBox="1">
            <a:spLocks noChangeArrowheads="1"/>
          </p:cNvSpPr>
          <p:nvPr/>
        </p:nvSpPr>
        <p:spPr bwMode="auto">
          <a:xfrm>
            <a:off x="4419600" y="3505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28684" name="Line 12"/>
          <p:cNvSpPr>
            <a:spLocks noChangeShapeType="1"/>
          </p:cNvSpPr>
          <p:nvPr/>
        </p:nvSpPr>
        <p:spPr bwMode="auto">
          <a:xfrm>
            <a:off x="4343400" y="3124200"/>
            <a:ext cx="0" cy="12954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Negation Normal Form</a:t>
            </a:r>
          </a:p>
        </p:txBody>
      </p:sp>
      <p:sp>
        <p:nvSpPr>
          <p:cNvPr id="90115" name="Rectangle 3"/>
          <p:cNvSpPr>
            <a:spLocks noGrp="1" noChangeArrowheads="1"/>
          </p:cNvSpPr>
          <p:nvPr>
            <p:ph type="body" idx="1"/>
          </p:nvPr>
        </p:nvSpPr>
        <p:spPr>
          <a:xfrm>
            <a:off x="457200" y="1600200"/>
            <a:ext cx="8229600" cy="3603625"/>
          </a:xfrm>
        </p:spPr>
        <p:txBody>
          <a:bodyPr/>
          <a:lstStyle/>
          <a:p>
            <a:r>
              <a:rPr lang="en-US" sz="2800" i="1"/>
              <a:t>Literals</a:t>
            </a:r>
            <a:r>
              <a:rPr lang="en-US" sz="2800"/>
              <a:t>: Atomic Sentences or negations thereof.</a:t>
            </a:r>
          </a:p>
          <a:p>
            <a:r>
              <a:rPr lang="en-US" sz="2800" i="1"/>
              <a:t>Negation Normal Form</a:t>
            </a:r>
            <a:r>
              <a:rPr lang="en-US" sz="2800"/>
              <a:t>: An expression built up with ‘</a:t>
            </a:r>
            <a:r>
              <a:rPr lang="en-US" sz="2800">
                <a:sym typeface="Symbol" pitchFamily="18" charset="2"/>
              </a:rPr>
              <a:t></a:t>
            </a:r>
            <a:r>
              <a:rPr lang="en-US" sz="2800"/>
              <a:t>’, ‘</a:t>
            </a:r>
            <a:r>
              <a:rPr lang="en-US" sz="2800">
                <a:sym typeface="Symbol" pitchFamily="18" charset="2"/>
              </a:rPr>
              <a:t></a:t>
            </a:r>
            <a:r>
              <a:rPr lang="en-US" sz="2800"/>
              <a:t>’, and literals.</a:t>
            </a:r>
          </a:p>
          <a:p>
            <a:r>
              <a:rPr lang="en-US" sz="2800"/>
              <a:t>Using repeated DeMorgan and Double Negation, we can transform </a:t>
            </a:r>
            <a:r>
              <a:rPr lang="en-US" sz="2800" i="1"/>
              <a:t>any</a:t>
            </a:r>
            <a:r>
              <a:rPr lang="en-US" sz="2800"/>
              <a:t> truth-functional expression built up with ‘</a:t>
            </a:r>
            <a:r>
              <a:rPr lang="en-US" sz="2800">
                <a:sym typeface="Symbol" pitchFamily="18" charset="2"/>
              </a:rPr>
              <a:t></a:t>
            </a:r>
            <a:r>
              <a:rPr lang="en-US" sz="2800"/>
              <a:t>’, ‘</a:t>
            </a:r>
            <a:r>
              <a:rPr lang="en-US" sz="2800">
                <a:sym typeface="Symbol" pitchFamily="18" charset="2"/>
              </a:rPr>
              <a:t></a:t>
            </a:r>
            <a:r>
              <a:rPr lang="en-US" sz="2800"/>
              <a:t>’, and ‘</a:t>
            </a:r>
            <a:r>
              <a:rPr lang="en-US" sz="2800">
                <a:sym typeface="Symbol" pitchFamily="18" charset="2"/>
              </a:rPr>
              <a:t></a:t>
            </a:r>
            <a:r>
              <a:rPr lang="en-US" sz="2800"/>
              <a:t>’ into an expression that is in Negation Normal Form.</a:t>
            </a:r>
          </a:p>
          <a:p>
            <a:r>
              <a:rPr lang="en-US" sz="2800"/>
              <a:t>Example:</a:t>
            </a:r>
          </a:p>
        </p:txBody>
      </p:sp>
      <p:sp>
        <p:nvSpPr>
          <p:cNvPr id="90116" name="Text Box 4"/>
          <p:cNvSpPr txBox="1">
            <a:spLocks noChangeArrowheads="1"/>
          </p:cNvSpPr>
          <p:nvPr/>
        </p:nvSpPr>
        <p:spPr bwMode="auto">
          <a:xfrm>
            <a:off x="2438400" y="5257800"/>
            <a:ext cx="6297613" cy="1373188"/>
          </a:xfrm>
          <a:prstGeom prst="rect">
            <a:avLst/>
          </a:prstGeom>
          <a:noFill/>
          <a:ln w="9525">
            <a:noFill/>
            <a:miter lim="800000"/>
            <a:headEnd/>
            <a:tailEnd/>
          </a:ln>
          <a:effectLst/>
        </p:spPr>
        <p:txBody>
          <a:bodyPr wrap="none">
            <a:spAutoFit/>
          </a:bodyPr>
          <a:lstStyle/>
          <a:p>
            <a:pPr eaLnBrk="0" hangingPunct="0"/>
            <a:r>
              <a:rPr lang="en-US" sz="2800">
                <a:latin typeface="Times New Roman" pitchFamily="18" charset="0"/>
                <a:sym typeface="Symbol" pitchFamily="18" charset="2"/>
              </a:rPr>
              <a:t>((A  B)  C)    (DeMorgan)</a:t>
            </a:r>
          </a:p>
          <a:p>
            <a:pPr eaLnBrk="0" hangingPunct="0"/>
            <a:r>
              <a:rPr lang="en-US" sz="2800">
                <a:latin typeface="Times New Roman" pitchFamily="18" charset="0"/>
                <a:sym typeface="Symbol" pitchFamily="18" charset="2"/>
              </a:rPr>
              <a:t>(A  B)  C    (Double Neg, DeM)</a:t>
            </a:r>
          </a:p>
          <a:p>
            <a:pPr eaLnBrk="0" hangingPunct="0"/>
            <a:r>
              <a:rPr lang="en-US" sz="2800">
                <a:latin typeface="Times New Roman" pitchFamily="18" charset="0"/>
                <a:sym typeface="Symbol" pitchFamily="18" charset="2"/>
              </a:rPr>
              <a:t>(A  B)  C</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Disjunctive Normal Form</a:t>
            </a:r>
          </a:p>
        </p:txBody>
      </p:sp>
      <p:sp>
        <p:nvSpPr>
          <p:cNvPr id="91139" name="Rectangle 3"/>
          <p:cNvSpPr>
            <a:spLocks noGrp="1" noChangeArrowheads="1"/>
          </p:cNvSpPr>
          <p:nvPr>
            <p:ph type="body" idx="1"/>
          </p:nvPr>
        </p:nvSpPr>
        <p:spPr>
          <a:xfrm>
            <a:off x="457200" y="1600200"/>
            <a:ext cx="8229600" cy="3100388"/>
          </a:xfrm>
        </p:spPr>
        <p:txBody>
          <a:bodyPr/>
          <a:lstStyle/>
          <a:p>
            <a:r>
              <a:rPr lang="en-US" sz="2800" i="1"/>
              <a:t>Disjunctive Normal Form</a:t>
            </a:r>
            <a:r>
              <a:rPr lang="en-US" sz="2800"/>
              <a:t>: A disjunction of conjunctions of literals.</a:t>
            </a:r>
          </a:p>
          <a:p>
            <a:r>
              <a:rPr lang="en-US" sz="2800"/>
              <a:t>Using repeated distribution of </a:t>
            </a:r>
            <a:r>
              <a:rPr lang="en-US" sz="2800">
                <a:sym typeface="Symbol" pitchFamily="18" charset="2"/>
              </a:rPr>
              <a:t> over , </a:t>
            </a:r>
            <a:r>
              <a:rPr lang="en-US" sz="2800" i="1">
                <a:sym typeface="Symbol" pitchFamily="18" charset="2"/>
              </a:rPr>
              <a:t>a</a:t>
            </a:r>
            <a:r>
              <a:rPr lang="en-US" sz="2800" i="1"/>
              <a:t>ny</a:t>
            </a:r>
            <a:r>
              <a:rPr lang="en-US" sz="2800"/>
              <a:t> statement in Negation Normal Form can be written in Disjunctive Normal Form.</a:t>
            </a:r>
          </a:p>
          <a:p>
            <a:r>
              <a:rPr lang="en-US" sz="2800"/>
              <a:t>Example:</a:t>
            </a:r>
          </a:p>
          <a:p>
            <a:endParaRPr lang="en-US" sz="2800"/>
          </a:p>
        </p:txBody>
      </p:sp>
      <p:sp>
        <p:nvSpPr>
          <p:cNvPr id="91140" name="Text Box 4"/>
          <p:cNvSpPr txBox="1">
            <a:spLocks noChangeArrowheads="1"/>
          </p:cNvSpPr>
          <p:nvPr/>
        </p:nvSpPr>
        <p:spPr bwMode="auto">
          <a:xfrm>
            <a:off x="1600200" y="4953000"/>
            <a:ext cx="7231063" cy="1373188"/>
          </a:xfrm>
          <a:prstGeom prst="rect">
            <a:avLst/>
          </a:prstGeom>
          <a:noFill/>
          <a:ln w="9525">
            <a:noFill/>
            <a:miter lim="800000"/>
            <a:headEnd/>
            <a:tailEnd/>
          </a:ln>
          <a:effectLst/>
        </p:spPr>
        <p:txBody>
          <a:bodyPr wrap="none">
            <a:spAutoFit/>
          </a:bodyPr>
          <a:lstStyle/>
          <a:p>
            <a:pPr eaLnBrk="0" hangingPunct="0"/>
            <a:r>
              <a:rPr lang="en-US" sz="2800">
                <a:latin typeface="Times New Roman" pitchFamily="18" charset="0"/>
                <a:sym typeface="Symbol" pitchFamily="18" charset="2"/>
              </a:rPr>
              <a:t>(AB)  (CD)    (Distribution)</a:t>
            </a:r>
          </a:p>
          <a:p>
            <a:pPr eaLnBrk="0" hangingPunct="0"/>
            <a:r>
              <a:rPr lang="en-US" sz="2800">
                <a:latin typeface="Times New Roman" pitchFamily="18" charset="0"/>
                <a:sym typeface="Symbol" pitchFamily="18" charset="2"/>
              </a:rPr>
              <a:t>[(AB)C]  [(AB)D]    (Distribution (2x))</a:t>
            </a:r>
          </a:p>
          <a:p>
            <a:pPr eaLnBrk="0" hangingPunct="0"/>
            <a:r>
              <a:rPr lang="en-US" sz="2800">
                <a:latin typeface="Times New Roman" pitchFamily="18" charset="0"/>
                <a:sym typeface="Symbol" pitchFamily="18" charset="2"/>
              </a:rPr>
              <a:t>(AC)  (BC)  (AD)  (BD)</a:t>
            </a:r>
            <a:endParaRPr lang="en-US" sz="2800">
              <a:latin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Conjunctive Normal Form</a:t>
            </a:r>
          </a:p>
        </p:txBody>
      </p:sp>
      <p:sp>
        <p:nvSpPr>
          <p:cNvPr id="92163" name="Rectangle 3"/>
          <p:cNvSpPr>
            <a:spLocks noGrp="1" noChangeArrowheads="1"/>
          </p:cNvSpPr>
          <p:nvPr>
            <p:ph type="body" idx="1"/>
          </p:nvPr>
        </p:nvSpPr>
        <p:spPr>
          <a:xfrm>
            <a:off x="457200" y="1600200"/>
            <a:ext cx="8229600" cy="3100388"/>
          </a:xfrm>
        </p:spPr>
        <p:txBody>
          <a:bodyPr/>
          <a:lstStyle/>
          <a:p>
            <a:r>
              <a:rPr lang="en-US" sz="2800" i="1"/>
              <a:t>Conjunctive Normal Form</a:t>
            </a:r>
            <a:r>
              <a:rPr lang="en-US" sz="2800"/>
              <a:t>: A conjunction of disjunctions of literals.</a:t>
            </a:r>
          </a:p>
          <a:p>
            <a:r>
              <a:rPr lang="en-US" sz="2800"/>
              <a:t>Using repeated distribution of </a:t>
            </a:r>
            <a:r>
              <a:rPr lang="en-US" sz="2800">
                <a:sym typeface="Symbol" pitchFamily="18" charset="2"/>
              </a:rPr>
              <a:t></a:t>
            </a:r>
            <a:r>
              <a:rPr lang="en-US" sz="2800"/>
              <a:t> </a:t>
            </a:r>
            <a:r>
              <a:rPr lang="en-US" sz="2800">
                <a:sym typeface="Symbol" pitchFamily="18" charset="2"/>
              </a:rPr>
              <a:t>over , </a:t>
            </a:r>
            <a:r>
              <a:rPr lang="en-US" sz="2800" i="1">
                <a:sym typeface="Symbol" pitchFamily="18" charset="2"/>
              </a:rPr>
              <a:t>a</a:t>
            </a:r>
            <a:r>
              <a:rPr lang="en-US" sz="2800" i="1"/>
              <a:t>ny</a:t>
            </a:r>
            <a:r>
              <a:rPr lang="en-US" sz="2800"/>
              <a:t> statement in Negation Normal Form can be written in Conjunctive Normal Form.</a:t>
            </a:r>
          </a:p>
          <a:p>
            <a:r>
              <a:rPr lang="en-US" sz="2800"/>
              <a:t>Example:</a:t>
            </a:r>
          </a:p>
          <a:p>
            <a:endParaRPr lang="en-US" sz="2800"/>
          </a:p>
        </p:txBody>
      </p:sp>
      <p:sp>
        <p:nvSpPr>
          <p:cNvPr id="92164" name="Text Box 4"/>
          <p:cNvSpPr txBox="1">
            <a:spLocks noChangeArrowheads="1"/>
          </p:cNvSpPr>
          <p:nvPr/>
        </p:nvSpPr>
        <p:spPr bwMode="auto">
          <a:xfrm>
            <a:off x="1468438" y="4953000"/>
            <a:ext cx="7675562" cy="1373188"/>
          </a:xfrm>
          <a:prstGeom prst="rect">
            <a:avLst/>
          </a:prstGeom>
          <a:noFill/>
          <a:ln w="9525">
            <a:noFill/>
            <a:miter lim="800000"/>
            <a:headEnd/>
            <a:tailEnd/>
          </a:ln>
          <a:effectLst/>
        </p:spPr>
        <p:txBody>
          <a:bodyPr wrap="none">
            <a:spAutoFit/>
          </a:bodyPr>
          <a:lstStyle/>
          <a:p>
            <a:pPr eaLnBrk="0" hangingPunct="0"/>
            <a:r>
              <a:rPr lang="en-US" sz="2800">
                <a:latin typeface="Times New Roman" pitchFamily="18" charset="0"/>
                <a:sym typeface="Symbol" pitchFamily="18" charset="2"/>
              </a:rPr>
              <a:t>(AB)   (CD)    (Distribution)</a:t>
            </a:r>
          </a:p>
          <a:p>
            <a:pPr eaLnBrk="0" hangingPunct="0"/>
            <a:r>
              <a:rPr lang="en-US" sz="2800">
                <a:latin typeface="Times New Roman" pitchFamily="18" charset="0"/>
                <a:sym typeface="Symbol" pitchFamily="18" charset="2"/>
              </a:rPr>
              <a:t>[(AB)  C]   [(AB)  D]    (Distribution (2x))</a:t>
            </a:r>
          </a:p>
          <a:p>
            <a:pPr eaLnBrk="0" hangingPunct="0"/>
            <a:r>
              <a:rPr lang="en-US" sz="2800">
                <a:latin typeface="Times New Roman" pitchFamily="18" charset="0"/>
                <a:sym typeface="Symbol" pitchFamily="18" charset="2"/>
              </a:rPr>
              <a:t>(AC)   (BC)   (AD)  (BD)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Truth-Functional Connectives</a:t>
            </a:r>
          </a:p>
        </p:txBody>
      </p:sp>
      <p:sp>
        <p:nvSpPr>
          <p:cNvPr id="93187" name="Rectangle 3"/>
          <p:cNvSpPr>
            <a:spLocks noGrp="1" noChangeArrowheads="1"/>
          </p:cNvSpPr>
          <p:nvPr>
            <p:ph type="body" idx="1"/>
          </p:nvPr>
        </p:nvSpPr>
        <p:spPr/>
        <p:txBody>
          <a:bodyPr/>
          <a:lstStyle/>
          <a:p>
            <a:r>
              <a:rPr lang="en-US" sz="2800"/>
              <a:t>So far, we have seen one </a:t>
            </a:r>
            <a:r>
              <a:rPr lang="en-US" sz="2800" i="1"/>
              <a:t>unary</a:t>
            </a:r>
            <a:r>
              <a:rPr lang="en-US" sz="2800"/>
              <a:t> truth-functional connective (‘</a:t>
            </a:r>
            <a:r>
              <a:rPr lang="en-US" sz="2800">
                <a:sym typeface="Symbol" pitchFamily="18" charset="2"/>
              </a:rPr>
              <a:t>’</a:t>
            </a:r>
            <a:r>
              <a:rPr lang="en-US" sz="2800"/>
              <a:t>), and two </a:t>
            </a:r>
            <a:r>
              <a:rPr lang="en-US" sz="2800" i="1"/>
              <a:t>binary</a:t>
            </a:r>
            <a:r>
              <a:rPr lang="en-US" sz="2800"/>
              <a:t> truth-functional connectives (‘</a:t>
            </a:r>
            <a:r>
              <a:rPr lang="en-US" sz="2800">
                <a:sym typeface="Symbol" pitchFamily="18" charset="2"/>
              </a:rPr>
              <a:t>’, ‘’).</a:t>
            </a:r>
          </a:p>
          <a:p>
            <a:r>
              <a:rPr lang="en-US" sz="2800">
                <a:sym typeface="Symbol" pitchFamily="18" charset="2"/>
              </a:rPr>
              <a:t>Later, we will see two more binary connectives (‘’,  ‘’)</a:t>
            </a:r>
          </a:p>
          <a:p>
            <a:r>
              <a:rPr lang="en-US" sz="2800">
                <a:sym typeface="Symbol" pitchFamily="18" charset="2"/>
              </a:rPr>
              <a:t>However, there are many more truth-functional connectives possible:</a:t>
            </a:r>
          </a:p>
          <a:p>
            <a:pPr lvl="1"/>
            <a:r>
              <a:rPr lang="en-US" sz="2400"/>
              <a:t>First of all, a connective can take any number of arguments: 3 (ternary), 4, 5, etc.</a:t>
            </a:r>
          </a:p>
          <a:p>
            <a:pPr lvl="1"/>
            <a:r>
              <a:rPr lang="en-US" sz="2400"/>
              <a:t>Second, there are unary and binary connectives other than the ones listed above.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Unary Connectives</a:t>
            </a:r>
          </a:p>
        </p:txBody>
      </p:sp>
      <p:sp>
        <p:nvSpPr>
          <p:cNvPr id="94211" name="Rectangle 3"/>
          <p:cNvSpPr>
            <a:spLocks noGrp="1" noChangeArrowheads="1"/>
          </p:cNvSpPr>
          <p:nvPr>
            <p:ph type="body" idx="1"/>
          </p:nvPr>
        </p:nvSpPr>
        <p:spPr>
          <a:xfrm>
            <a:off x="457200" y="1600200"/>
            <a:ext cx="8229600" cy="1760538"/>
          </a:xfrm>
        </p:spPr>
        <p:txBody>
          <a:bodyPr/>
          <a:lstStyle/>
          <a:p>
            <a:r>
              <a:rPr lang="en-US"/>
              <a:t>What other unary connectives are there besides ‘</a:t>
            </a:r>
            <a:r>
              <a:rPr lang="en-US" sz="2800">
                <a:sym typeface="Symbol" pitchFamily="18" charset="2"/>
              </a:rPr>
              <a:t>’</a:t>
            </a:r>
            <a:r>
              <a:rPr lang="en-US"/>
              <a:t>?</a:t>
            </a:r>
          </a:p>
          <a:p>
            <a:r>
              <a:rPr lang="en-US"/>
              <a:t>Thinking about this in terms of truth tables, we see that there are 4 different unary connectives:</a:t>
            </a:r>
          </a:p>
        </p:txBody>
      </p:sp>
      <p:sp>
        <p:nvSpPr>
          <p:cNvPr id="94212" name="Line 4"/>
          <p:cNvSpPr>
            <a:spLocks noChangeShapeType="1"/>
          </p:cNvSpPr>
          <p:nvPr/>
        </p:nvSpPr>
        <p:spPr bwMode="auto">
          <a:xfrm>
            <a:off x="1676400" y="5105400"/>
            <a:ext cx="0" cy="1447800"/>
          </a:xfrm>
          <a:prstGeom prst="line">
            <a:avLst/>
          </a:prstGeom>
          <a:noFill/>
          <a:ln w="9525">
            <a:solidFill>
              <a:schemeClr val="tx1"/>
            </a:solidFill>
            <a:round/>
            <a:headEnd/>
            <a:tailEnd/>
          </a:ln>
          <a:effectLst/>
        </p:spPr>
        <p:txBody>
          <a:bodyPr wrap="none" anchor="ctr"/>
          <a:lstStyle/>
          <a:p>
            <a:endParaRPr lang="en-US"/>
          </a:p>
        </p:txBody>
      </p:sp>
      <p:sp>
        <p:nvSpPr>
          <p:cNvPr id="94213" name="Line 5"/>
          <p:cNvSpPr>
            <a:spLocks noChangeShapeType="1"/>
          </p:cNvSpPr>
          <p:nvPr/>
        </p:nvSpPr>
        <p:spPr bwMode="auto">
          <a:xfrm>
            <a:off x="1752600" y="5105400"/>
            <a:ext cx="0" cy="1447800"/>
          </a:xfrm>
          <a:prstGeom prst="line">
            <a:avLst/>
          </a:prstGeom>
          <a:noFill/>
          <a:ln w="9525">
            <a:solidFill>
              <a:schemeClr val="tx1"/>
            </a:solidFill>
            <a:round/>
            <a:headEnd/>
            <a:tailEnd/>
          </a:ln>
          <a:effectLst/>
        </p:spPr>
        <p:txBody>
          <a:bodyPr wrap="none" anchor="ctr"/>
          <a:lstStyle/>
          <a:p>
            <a:endParaRPr lang="en-US"/>
          </a:p>
        </p:txBody>
      </p:sp>
      <p:sp>
        <p:nvSpPr>
          <p:cNvPr id="94214" name="Line 6"/>
          <p:cNvSpPr>
            <a:spLocks noChangeShapeType="1"/>
          </p:cNvSpPr>
          <p:nvPr/>
        </p:nvSpPr>
        <p:spPr bwMode="auto">
          <a:xfrm>
            <a:off x="1295400" y="5486400"/>
            <a:ext cx="1066800" cy="0"/>
          </a:xfrm>
          <a:prstGeom prst="line">
            <a:avLst/>
          </a:prstGeom>
          <a:noFill/>
          <a:ln w="9525">
            <a:solidFill>
              <a:schemeClr val="tx1"/>
            </a:solidFill>
            <a:round/>
            <a:headEnd/>
            <a:tailEnd/>
          </a:ln>
          <a:effectLst/>
        </p:spPr>
        <p:txBody>
          <a:bodyPr wrap="none" anchor="ctr"/>
          <a:lstStyle/>
          <a:p>
            <a:endParaRPr lang="en-US"/>
          </a:p>
        </p:txBody>
      </p:sp>
      <p:sp>
        <p:nvSpPr>
          <p:cNvPr id="94215" name="Text Box 7"/>
          <p:cNvSpPr txBox="1">
            <a:spLocks noChangeArrowheads="1"/>
          </p:cNvSpPr>
          <p:nvPr/>
        </p:nvSpPr>
        <p:spPr bwMode="auto">
          <a:xfrm>
            <a:off x="1295400" y="5029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4216" name="Text Box 8"/>
          <p:cNvSpPr txBox="1">
            <a:spLocks noChangeArrowheads="1"/>
          </p:cNvSpPr>
          <p:nvPr/>
        </p:nvSpPr>
        <p:spPr bwMode="auto">
          <a:xfrm>
            <a:off x="1828800" y="5029200"/>
            <a:ext cx="5064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4217" name="Text Box 9"/>
          <p:cNvSpPr txBox="1">
            <a:spLocks noChangeArrowheads="1"/>
          </p:cNvSpPr>
          <p:nvPr/>
        </p:nvSpPr>
        <p:spPr bwMode="auto">
          <a:xfrm>
            <a:off x="1295400" y="55626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4218" name="Text Box 10"/>
          <p:cNvSpPr txBox="1">
            <a:spLocks noChangeArrowheads="1"/>
          </p:cNvSpPr>
          <p:nvPr/>
        </p:nvSpPr>
        <p:spPr bwMode="auto">
          <a:xfrm>
            <a:off x="1295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4219" name="Text Box 11"/>
          <p:cNvSpPr txBox="1">
            <a:spLocks noChangeArrowheads="1"/>
          </p:cNvSpPr>
          <p:nvPr/>
        </p:nvSpPr>
        <p:spPr bwMode="auto">
          <a:xfrm>
            <a:off x="1905000" y="55626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4220" name="Text Box 12"/>
          <p:cNvSpPr txBox="1">
            <a:spLocks noChangeArrowheads="1"/>
          </p:cNvSpPr>
          <p:nvPr/>
        </p:nvSpPr>
        <p:spPr bwMode="auto">
          <a:xfrm>
            <a:off x="19050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4221" name="Line 13"/>
          <p:cNvSpPr>
            <a:spLocks noChangeShapeType="1"/>
          </p:cNvSpPr>
          <p:nvPr/>
        </p:nvSpPr>
        <p:spPr bwMode="auto">
          <a:xfrm>
            <a:off x="3505200" y="5105400"/>
            <a:ext cx="0" cy="1447800"/>
          </a:xfrm>
          <a:prstGeom prst="line">
            <a:avLst/>
          </a:prstGeom>
          <a:noFill/>
          <a:ln w="9525">
            <a:solidFill>
              <a:schemeClr val="tx1"/>
            </a:solidFill>
            <a:round/>
            <a:headEnd/>
            <a:tailEnd/>
          </a:ln>
          <a:effectLst/>
        </p:spPr>
        <p:txBody>
          <a:bodyPr wrap="none" anchor="ctr"/>
          <a:lstStyle/>
          <a:p>
            <a:endParaRPr lang="en-US"/>
          </a:p>
        </p:txBody>
      </p:sp>
      <p:sp>
        <p:nvSpPr>
          <p:cNvPr id="94222" name="Line 14"/>
          <p:cNvSpPr>
            <a:spLocks noChangeShapeType="1"/>
          </p:cNvSpPr>
          <p:nvPr/>
        </p:nvSpPr>
        <p:spPr bwMode="auto">
          <a:xfrm>
            <a:off x="3581400" y="5105400"/>
            <a:ext cx="0" cy="1447800"/>
          </a:xfrm>
          <a:prstGeom prst="line">
            <a:avLst/>
          </a:prstGeom>
          <a:noFill/>
          <a:ln w="9525">
            <a:solidFill>
              <a:schemeClr val="tx1"/>
            </a:solidFill>
            <a:round/>
            <a:headEnd/>
            <a:tailEnd/>
          </a:ln>
          <a:effectLst/>
        </p:spPr>
        <p:txBody>
          <a:bodyPr wrap="none" anchor="ctr"/>
          <a:lstStyle/>
          <a:p>
            <a:endParaRPr lang="en-US"/>
          </a:p>
        </p:txBody>
      </p:sp>
      <p:sp>
        <p:nvSpPr>
          <p:cNvPr id="94223" name="Line 15"/>
          <p:cNvSpPr>
            <a:spLocks noChangeShapeType="1"/>
          </p:cNvSpPr>
          <p:nvPr/>
        </p:nvSpPr>
        <p:spPr bwMode="auto">
          <a:xfrm>
            <a:off x="3124200" y="5486400"/>
            <a:ext cx="1066800" cy="0"/>
          </a:xfrm>
          <a:prstGeom prst="line">
            <a:avLst/>
          </a:prstGeom>
          <a:noFill/>
          <a:ln w="9525">
            <a:solidFill>
              <a:schemeClr val="tx1"/>
            </a:solidFill>
            <a:round/>
            <a:headEnd/>
            <a:tailEnd/>
          </a:ln>
          <a:effectLst/>
        </p:spPr>
        <p:txBody>
          <a:bodyPr wrap="none" anchor="ctr"/>
          <a:lstStyle/>
          <a:p>
            <a:endParaRPr lang="en-US"/>
          </a:p>
        </p:txBody>
      </p:sp>
      <p:sp>
        <p:nvSpPr>
          <p:cNvPr id="94224" name="Text Box 16"/>
          <p:cNvSpPr txBox="1">
            <a:spLocks noChangeArrowheads="1"/>
          </p:cNvSpPr>
          <p:nvPr/>
        </p:nvSpPr>
        <p:spPr bwMode="auto">
          <a:xfrm>
            <a:off x="3124200" y="5029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4225" name="Text Box 17"/>
          <p:cNvSpPr txBox="1">
            <a:spLocks noChangeArrowheads="1"/>
          </p:cNvSpPr>
          <p:nvPr/>
        </p:nvSpPr>
        <p:spPr bwMode="auto">
          <a:xfrm>
            <a:off x="3657600" y="5029200"/>
            <a:ext cx="5064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4226" name="Text Box 18"/>
          <p:cNvSpPr txBox="1">
            <a:spLocks noChangeArrowheads="1"/>
          </p:cNvSpPr>
          <p:nvPr/>
        </p:nvSpPr>
        <p:spPr bwMode="auto">
          <a:xfrm>
            <a:off x="3124200" y="55626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4227" name="Text Box 19"/>
          <p:cNvSpPr txBox="1">
            <a:spLocks noChangeArrowheads="1"/>
          </p:cNvSpPr>
          <p:nvPr/>
        </p:nvSpPr>
        <p:spPr bwMode="auto">
          <a:xfrm>
            <a:off x="31242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4228" name="Text Box 20"/>
          <p:cNvSpPr txBox="1">
            <a:spLocks noChangeArrowheads="1"/>
          </p:cNvSpPr>
          <p:nvPr/>
        </p:nvSpPr>
        <p:spPr bwMode="auto">
          <a:xfrm>
            <a:off x="3733800" y="55626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4229" name="Text Box 21"/>
          <p:cNvSpPr txBox="1">
            <a:spLocks noChangeArrowheads="1"/>
          </p:cNvSpPr>
          <p:nvPr/>
        </p:nvSpPr>
        <p:spPr bwMode="auto">
          <a:xfrm>
            <a:off x="37338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4230" name="Line 22"/>
          <p:cNvSpPr>
            <a:spLocks noChangeShapeType="1"/>
          </p:cNvSpPr>
          <p:nvPr/>
        </p:nvSpPr>
        <p:spPr bwMode="auto">
          <a:xfrm>
            <a:off x="5257800" y="5105400"/>
            <a:ext cx="0" cy="1447800"/>
          </a:xfrm>
          <a:prstGeom prst="line">
            <a:avLst/>
          </a:prstGeom>
          <a:noFill/>
          <a:ln w="9525">
            <a:solidFill>
              <a:schemeClr val="tx1"/>
            </a:solidFill>
            <a:round/>
            <a:headEnd/>
            <a:tailEnd/>
          </a:ln>
          <a:effectLst/>
        </p:spPr>
        <p:txBody>
          <a:bodyPr wrap="none" anchor="ctr"/>
          <a:lstStyle/>
          <a:p>
            <a:endParaRPr lang="en-US"/>
          </a:p>
        </p:txBody>
      </p:sp>
      <p:sp>
        <p:nvSpPr>
          <p:cNvPr id="94231" name="Line 23"/>
          <p:cNvSpPr>
            <a:spLocks noChangeShapeType="1"/>
          </p:cNvSpPr>
          <p:nvPr/>
        </p:nvSpPr>
        <p:spPr bwMode="auto">
          <a:xfrm>
            <a:off x="5334000" y="5105400"/>
            <a:ext cx="0" cy="1447800"/>
          </a:xfrm>
          <a:prstGeom prst="line">
            <a:avLst/>
          </a:prstGeom>
          <a:noFill/>
          <a:ln w="9525">
            <a:solidFill>
              <a:schemeClr val="tx1"/>
            </a:solidFill>
            <a:round/>
            <a:headEnd/>
            <a:tailEnd/>
          </a:ln>
          <a:effectLst/>
        </p:spPr>
        <p:txBody>
          <a:bodyPr wrap="none" anchor="ctr"/>
          <a:lstStyle/>
          <a:p>
            <a:endParaRPr lang="en-US"/>
          </a:p>
        </p:txBody>
      </p:sp>
      <p:sp>
        <p:nvSpPr>
          <p:cNvPr id="94232" name="Line 24"/>
          <p:cNvSpPr>
            <a:spLocks noChangeShapeType="1"/>
          </p:cNvSpPr>
          <p:nvPr/>
        </p:nvSpPr>
        <p:spPr bwMode="auto">
          <a:xfrm>
            <a:off x="4876800" y="5486400"/>
            <a:ext cx="1066800" cy="0"/>
          </a:xfrm>
          <a:prstGeom prst="line">
            <a:avLst/>
          </a:prstGeom>
          <a:noFill/>
          <a:ln w="9525">
            <a:solidFill>
              <a:schemeClr val="tx1"/>
            </a:solidFill>
            <a:round/>
            <a:headEnd/>
            <a:tailEnd/>
          </a:ln>
          <a:effectLst/>
        </p:spPr>
        <p:txBody>
          <a:bodyPr wrap="none" anchor="ctr"/>
          <a:lstStyle/>
          <a:p>
            <a:endParaRPr lang="en-US"/>
          </a:p>
        </p:txBody>
      </p:sp>
      <p:sp>
        <p:nvSpPr>
          <p:cNvPr id="94233" name="Text Box 25"/>
          <p:cNvSpPr txBox="1">
            <a:spLocks noChangeArrowheads="1"/>
          </p:cNvSpPr>
          <p:nvPr/>
        </p:nvSpPr>
        <p:spPr bwMode="auto">
          <a:xfrm>
            <a:off x="4876800" y="5029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4234" name="Text Box 26"/>
          <p:cNvSpPr txBox="1">
            <a:spLocks noChangeArrowheads="1"/>
          </p:cNvSpPr>
          <p:nvPr/>
        </p:nvSpPr>
        <p:spPr bwMode="auto">
          <a:xfrm>
            <a:off x="5410200" y="5029200"/>
            <a:ext cx="5064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4235" name="Text Box 27"/>
          <p:cNvSpPr txBox="1">
            <a:spLocks noChangeArrowheads="1"/>
          </p:cNvSpPr>
          <p:nvPr/>
        </p:nvSpPr>
        <p:spPr bwMode="auto">
          <a:xfrm>
            <a:off x="4876800" y="55626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4236" name="Text Box 28"/>
          <p:cNvSpPr txBox="1">
            <a:spLocks noChangeArrowheads="1"/>
          </p:cNvSpPr>
          <p:nvPr/>
        </p:nvSpPr>
        <p:spPr bwMode="auto">
          <a:xfrm>
            <a:off x="48768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4237" name="Text Box 29"/>
          <p:cNvSpPr txBox="1">
            <a:spLocks noChangeArrowheads="1"/>
          </p:cNvSpPr>
          <p:nvPr/>
        </p:nvSpPr>
        <p:spPr bwMode="auto">
          <a:xfrm>
            <a:off x="5486400" y="5562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4238" name="Text Box 30"/>
          <p:cNvSpPr txBox="1">
            <a:spLocks noChangeArrowheads="1"/>
          </p:cNvSpPr>
          <p:nvPr/>
        </p:nvSpPr>
        <p:spPr bwMode="auto">
          <a:xfrm>
            <a:off x="54864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4239" name="Line 31"/>
          <p:cNvSpPr>
            <a:spLocks noChangeShapeType="1"/>
          </p:cNvSpPr>
          <p:nvPr/>
        </p:nvSpPr>
        <p:spPr bwMode="auto">
          <a:xfrm>
            <a:off x="7010400" y="5105400"/>
            <a:ext cx="0" cy="1447800"/>
          </a:xfrm>
          <a:prstGeom prst="line">
            <a:avLst/>
          </a:prstGeom>
          <a:noFill/>
          <a:ln w="9525">
            <a:solidFill>
              <a:schemeClr val="tx1"/>
            </a:solidFill>
            <a:round/>
            <a:headEnd/>
            <a:tailEnd/>
          </a:ln>
          <a:effectLst/>
        </p:spPr>
        <p:txBody>
          <a:bodyPr wrap="none" anchor="ctr"/>
          <a:lstStyle/>
          <a:p>
            <a:endParaRPr lang="en-US"/>
          </a:p>
        </p:txBody>
      </p:sp>
      <p:sp>
        <p:nvSpPr>
          <p:cNvPr id="94240" name="Line 32"/>
          <p:cNvSpPr>
            <a:spLocks noChangeShapeType="1"/>
          </p:cNvSpPr>
          <p:nvPr/>
        </p:nvSpPr>
        <p:spPr bwMode="auto">
          <a:xfrm>
            <a:off x="7086600" y="5105400"/>
            <a:ext cx="0" cy="1447800"/>
          </a:xfrm>
          <a:prstGeom prst="line">
            <a:avLst/>
          </a:prstGeom>
          <a:noFill/>
          <a:ln w="9525">
            <a:solidFill>
              <a:schemeClr val="tx1"/>
            </a:solidFill>
            <a:round/>
            <a:headEnd/>
            <a:tailEnd/>
          </a:ln>
          <a:effectLst/>
        </p:spPr>
        <p:txBody>
          <a:bodyPr wrap="none" anchor="ctr"/>
          <a:lstStyle/>
          <a:p>
            <a:endParaRPr lang="en-US"/>
          </a:p>
        </p:txBody>
      </p:sp>
      <p:sp>
        <p:nvSpPr>
          <p:cNvPr id="94241" name="Line 33"/>
          <p:cNvSpPr>
            <a:spLocks noChangeShapeType="1"/>
          </p:cNvSpPr>
          <p:nvPr/>
        </p:nvSpPr>
        <p:spPr bwMode="auto">
          <a:xfrm>
            <a:off x="6629400" y="5486400"/>
            <a:ext cx="1066800" cy="0"/>
          </a:xfrm>
          <a:prstGeom prst="line">
            <a:avLst/>
          </a:prstGeom>
          <a:noFill/>
          <a:ln w="9525">
            <a:solidFill>
              <a:schemeClr val="tx1"/>
            </a:solidFill>
            <a:round/>
            <a:headEnd/>
            <a:tailEnd/>
          </a:ln>
          <a:effectLst/>
        </p:spPr>
        <p:txBody>
          <a:bodyPr wrap="none" anchor="ctr"/>
          <a:lstStyle/>
          <a:p>
            <a:endParaRPr lang="en-US"/>
          </a:p>
        </p:txBody>
      </p:sp>
      <p:sp>
        <p:nvSpPr>
          <p:cNvPr id="94242" name="Text Box 34"/>
          <p:cNvSpPr txBox="1">
            <a:spLocks noChangeArrowheads="1"/>
          </p:cNvSpPr>
          <p:nvPr/>
        </p:nvSpPr>
        <p:spPr bwMode="auto">
          <a:xfrm>
            <a:off x="6629400" y="5029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4243" name="Text Box 35"/>
          <p:cNvSpPr txBox="1">
            <a:spLocks noChangeArrowheads="1"/>
          </p:cNvSpPr>
          <p:nvPr/>
        </p:nvSpPr>
        <p:spPr bwMode="auto">
          <a:xfrm>
            <a:off x="7162800" y="5029200"/>
            <a:ext cx="5064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4244" name="Text Box 36"/>
          <p:cNvSpPr txBox="1">
            <a:spLocks noChangeArrowheads="1"/>
          </p:cNvSpPr>
          <p:nvPr/>
        </p:nvSpPr>
        <p:spPr bwMode="auto">
          <a:xfrm>
            <a:off x="6629400" y="55626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4245" name="Text Box 37"/>
          <p:cNvSpPr txBox="1">
            <a:spLocks noChangeArrowheads="1"/>
          </p:cNvSpPr>
          <p:nvPr/>
        </p:nvSpPr>
        <p:spPr bwMode="auto">
          <a:xfrm>
            <a:off x="662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4246" name="Text Box 38"/>
          <p:cNvSpPr txBox="1">
            <a:spLocks noChangeArrowheads="1"/>
          </p:cNvSpPr>
          <p:nvPr/>
        </p:nvSpPr>
        <p:spPr bwMode="auto">
          <a:xfrm>
            <a:off x="7239000" y="5562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4247" name="Text Box 39"/>
          <p:cNvSpPr txBox="1">
            <a:spLocks noChangeArrowheads="1"/>
          </p:cNvSpPr>
          <p:nvPr/>
        </p:nvSpPr>
        <p:spPr bwMode="auto">
          <a:xfrm>
            <a:off x="72390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Binary Connectives</a:t>
            </a:r>
          </a:p>
        </p:txBody>
      </p:sp>
      <p:sp>
        <p:nvSpPr>
          <p:cNvPr id="95235" name="Rectangle 3"/>
          <p:cNvSpPr>
            <a:spLocks noGrp="1" noChangeArrowheads="1"/>
          </p:cNvSpPr>
          <p:nvPr>
            <p:ph type="body" idx="1"/>
          </p:nvPr>
        </p:nvSpPr>
        <p:spPr>
          <a:xfrm>
            <a:off x="457200" y="1600200"/>
            <a:ext cx="8229600" cy="1173163"/>
          </a:xfrm>
        </p:spPr>
        <p:txBody>
          <a:bodyPr/>
          <a:lstStyle/>
          <a:p>
            <a:r>
              <a:rPr lang="en-US"/>
              <a:t>The truth table below shows that there are 2</a:t>
            </a:r>
            <a:r>
              <a:rPr lang="en-US" baseline="30000"/>
              <a:t>4</a:t>
            </a:r>
            <a:r>
              <a:rPr lang="en-US"/>
              <a:t> = 16 binary connectives:</a:t>
            </a:r>
          </a:p>
        </p:txBody>
      </p:sp>
      <p:sp>
        <p:nvSpPr>
          <p:cNvPr id="95236" name="Line 4"/>
          <p:cNvSpPr>
            <a:spLocks noChangeShapeType="1"/>
          </p:cNvSpPr>
          <p:nvPr/>
        </p:nvSpPr>
        <p:spPr bwMode="auto">
          <a:xfrm>
            <a:off x="3352800" y="3352800"/>
            <a:ext cx="0" cy="2514600"/>
          </a:xfrm>
          <a:prstGeom prst="line">
            <a:avLst/>
          </a:prstGeom>
          <a:noFill/>
          <a:ln w="9525">
            <a:solidFill>
              <a:schemeClr val="tx1"/>
            </a:solidFill>
            <a:round/>
            <a:headEnd/>
            <a:tailEnd/>
          </a:ln>
          <a:effectLst/>
        </p:spPr>
        <p:txBody>
          <a:bodyPr wrap="none" anchor="ctr"/>
          <a:lstStyle/>
          <a:p>
            <a:endParaRPr lang="en-US"/>
          </a:p>
        </p:txBody>
      </p:sp>
      <p:sp>
        <p:nvSpPr>
          <p:cNvPr id="95237" name="Line 5"/>
          <p:cNvSpPr>
            <a:spLocks noChangeShapeType="1"/>
          </p:cNvSpPr>
          <p:nvPr/>
        </p:nvSpPr>
        <p:spPr bwMode="auto">
          <a:xfrm>
            <a:off x="3429000" y="3352800"/>
            <a:ext cx="0" cy="2514600"/>
          </a:xfrm>
          <a:prstGeom prst="line">
            <a:avLst/>
          </a:prstGeom>
          <a:noFill/>
          <a:ln w="9525">
            <a:solidFill>
              <a:schemeClr val="tx1"/>
            </a:solidFill>
            <a:round/>
            <a:headEnd/>
            <a:tailEnd/>
          </a:ln>
          <a:effectLst/>
        </p:spPr>
        <p:txBody>
          <a:bodyPr wrap="none" anchor="ctr"/>
          <a:lstStyle/>
          <a:p>
            <a:endParaRPr lang="en-US"/>
          </a:p>
        </p:txBody>
      </p:sp>
      <p:sp>
        <p:nvSpPr>
          <p:cNvPr id="95238" name="Line 6"/>
          <p:cNvSpPr>
            <a:spLocks noChangeShapeType="1"/>
          </p:cNvSpPr>
          <p:nvPr/>
        </p:nvSpPr>
        <p:spPr bwMode="auto">
          <a:xfrm>
            <a:off x="2362200" y="3733800"/>
            <a:ext cx="2057400" cy="0"/>
          </a:xfrm>
          <a:prstGeom prst="line">
            <a:avLst/>
          </a:prstGeom>
          <a:noFill/>
          <a:ln w="9525">
            <a:solidFill>
              <a:schemeClr val="tx1"/>
            </a:solidFill>
            <a:round/>
            <a:headEnd/>
            <a:tailEnd/>
          </a:ln>
          <a:effectLst/>
        </p:spPr>
        <p:txBody>
          <a:bodyPr wrap="none" anchor="ctr"/>
          <a:lstStyle/>
          <a:p>
            <a:endParaRPr lang="en-US"/>
          </a:p>
        </p:txBody>
      </p:sp>
      <p:sp>
        <p:nvSpPr>
          <p:cNvPr id="95239" name="Text Box 7"/>
          <p:cNvSpPr txBox="1">
            <a:spLocks noChangeArrowheads="1"/>
          </p:cNvSpPr>
          <p:nvPr/>
        </p:nvSpPr>
        <p:spPr bwMode="auto">
          <a:xfrm>
            <a:off x="2438400" y="3200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5240" name="Text Box 8"/>
          <p:cNvSpPr txBox="1">
            <a:spLocks noChangeArrowheads="1"/>
          </p:cNvSpPr>
          <p:nvPr/>
        </p:nvSpPr>
        <p:spPr bwMode="auto">
          <a:xfrm>
            <a:off x="2895600" y="32004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95241" name="Text Box 9"/>
          <p:cNvSpPr txBox="1">
            <a:spLocks noChangeArrowheads="1"/>
          </p:cNvSpPr>
          <p:nvPr/>
        </p:nvSpPr>
        <p:spPr bwMode="auto">
          <a:xfrm>
            <a:off x="3581400" y="3200400"/>
            <a:ext cx="72707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P*Q</a:t>
            </a:r>
          </a:p>
        </p:txBody>
      </p:sp>
      <p:sp>
        <p:nvSpPr>
          <p:cNvPr id="95242" name="Text Box 10"/>
          <p:cNvSpPr txBox="1">
            <a:spLocks noChangeArrowheads="1"/>
          </p:cNvSpPr>
          <p:nvPr/>
        </p:nvSpPr>
        <p:spPr bwMode="auto">
          <a:xfrm>
            <a:off x="2438400" y="38100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5243" name="Text Box 11"/>
          <p:cNvSpPr txBox="1">
            <a:spLocks noChangeArrowheads="1"/>
          </p:cNvSpPr>
          <p:nvPr/>
        </p:nvSpPr>
        <p:spPr bwMode="auto">
          <a:xfrm>
            <a:off x="2438400" y="4343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5244" name="Text Box 12"/>
          <p:cNvSpPr txBox="1">
            <a:spLocks noChangeArrowheads="1"/>
          </p:cNvSpPr>
          <p:nvPr/>
        </p:nvSpPr>
        <p:spPr bwMode="auto">
          <a:xfrm>
            <a:off x="2895600" y="38100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5245" name="Text Box 13"/>
          <p:cNvSpPr txBox="1">
            <a:spLocks noChangeArrowheads="1"/>
          </p:cNvSpPr>
          <p:nvPr/>
        </p:nvSpPr>
        <p:spPr bwMode="auto">
          <a:xfrm>
            <a:off x="2895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5246" name="Text Box 14"/>
          <p:cNvSpPr txBox="1">
            <a:spLocks noChangeArrowheads="1"/>
          </p:cNvSpPr>
          <p:nvPr/>
        </p:nvSpPr>
        <p:spPr bwMode="auto">
          <a:xfrm>
            <a:off x="28956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5247" name="Text Box 15"/>
          <p:cNvSpPr txBox="1">
            <a:spLocks noChangeArrowheads="1"/>
          </p:cNvSpPr>
          <p:nvPr/>
        </p:nvSpPr>
        <p:spPr bwMode="auto">
          <a:xfrm>
            <a:off x="2895600" y="5410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5248" name="Text Box 16"/>
          <p:cNvSpPr txBox="1">
            <a:spLocks noChangeArrowheads="1"/>
          </p:cNvSpPr>
          <p:nvPr/>
        </p:nvSpPr>
        <p:spPr bwMode="auto">
          <a:xfrm>
            <a:off x="2438400" y="5410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5249" name="Text Box 17"/>
          <p:cNvSpPr txBox="1">
            <a:spLocks noChangeArrowheads="1"/>
          </p:cNvSpPr>
          <p:nvPr/>
        </p:nvSpPr>
        <p:spPr bwMode="auto">
          <a:xfrm>
            <a:off x="24384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5250" name="Text Box 18"/>
          <p:cNvSpPr txBox="1">
            <a:spLocks noChangeArrowheads="1"/>
          </p:cNvSpPr>
          <p:nvPr/>
        </p:nvSpPr>
        <p:spPr bwMode="auto">
          <a:xfrm>
            <a:off x="3657600" y="3810000"/>
            <a:ext cx="623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T/F</a:t>
            </a:r>
          </a:p>
        </p:txBody>
      </p:sp>
      <p:sp>
        <p:nvSpPr>
          <p:cNvPr id="95251" name="Text Box 19"/>
          <p:cNvSpPr txBox="1">
            <a:spLocks noChangeArrowheads="1"/>
          </p:cNvSpPr>
          <p:nvPr/>
        </p:nvSpPr>
        <p:spPr bwMode="auto">
          <a:xfrm>
            <a:off x="3657600" y="4343400"/>
            <a:ext cx="623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T/F</a:t>
            </a:r>
          </a:p>
        </p:txBody>
      </p:sp>
      <p:sp>
        <p:nvSpPr>
          <p:cNvPr id="95252" name="Text Box 20"/>
          <p:cNvSpPr txBox="1">
            <a:spLocks noChangeArrowheads="1"/>
          </p:cNvSpPr>
          <p:nvPr/>
        </p:nvSpPr>
        <p:spPr bwMode="auto">
          <a:xfrm>
            <a:off x="3657600" y="4876800"/>
            <a:ext cx="623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T/F</a:t>
            </a:r>
          </a:p>
        </p:txBody>
      </p:sp>
      <p:sp>
        <p:nvSpPr>
          <p:cNvPr id="95253" name="Text Box 21"/>
          <p:cNvSpPr txBox="1">
            <a:spLocks noChangeArrowheads="1"/>
          </p:cNvSpPr>
          <p:nvPr/>
        </p:nvSpPr>
        <p:spPr bwMode="auto">
          <a:xfrm>
            <a:off x="3657600" y="5410200"/>
            <a:ext cx="623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T/F</a:t>
            </a:r>
          </a:p>
        </p:txBody>
      </p:sp>
      <p:sp>
        <p:nvSpPr>
          <p:cNvPr id="95254" name="Text Box 22"/>
          <p:cNvSpPr txBox="1">
            <a:spLocks noChangeArrowheads="1"/>
          </p:cNvSpPr>
          <p:nvPr/>
        </p:nvSpPr>
        <p:spPr bwMode="auto">
          <a:xfrm>
            <a:off x="5105400" y="3429000"/>
            <a:ext cx="1955800" cy="822325"/>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In general:</a:t>
            </a:r>
          </a:p>
          <a:p>
            <a:pPr eaLnBrk="0" hangingPunct="0"/>
            <a:r>
              <a:rPr lang="en-US" sz="2400">
                <a:latin typeface="Times New Roman" pitchFamily="18" charset="0"/>
              </a:rPr>
              <a:t>n sentences </a:t>
            </a:r>
            <a:r>
              <a:rPr lang="en-US" sz="2400">
                <a:latin typeface="Times New Roman" pitchFamily="18" charset="0"/>
                <a:sym typeface="Symbol" pitchFamily="18" charset="2"/>
              </a:rPr>
              <a:t></a:t>
            </a:r>
          </a:p>
        </p:txBody>
      </p:sp>
      <p:sp>
        <p:nvSpPr>
          <p:cNvPr id="95255" name="Text Box 23"/>
          <p:cNvSpPr txBox="1">
            <a:spLocks noChangeArrowheads="1"/>
          </p:cNvSpPr>
          <p:nvPr/>
        </p:nvSpPr>
        <p:spPr bwMode="auto">
          <a:xfrm>
            <a:off x="5064125" y="5715000"/>
            <a:ext cx="3365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2</a:t>
            </a:r>
          </a:p>
        </p:txBody>
      </p:sp>
      <p:sp>
        <p:nvSpPr>
          <p:cNvPr id="95256" name="Text Box 24"/>
          <p:cNvSpPr txBox="1">
            <a:spLocks noChangeArrowheads="1"/>
          </p:cNvSpPr>
          <p:nvPr/>
        </p:nvSpPr>
        <p:spPr bwMode="auto">
          <a:xfrm>
            <a:off x="5216525" y="5611813"/>
            <a:ext cx="393700" cy="396875"/>
          </a:xfrm>
          <a:prstGeom prst="rect">
            <a:avLst/>
          </a:prstGeom>
          <a:noFill/>
          <a:ln w="9525">
            <a:noFill/>
            <a:miter lim="800000"/>
            <a:headEnd/>
            <a:tailEnd/>
          </a:ln>
          <a:effectLst/>
        </p:spPr>
        <p:txBody>
          <a:bodyPr wrap="none">
            <a:spAutoFit/>
          </a:bodyPr>
          <a:lstStyle/>
          <a:p>
            <a:pPr eaLnBrk="0" hangingPunct="0"/>
            <a:r>
              <a:rPr lang="en-US" sz="2000">
                <a:latin typeface="Times New Roman" pitchFamily="18" charset="0"/>
                <a:sym typeface="Symbol" pitchFamily="18" charset="2"/>
              </a:rPr>
              <a:t>2</a:t>
            </a:r>
            <a:r>
              <a:rPr lang="en-US" sz="2000" baseline="30000">
                <a:latin typeface="Times New Roman" pitchFamily="18" charset="0"/>
                <a:sym typeface="Symbol" pitchFamily="18" charset="2"/>
              </a:rPr>
              <a:t>n</a:t>
            </a:r>
            <a:endParaRPr lang="en-US" sz="2400" baseline="30000">
              <a:latin typeface="Times New Roman" pitchFamily="18" charset="0"/>
              <a:sym typeface="Symbol" pitchFamily="18" charset="2"/>
            </a:endParaRPr>
          </a:p>
        </p:txBody>
      </p:sp>
      <p:sp>
        <p:nvSpPr>
          <p:cNvPr id="95257" name="Text Box 25"/>
          <p:cNvSpPr txBox="1">
            <a:spLocks noChangeArrowheads="1"/>
          </p:cNvSpPr>
          <p:nvPr/>
        </p:nvSpPr>
        <p:spPr bwMode="auto">
          <a:xfrm>
            <a:off x="5410200" y="5715000"/>
            <a:ext cx="36417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different n-ary connectives! </a:t>
            </a:r>
          </a:p>
        </p:txBody>
      </p:sp>
      <p:sp>
        <p:nvSpPr>
          <p:cNvPr id="95258" name="Text Box 26"/>
          <p:cNvSpPr txBox="1">
            <a:spLocks noChangeArrowheads="1"/>
          </p:cNvSpPr>
          <p:nvPr/>
        </p:nvSpPr>
        <p:spPr bwMode="auto">
          <a:xfrm>
            <a:off x="5105400" y="4419600"/>
            <a:ext cx="3765550" cy="118745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2</a:t>
            </a:r>
            <a:r>
              <a:rPr lang="en-US" sz="2400" baseline="30000">
                <a:latin typeface="Times New Roman" pitchFamily="18" charset="0"/>
                <a:sym typeface="Symbol" pitchFamily="18" charset="2"/>
              </a:rPr>
              <a:t>n</a:t>
            </a:r>
            <a:r>
              <a:rPr lang="en-US" sz="2400">
                <a:latin typeface="Times New Roman" pitchFamily="18" charset="0"/>
                <a:sym typeface="Symbol" pitchFamily="18" charset="2"/>
              </a:rPr>
              <a:t> truth value combinations</a:t>
            </a:r>
          </a:p>
          <a:p>
            <a:pPr eaLnBrk="0" hangingPunct="0"/>
            <a:r>
              <a:rPr lang="en-US" sz="2400">
                <a:latin typeface="Times New Roman" pitchFamily="18" charset="0"/>
                <a:sym typeface="Symbol" pitchFamily="18" charset="2"/>
              </a:rPr>
              <a:t>(i.e. 2</a:t>
            </a:r>
            <a:r>
              <a:rPr lang="en-US" sz="2400" baseline="30000">
                <a:latin typeface="Times New Roman" pitchFamily="18" charset="0"/>
                <a:sym typeface="Symbol" pitchFamily="18" charset="2"/>
              </a:rPr>
              <a:t>n</a:t>
            </a:r>
            <a:r>
              <a:rPr lang="en-US" sz="2400">
                <a:latin typeface="Times New Roman" pitchFamily="18" charset="0"/>
                <a:sym typeface="Symbol" pitchFamily="18" charset="2"/>
              </a:rPr>
              <a:t> rows in truth table) </a:t>
            </a:r>
          </a:p>
          <a:p>
            <a:pPr eaLnBrk="0" hangingPunct="0"/>
            <a:endParaRPr lang="en-US" sz="2400">
              <a:latin typeface="Times New Roman" pitchFamily="18" charset="0"/>
            </a:endParaRPr>
          </a:p>
        </p:txBody>
      </p:sp>
      <p:sp>
        <p:nvSpPr>
          <p:cNvPr id="95259" name="Rectangle 27"/>
          <p:cNvSpPr>
            <a:spLocks noChangeArrowheads="1"/>
          </p:cNvSpPr>
          <p:nvPr/>
        </p:nvSpPr>
        <p:spPr bwMode="auto">
          <a:xfrm>
            <a:off x="5029200" y="3352800"/>
            <a:ext cx="3962400" cy="28956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Expressing other connectives using ‘and’, ‘or’, and ‘not’</a:t>
            </a:r>
          </a:p>
        </p:txBody>
      </p:sp>
      <p:sp>
        <p:nvSpPr>
          <p:cNvPr id="96259" name="Rectangle 3"/>
          <p:cNvSpPr>
            <a:spLocks noGrp="1" noChangeArrowheads="1"/>
          </p:cNvSpPr>
          <p:nvPr>
            <p:ph type="body" idx="1"/>
          </p:nvPr>
        </p:nvSpPr>
        <p:spPr>
          <a:xfrm>
            <a:off x="457200" y="1600200"/>
            <a:ext cx="8229600" cy="2179638"/>
          </a:xfrm>
        </p:spPr>
        <p:txBody>
          <a:bodyPr/>
          <a:lstStyle/>
          <a:p>
            <a:r>
              <a:rPr lang="en-US" sz="2800"/>
              <a:t>We saw that we can express the exclusive disjunction using ‘and’, ‘or’, and ‘not’.</a:t>
            </a:r>
          </a:p>
          <a:p>
            <a:r>
              <a:rPr lang="en-US" sz="2800"/>
              <a:t>Q: Can we express all other connectives as well?</a:t>
            </a:r>
          </a:p>
          <a:p>
            <a:r>
              <a:rPr lang="en-US" sz="2800"/>
              <a:t>A: Yes! We can generalize from this example:</a:t>
            </a:r>
          </a:p>
          <a:p>
            <a:endParaRPr lang="en-US" sz="2800"/>
          </a:p>
        </p:txBody>
      </p:sp>
      <p:sp>
        <p:nvSpPr>
          <p:cNvPr id="96260" name="Line 4"/>
          <p:cNvSpPr>
            <a:spLocks noChangeShapeType="1"/>
          </p:cNvSpPr>
          <p:nvPr/>
        </p:nvSpPr>
        <p:spPr bwMode="auto">
          <a:xfrm>
            <a:off x="2133600" y="4114800"/>
            <a:ext cx="0" cy="2514600"/>
          </a:xfrm>
          <a:prstGeom prst="line">
            <a:avLst/>
          </a:prstGeom>
          <a:noFill/>
          <a:ln w="9525">
            <a:solidFill>
              <a:schemeClr val="tx1"/>
            </a:solidFill>
            <a:round/>
            <a:headEnd/>
            <a:tailEnd/>
          </a:ln>
          <a:effectLst/>
        </p:spPr>
        <p:txBody>
          <a:bodyPr wrap="none" anchor="ctr"/>
          <a:lstStyle/>
          <a:p>
            <a:endParaRPr lang="en-US"/>
          </a:p>
        </p:txBody>
      </p:sp>
      <p:sp>
        <p:nvSpPr>
          <p:cNvPr id="96261" name="Line 5"/>
          <p:cNvSpPr>
            <a:spLocks noChangeShapeType="1"/>
          </p:cNvSpPr>
          <p:nvPr/>
        </p:nvSpPr>
        <p:spPr bwMode="auto">
          <a:xfrm>
            <a:off x="2209800" y="4114800"/>
            <a:ext cx="0" cy="2514600"/>
          </a:xfrm>
          <a:prstGeom prst="line">
            <a:avLst/>
          </a:prstGeom>
          <a:noFill/>
          <a:ln w="9525">
            <a:solidFill>
              <a:schemeClr val="tx1"/>
            </a:solidFill>
            <a:round/>
            <a:headEnd/>
            <a:tailEnd/>
          </a:ln>
          <a:effectLst/>
        </p:spPr>
        <p:txBody>
          <a:bodyPr wrap="none" anchor="ctr"/>
          <a:lstStyle/>
          <a:p>
            <a:endParaRPr lang="en-US"/>
          </a:p>
        </p:txBody>
      </p:sp>
      <p:sp>
        <p:nvSpPr>
          <p:cNvPr id="96262" name="Line 6"/>
          <p:cNvSpPr>
            <a:spLocks noChangeShapeType="1"/>
          </p:cNvSpPr>
          <p:nvPr/>
        </p:nvSpPr>
        <p:spPr bwMode="auto">
          <a:xfrm>
            <a:off x="1143000" y="4495800"/>
            <a:ext cx="2057400" cy="0"/>
          </a:xfrm>
          <a:prstGeom prst="line">
            <a:avLst/>
          </a:prstGeom>
          <a:noFill/>
          <a:ln w="9525">
            <a:solidFill>
              <a:schemeClr val="tx1"/>
            </a:solidFill>
            <a:round/>
            <a:headEnd/>
            <a:tailEnd/>
          </a:ln>
          <a:effectLst/>
        </p:spPr>
        <p:txBody>
          <a:bodyPr wrap="none" anchor="ctr"/>
          <a:lstStyle/>
          <a:p>
            <a:endParaRPr lang="en-US"/>
          </a:p>
        </p:txBody>
      </p:sp>
      <p:sp>
        <p:nvSpPr>
          <p:cNvPr id="96263" name="Text Box 7"/>
          <p:cNvSpPr txBox="1">
            <a:spLocks noChangeArrowheads="1"/>
          </p:cNvSpPr>
          <p:nvPr/>
        </p:nvSpPr>
        <p:spPr bwMode="auto">
          <a:xfrm>
            <a:off x="1219200" y="3962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96264" name="Text Box 8"/>
          <p:cNvSpPr txBox="1">
            <a:spLocks noChangeArrowheads="1"/>
          </p:cNvSpPr>
          <p:nvPr/>
        </p:nvSpPr>
        <p:spPr bwMode="auto">
          <a:xfrm>
            <a:off x="1676400" y="39624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96265" name="Text Box 9"/>
          <p:cNvSpPr txBox="1">
            <a:spLocks noChangeArrowheads="1"/>
          </p:cNvSpPr>
          <p:nvPr/>
        </p:nvSpPr>
        <p:spPr bwMode="auto">
          <a:xfrm>
            <a:off x="2362200" y="3962400"/>
            <a:ext cx="72707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P*Q</a:t>
            </a:r>
          </a:p>
        </p:txBody>
      </p:sp>
      <p:sp>
        <p:nvSpPr>
          <p:cNvPr id="96266" name="Text Box 10"/>
          <p:cNvSpPr txBox="1">
            <a:spLocks noChangeArrowheads="1"/>
          </p:cNvSpPr>
          <p:nvPr/>
        </p:nvSpPr>
        <p:spPr bwMode="auto">
          <a:xfrm>
            <a:off x="1219200" y="45720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6267" name="Text Box 11"/>
          <p:cNvSpPr txBox="1">
            <a:spLocks noChangeArrowheads="1"/>
          </p:cNvSpPr>
          <p:nvPr/>
        </p:nvSpPr>
        <p:spPr bwMode="auto">
          <a:xfrm>
            <a:off x="1219200" y="5105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6268" name="Text Box 12"/>
          <p:cNvSpPr txBox="1">
            <a:spLocks noChangeArrowheads="1"/>
          </p:cNvSpPr>
          <p:nvPr/>
        </p:nvSpPr>
        <p:spPr bwMode="auto">
          <a:xfrm>
            <a:off x="1676400" y="45720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6269" name="Text Box 13"/>
          <p:cNvSpPr txBox="1">
            <a:spLocks noChangeArrowheads="1"/>
          </p:cNvSpPr>
          <p:nvPr/>
        </p:nvSpPr>
        <p:spPr bwMode="auto">
          <a:xfrm>
            <a:off x="16764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6270" name="Text Box 14"/>
          <p:cNvSpPr txBox="1">
            <a:spLocks noChangeArrowheads="1"/>
          </p:cNvSpPr>
          <p:nvPr/>
        </p:nvSpPr>
        <p:spPr bwMode="auto">
          <a:xfrm>
            <a:off x="1676400" y="5105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6271" name="Text Box 15"/>
          <p:cNvSpPr txBox="1">
            <a:spLocks noChangeArrowheads="1"/>
          </p:cNvSpPr>
          <p:nvPr/>
        </p:nvSpPr>
        <p:spPr bwMode="auto">
          <a:xfrm>
            <a:off x="1676400" y="6172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6272" name="Text Box 16"/>
          <p:cNvSpPr txBox="1">
            <a:spLocks noChangeArrowheads="1"/>
          </p:cNvSpPr>
          <p:nvPr/>
        </p:nvSpPr>
        <p:spPr bwMode="auto">
          <a:xfrm>
            <a:off x="1219200" y="6172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6273" name="Text Box 17"/>
          <p:cNvSpPr txBox="1">
            <a:spLocks noChangeArrowheads="1"/>
          </p:cNvSpPr>
          <p:nvPr/>
        </p:nvSpPr>
        <p:spPr bwMode="auto">
          <a:xfrm>
            <a:off x="12192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6274" name="Text Box 18"/>
          <p:cNvSpPr txBox="1">
            <a:spLocks noChangeArrowheads="1"/>
          </p:cNvSpPr>
          <p:nvPr/>
        </p:nvSpPr>
        <p:spPr bwMode="auto">
          <a:xfrm>
            <a:off x="2514600" y="4572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6275" name="Text Box 19"/>
          <p:cNvSpPr txBox="1">
            <a:spLocks noChangeArrowheads="1"/>
          </p:cNvSpPr>
          <p:nvPr/>
        </p:nvSpPr>
        <p:spPr bwMode="auto">
          <a:xfrm>
            <a:off x="2514600" y="5105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6276" name="Text Box 20"/>
          <p:cNvSpPr txBox="1">
            <a:spLocks noChangeArrowheads="1"/>
          </p:cNvSpPr>
          <p:nvPr/>
        </p:nvSpPr>
        <p:spPr bwMode="auto">
          <a:xfrm>
            <a:off x="2514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96277" name="Text Box 21"/>
          <p:cNvSpPr txBox="1">
            <a:spLocks noChangeArrowheads="1"/>
          </p:cNvSpPr>
          <p:nvPr/>
        </p:nvSpPr>
        <p:spPr bwMode="auto">
          <a:xfrm>
            <a:off x="2514600" y="6172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96278" name="Text Box 22"/>
          <p:cNvSpPr txBox="1">
            <a:spLocks noChangeArrowheads="1"/>
          </p:cNvSpPr>
          <p:nvPr/>
        </p:nvSpPr>
        <p:spPr bwMode="auto">
          <a:xfrm>
            <a:off x="3184525" y="5064125"/>
            <a:ext cx="13525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 PQ</a:t>
            </a:r>
            <a:endParaRPr lang="en-US" sz="2400">
              <a:latin typeface="Times New Roman" pitchFamily="18" charset="0"/>
            </a:endParaRPr>
          </a:p>
        </p:txBody>
      </p:sp>
      <p:sp>
        <p:nvSpPr>
          <p:cNvPr id="96279" name="Text Box 23"/>
          <p:cNvSpPr txBox="1">
            <a:spLocks noChangeArrowheads="1"/>
          </p:cNvSpPr>
          <p:nvPr/>
        </p:nvSpPr>
        <p:spPr bwMode="auto">
          <a:xfrm>
            <a:off x="3200400" y="5638800"/>
            <a:ext cx="13525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 PQ</a:t>
            </a:r>
          </a:p>
        </p:txBody>
      </p:sp>
      <p:sp>
        <p:nvSpPr>
          <p:cNvPr id="96280" name="Text Box 24"/>
          <p:cNvSpPr txBox="1">
            <a:spLocks noChangeArrowheads="1"/>
          </p:cNvSpPr>
          <p:nvPr/>
        </p:nvSpPr>
        <p:spPr bwMode="auto">
          <a:xfrm>
            <a:off x="5029200" y="5334000"/>
            <a:ext cx="288766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 (PQ)  (PQ)</a:t>
            </a:r>
          </a:p>
        </p:txBody>
      </p:sp>
      <p:sp>
        <p:nvSpPr>
          <p:cNvPr id="96281" name="Text Box 25"/>
          <p:cNvSpPr txBox="1">
            <a:spLocks noChangeArrowheads="1"/>
          </p:cNvSpPr>
          <p:nvPr/>
        </p:nvSpPr>
        <p:spPr bwMode="auto">
          <a:xfrm>
            <a:off x="3505200" y="4419600"/>
            <a:ext cx="10382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Step 1:</a:t>
            </a:r>
          </a:p>
        </p:txBody>
      </p:sp>
      <p:sp>
        <p:nvSpPr>
          <p:cNvPr id="96282" name="Text Box 26"/>
          <p:cNvSpPr txBox="1">
            <a:spLocks noChangeArrowheads="1"/>
          </p:cNvSpPr>
          <p:nvPr/>
        </p:nvSpPr>
        <p:spPr bwMode="auto">
          <a:xfrm>
            <a:off x="5105400" y="4419600"/>
            <a:ext cx="10382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Step 2:</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Truth-Functional Expressive Completeness</a:t>
            </a:r>
          </a:p>
        </p:txBody>
      </p:sp>
      <p:sp>
        <p:nvSpPr>
          <p:cNvPr id="97283" name="Rectangle 3"/>
          <p:cNvSpPr>
            <a:spLocks noGrp="1" noChangeArrowheads="1"/>
          </p:cNvSpPr>
          <p:nvPr>
            <p:ph type="body" idx="1"/>
          </p:nvPr>
        </p:nvSpPr>
        <p:spPr/>
        <p:txBody>
          <a:bodyPr/>
          <a:lstStyle/>
          <a:p>
            <a:r>
              <a:rPr lang="en-US" sz="2800"/>
              <a:t>Since I can express </a:t>
            </a:r>
            <a:r>
              <a:rPr lang="en-US" sz="2800" i="1"/>
              <a:t>any</a:t>
            </a:r>
            <a:r>
              <a:rPr lang="en-US" sz="2800"/>
              <a:t> truth function using ‘</a:t>
            </a:r>
            <a:r>
              <a:rPr lang="en-US" sz="2800">
                <a:sym typeface="Symbol" pitchFamily="18" charset="2"/>
              </a:rPr>
              <a:t></a:t>
            </a:r>
            <a:r>
              <a:rPr lang="en-US" sz="2800"/>
              <a:t>’, ‘</a:t>
            </a:r>
            <a:r>
              <a:rPr lang="en-US" sz="2800">
                <a:sym typeface="Symbol" pitchFamily="18" charset="2"/>
              </a:rPr>
              <a:t></a:t>
            </a:r>
            <a:r>
              <a:rPr lang="en-US" sz="2800"/>
              <a:t>’, and ‘</a:t>
            </a:r>
            <a:r>
              <a:rPr lang="en-US" sz="2800">
                <a:sym typeface="Symbol" pitchFamily="18" charset="2"/>
              </a:rPr>
              <a:t></a:t>
            </a:r>
            <a:r>
              <a:rPr lang="en-US" sz="2800"/>
              <a:t>’, we say that the set of operators {</a:t>
            </a:r>
            <a:r>
              <a:rPr lang="en-US" sz="2800">
                <a:sym typeface="Symbol" pitchFamily="18" charset="2"/>
              </a:rPr>
              <a:t>, , } is (truth-functionally) </a:t>
            </a:r>
            <a:r>
              <a:rPr lang="en-US" sz="2800" i="1">
                <a:sym typeface="Symbol" pitchFamily="18" charset="2"/>
              </a:rPr>
              <a:t>expressively complete</a:t>
            </a:r>
            <a:r>
              <a:rPr lang="en-US" sz="2800">
                <a:sym typeface="Symbol" pitchFamily="18" charset="2"/>
              </a:rPr>
              <a:t>.</a:t>
            </a:r>
          </a:p>
          <a:p>
            <a:r>
              <a:rPr lang="en-US" sz="2800">
                <a:sym typeface="Symbol" pitchFamily="18" charset="2"/>
              </a:rPr>
              <a:t>DeMorgan Laws:</a:t>
            </a:r>
          </a:p>
          <a:p>
            <a:pPr lvl="1"/>
            <a:r>
              <a:rPr lang="en-US" sz="2400">
                <a:sym typeface="Symbol" pitchFamily="18" charset="2"/>
              </a:rPr>
              <a:t>(P  Q)  P  Q</a:t>
            </a:r>
            <a:endParaRPr lang="en-US" sz="2400"/>
          </a:p>
          <a:p>
            <a:pPr lvl="1"/>
            <a:r>
              <a:rPr lang="en-US" sz="2400">
                <a:sym typeface="Symbol" pitchFamily="18" charset="2"/>
              </a:rPr>
              <a:t>(P  Q)  P  Q</a:t>
            </a:r>
          </a:p>
          <a:p>
            <a:r>
              <a:rPr lang="en-US" sz="2800"/>
              <a:t>Hence, by the principle of substitution of logical equivalents, since {</a:t>
            </a:r>
            <a:r>
              <a:rPr lang="en-US" sz="2800">
                <a:sym typeface="Symbol" pitchFamily="18" charset="2"/>
              </a:rPr>
              <a:t>, , } is expressively complete, the sets </a:t>
            </a:r>
            <a:r>
              <a:rPr lang="en-US" sz="2800"/>
              <a:t>{</a:t>
            </a:r>
            <a:r>
              <a:rPr lang="en-US" sz="2800">
                <a:sym typeface="Symbol" pitchFamily="18" charset="2"/>
              </a:rPr>
              <a:t>, } and </a:t>
            </a:r>
            <a:r>
              <a:rPr lang="en-US" sz="2800"/>
              <a:t>{</a:t>
            </a:r>
            <a:r>
              <a:rPr lang="en-US" sz="2800">
                <a:sym typeface="Symbol" pitchFamily="18" charset="2"/>
              </a:rPr>
              <a:t>, } are expressively complete as well!</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n-US"/>
              <a:t>The NAND</a:t>
            </a:r>
          </a:p>
        </p:txBody>
      </p:sp>
      <p:sp>
        <p:nvSpPr>
          <p:cNvPr id="231427" name="Rectangle 3"/>
          <p:cNvSpPr>
            <a:spLocks noGrp="1" noChangeArrowheads="1"/>
          </p:cNvSpPr>
          <p:nvPr>
            <p:ph type="body" idx="1"/>
          </p:nvPr>
        </p:nvSpPr>
        <p:spPr>
          <a:xfrm>
            <a:off x="457200" y="1600200"/>
            <a:ext cx="8229600" cy="2514600"/>
          </a:xfrm>
        </p:spPr>
        <p:txBody>
          <a:bodyPr/>
          <a:lstStyle/>
          <a:p>
            <a:pPr>
              <a:lnSpc>
                <a:spcPct val="90000"/>
              </a:lnSpc>
            </a:pPr>
            <a:r>
              <a:rPr lang="en-US" sz="2800"/>
              <a:t>Let us define the binary truth-functional connective ‘</a:t>
            </a:r>
            <a:r>
              <a:rPr lang="en-US" sz="2800">
                <a:sym typeface="Symbol" pitchFamily="18" charset="2"/>
              </a:rPr>
              <a:t>NAND’ according to the truth-table below.</a:t>
            </a:r>
          </a:p>
          <a:p>
            <a:pPr>
              <a:lnSpc>
                <a:spcPct val="90000"/>
              </a:lnSpc>
            </a:pPr>
            <a:r>
              <a:rPr lang="en-US" sz="2800">
                <a:sym typeface="Symbol" pitchFamily="18" charset="2"/>
              </a:rPr>
              <a:t>Obviously, P NAND Q  (P  Q) (hence the name!)</a:t>
            </a:r>
          </a:p>
        </p:txBody>
      </p:sp>
      <p:sp>
        <p:nvSpPr>
          <p:cNvPr id="231428" name="Line 4"/>
          <p:cNvSpPr>
            <a:spLocks noChangeShapeType="1"/>
          </p:cNvSpPr>
          <p:nvPr/>
        </p:nvSpPr>
        <p:spPr bwMode="auto">
          <a:xfrm>
            <a:off x="36576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231429" name="Line 5"/>
          <p:cNvSpPr>
            <a:spLocks noChangeShapeType="1"/>
          </p:cNvSpPr>
          <p:nvPr/>
        </p:nvSpPr>
        <p:spPr bwMode="auto">
          <a:xfrm>
            <a:off x="2819400" y="4876800"/>
            <a:ext cx="2438400" cy="0"/>
          </a:xfrm>
          <a:prstGeom prst="line">
            <a:avLst/>
          </a:prstGeom>
          <a:noFill/>
          <a:ln w="9525">
            <a:solidFill>
              <a:schemeClr val="tx1"/>
            </a:solidFill>
            <a:round/>
            <a:headEnd/>
            <a:tailEnd/>
          </a:ln>
          <a:effectLst/>
        </p:spPr>
        <p:txBody>
          <a:bodyPr wrap="none" anchor="ctr"/>
          <a:lstStyle/>
          <a:p>
            <a:endParaRPr lang="en-US"/>
          </a:p>
        </p:txBody>
      </p:sp>
      <p:sp>
        <p:nvSpPr>
          <p:cNvPr id="231430" name="Text Box 6"/>
          <p:cNvSpPr txBox="1">
            <a:spLocks noChangeArrowheads="1"/>
          </p:cNvSpPr>
          <p:nvPr/>
        </p:nvSpPr>
        <p:spPr bwMode="auto">
          <a:xfrm>
            <a:off x="2819400" y="44196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231431" name="Text Box 7"/>
          <p:cNvSpPr txBox="1">
            <a:spLocks noChangeArrowheads="1"/>
          </p:cNvSpPr>
          <p:nvPr/>
        </p:nvSpPr>
        <p:spPr bwMode="auto">
          <a:xfrm>
            <a:off x="3733800" y="4425950"/>
            <a:ext cx="16097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NAND Q</a:t>
            </a:r>
          </a:p>
        </p:txBody>
      </p:sp>
      <p:sp>
        <p:nvSpPr>
          <p:cNvPr id="231432" name="Text Box 8"/>
          <p:cNvSpPr txBox="1">
            <a:spLocks noChangeArrowheads="1"/>
          </p:cNvSpPr>
          <p:nvPr/>
        </p:nvSpPr>
        <p:spPr bwMode="auto">
          <a:xfrm>
            <a:off x="32766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231433" name="Text Box 9"/>
          <p:cNvSpPr txBox="1">
            <a:spLocks noChangeArrowheads="1"/>
          </p:cNvSpPr>
          <p:nvPr/>
        </p:nvSpPr>
        <p:spPr bwMode="auto">
          <a:xfrm>
            <a:off x="32766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231434" name="Text Box 10"/>
          <p:cNvSpPr txBox="1">
            <a:spLocks noChangeArrowheads="1"/>
          </p:cNvSpPr>
          <p:nvPr/>
        </p:nvSpPr>
        <p:spPr bwMode="auto">
          <a:xfrm>
            <a:off x="3276600" y="5257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231435" name="Text Box 11"/>
          <p:cNvSpPr txBox="1">
            <a:spLocks noChangeArrowheads="1"/>
          </p:cNvSpPr>
          <p:nvPr/>
        </p:nvSpPr>
        <p:spPr bwMode="auto">
          <a:xfrm>
            <a:off x="4343400" y="5638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231436" name="Line 12"/>
          <p:cNvSpPr>
            <a:spLocks noChangeShapeType="1"/>
          </p:cNvSpPr>
          <p:nvPr/>
        </p:nvSpPr>
        <p:spPr bwMode="auto">
          <a:xfrm>
            <a:off x="37338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231437" name="Line 13"/>
          <p:cNvSpPr>
            <a:spLocks noChangeShapeType="1"/>
          </p:cNvSpPr>
          <p:nvPr/>
        </p:nvSpPr>
        <p:spPr bwMode="auto">
          <a:xfrm>
            <a:off x="3276600" y="4495800"/>
            <a:ext cx="0" cy="2057400"/>
          </a:xfrm>
          <a:prstGeom prst="line">
            <a:avLst/>
          </a:prstGeom>
          <a:noFill/>
          <a:ln w="9525">
            <a:solidFill>
              <a:schemeClr val="tx1"/>
            </a:solidFill>
            <a:round/>
            <a:headEnd/>
            <a:tailEnd/>
          </a:ln>
          <a:effectLst/>
        </p:spPr>
        <p:txBody>
          <a:bodyPr wrap="none" anchor="ctr"/>
          <a:lstStyle/>
          <a:p>
            <a:endParaRPr lang="en-US"/>
          </a:p>
        </p:txBody>
      </p:sp>
      <p:sp>
        <p:nvSpPr>
          <p:cNvPr id="231438" name="Text Box 14"/>
          <p:cNvSpPr txBox="1">
            <a:spLocks noChangeArrowheads="1"/>
          </p:cNvSpPr>
          <p:nvPr/>
        </p:nvSpPr>
        <p:spPr bwMode="auto">
          <a:xfrm>
            <a:off x="32766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231439" name="Text Box 15"/>
          <p:cNvSpPr txBox="1">
            <a:spLocks noChangeArrowheads="1"/>
          </p:cNvSpPr>
          <p:nvPr/>
        </p:nvSpPr>
        <p:spPr bwMode="auto">
          <a:xfrm>
            <a:off x="4343400" y="4876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231440" name="Text Box 16"/>
          <p:cNvSpPr txBox="1">
            <a:spLocks noChangeArrowheads="1"/>
          </p:cNvSpPr>
          <p:nvPr/>
        </p:nvSpPr>
        <p:spPr bwMode="auto">
          <a:xfrm>
            <a:off x="4343400" y="6019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231441" name="Text Box 17"/>
          <p:cNvSpPr txBox="1">
            <a:spLocks noChangeArrowheads="1"/>
          </p:cNvSpPr>
          <p:nvPr/>
        </p:nvSpPr>
        <p:spPr bwMode="auto">
          <a:xfrm>
            <a:off x="32766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231442" name="Text Box 18"/>
          <p:cNvSpPr txBox="1">
            <a:spLocks noChangeArrowheads="1"/>
          </p:cNvSpPr>
          <p:nvPr/>
        </p:nvSpPr>
        <p:spPr bwMode="auto">
          <a:xfrm>
            <a:off x="4343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231443" name="Text Box 19"/>
          <p:cNvSpPr txBox="1">
            <a:spLocks noChangeArrowheads="1"/>
          </p:cNvSpPr>
          <p:nvPr/>
        </p:nvSpPr>
        <p:spPr bwMode="auto">
          <a:xfrm>
            <a:off x="2819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231444" name="Text Box 20"/>
          <p:cNvSpPr txBox="1">
            <a:spLocks noChangeArrowheads="1"/>
          </p:cNvSpPr>
          <p:nvPr/>
        </p:nvSpPr>
        <p:spPr bwMode="auto">
          <a:xfrm>
            <a:off x="2819400" y="5638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231445" name="Text Box 21"/>
          <p:cNvSpPr txBox="1">
            <a:spLocks noChangeArrowheads="1"/>
          </p:cNvSpPr>
          <p:nvPr/>
        </p:nvSpPr>
        <p:spPr bwMode="auto">
          <a:xfrm>
            <a:off x="2819400" y="5257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231446" name="Text Box 22"/>
          <p:cNvSpPr txBox="1">
            <a:spLocks noChangeArrowheads="1"/>
          </p:cNvSpPr>
          <p:nvPr/>
        </p:nvSpPr>
        <p:spPr bwMode="auto">
          <a:xfrm>
            <a:off x="2819400" y="4876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US"/>
              <a:t>Expressive Completeness of the NAND</a:t>
            </a:r>
          </a:p>
        </p:txBody>
      </p:sp>
      <p:sp>
        <p:nvSpPr>
          <p:cNvPr id="232451" name="Rectangle 3"/>
          <p:cNvSpPr>
            <a:spLocks noGrp="1" noChangeArrowheads="1"/>
          </p:cNvSpPr>
          <p:nvPr>
            <p:ph type="body" idx="1"/>
          </p:nvPr>
        </p:nvSpPr>
        <p:spPr/>
        <p:txBody>
          <a:bodyPr/>
          <a:lstStyle/>
          <a:p>
            <a:pPr>
              <a:lnSpc>
                <a:spcPct val="90000"/>
              </a:lnSpc>
            </a:pPr>
            <a:r>
              <a:rPr lang="en-US" sz="2800"/>
              <a:t>The NAND has a very interesting property, in that it can express any truth-functional connective, i.e. {NAND} is expressively complete!</a:t>
            </a:r>
          </a:p>
          <a:p>
            <a:pPr>
              <a:lnSpc>
                <a:spcPct val="90000"/>
              </a:lnSpc>
            </a:pPr>
            <a:r>
              <a:rPr lang="en-US" sz="2800"/>
              <a:t>Proof: We already know that we can express every truth-functional connective using only </a:t>
            </a:r>
            <a:r>
              <a:rPr lang="en-US" sz="2800">
                <a:sym typeface="Symbol" pitchFamily="18" charset="2"/>
              </a:rPr>
              <a:t> </a:t>
            </a:r>
            <a:r>
              <a:rPr lang="en-US" sz="2800"/>
              <a:t>and </a:t>
            </a:r>
            <a:r>
              <a:rPr lang="en-US" sz="2800">
                <a:sym typeface="Symbol" pitchFamily="18" charset="2"/>
              </a:rPr>
              <a:t></a:t>
            </a:r>
            <a:r>
              <a:rPr lang="en-US" sz="2800"/>
              <a:t>. Furthermore:</a:t>
            </a:r>
          </a:p>
          <a:p>
            <a:pPr lvl="1">
              <a:lnSpc>
                <a:spcPct val="90000"/>
              </a:lnSpc>
            </a:pPr>
            <a:r>
              <a:rPr lang="en-US" sz="2400"/>
              <a:t>P NAND P </a:t>
            </a:r>
            <a:r>
              <a:rPr lang="en-US" sz="2400">
                <a:sym typeface="Symbol" pitchFamily="18" charset="2"/>
              </a:rPr>
              <a:t> (P  P)  P</a:t>
            </a:r>
          </a:p>
          <a:p>
            <a:pPr lvl="1">
              <a:lnSpc>
                <a:spcPct val="90000"/>
              </a:lnSpc>
            </a:pPr>
            <a:r>
              <a:rPr lang="en-US" sz="2400">
                <a:sym typeface="Symbol" pitchFamily="18" charset="2"/>
              </a:rPr>
              <a:t>(P NAND P) NAND (Q NAND Q)  ((P NAND P)  (Q NAND Q))  (P  Q)  P  Q</a:t>
            </a:r>
          </a:p>
          <a:p>
            <a:pPr>
              <a:lnSpc>
                <a:spcPct val="90000"/>
              </a:lnSpc>
            </a:pPr>
            <a:r>
              <a:rPr lang="en-US" sz="2800">
                <a:sym typeface="Symbol" pitchFamily="18" charset="2"/>
              </a:rPr>
              <a:t>In other words, we can build circuitry using only one kind of logic gate!! Of course, the drawback is that we need many of those gates.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Truth-Table for Conjunction</a:t>
            </a:r>
          </a:p>
        </p:txBody>
      </p:sp>
      <p:sp>
        <p:nvSpPr>
          <p:cNvPr id="30724" name="Line 4"/>
          <p:cNvSpPr>
            <a:spLocks noChangeShapeType="1"/>
          </p:cNvSpPr>
          <p:nvPr/>
        </p:nvSpPr>
        <p:spPr bwMode="auto">
          <a:xfrm>
            <a:off x="4267200" y="3124200"/>
            <a:ext cx="0" cy="2057400"/>
          </a:xfrm>
          <a:prstGeom prst="line">
            <a:avLst/>
          </a:prstGeom>
          <a:noFill/>
          <a:ln w="9525">
            <a:solidFill>
              <a:schemeClr val="tx1"/>
            </a:solidFill>
            <a:round/>
            <a:headEnd/>
            <a:tailEnd/>
          </a:ln>
          <a:effectLst/>
        </p:spPr>
        <p:txBody>
          <a:bodyPr wrap="none" anchor="ctr"/>
          <a:lstStyle/>
          <a:p>
            <a:endParaRPr lang="en-US"/>
          </a:p>
        </p:txBody>
      </p:sp>
      <p:sp>
        <p:nvSpPr>
          <p:cNvPr id="30725" name="Line 5"/>
          <p:cNvSpPr>
            <a:spLocks noChangeShapeType="1"/>
          </p:cNvSpPr>
          <p:nvPr/>
        </p:nvSpPr>
        <p:spPr bwMode="auto">
          <a:xfrm>
            <a:off x="3429000" y="3505200"/>
            <a:ext cx="1524000" cy="0"/>
          </a:xfrm>
          <a:prstGeom prst="line">
            <a:avLst/>
          </a:prstGeom>
          <a:noFill/>
          <a:ln w="9525">
            <a:solidFill>
              <a:schemeClr val="tx1"/>
            </a:solidFill>
            <a:round/>
            <a:headEnd/>
            <a:tailEnd/>
          </a:ln>
          <a:effectLst/>
        </p:spPr>
        <p:txBody>
          <a:bodyPr wrap="none" anchor="ctr"/>
          <a:lstStyle/>
          <a:p>
            <a:endParaRPr lang="en-US"/>
          </a:p>
        </p:txBody>
      </p:sp>
      <p:sp>
        <p:nvSpPr>
          <p:cNvPr id="30726" name="Text Box 6"/>
          <p:cNvSpPr txBox="1">
            <a:spLocks noChangeArrowheads="1"/>
          </p:cNvSpPr>
          <p:nvPr/>
        </p:nvSpPr>
        <p:spPr bwMode="auto">
          <a:xfrm>
            <a:off x="3429000" y="3048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30727" name="Text Box 7"/>
          <p:cNvSpPr txBox="1">
            <a:spLocks noChangeArrowheads="1"/>
          </p:cNvSpPr>
          <p:nvPr/>
        </p:nvSpPr>
        <p:spPr bwMode="auto">
          <a:xfrm>
            <a:off x="4343400" y="3048000"/>
            <a:ext cx="9112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a:t>
            </a:r>
          </a:p>
        </p:txBody>
      </p:sp>
      <p:sp>
        <p:nvSpPr>
          <p:cNvPr id="30728" name="Text Box 8"/>
          <p:cNvSpPr txBox="1">
            <a:spLocks noChangeArrowheads="1"/>
          </p:cNvSpPr>
          <p:nvPr/>
        </p:nvSpPr>
        <p:spPr bwMode="auto">
          <a:xfrm>
            <a:off x="3886200" y="42672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0729" name="Text Box 9"/>
          <p:cNvSpPr txBox="1">
            <a:spLocks noChangeArrowheads="1"/>
          </p:cNvSpPr>
          <p:nvPr/>
        </p:nvSpPr>
        <p:spPr bwMode="auto">
          <a:xfrm>
            <a:off x="3886200" y="35052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0730" name="Text Box 10"/>
          <p:cNvSpPr txBox="1">
            <a:spLocks noChangeArrowheads="1"/>
          </p:cNvSpPr>
          <p:nvPr/>
        </p:nvSpPr>
        <p:spPr bwMode="auto">
          <a:xfrm>
            <a:off x="3886200" y="3886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0731" name="Text Box 11"/>
          <p:cNvSpPr txBox="1">
            <a:spLocks noChangeArrowheads="1"/>
          </p:cNvSpPr>
          <p:nvPr/>
        </p:nvSpPr>
        <p:spPr bwMode="auto">
          <a:xfrm>
            <a:off x="4572000" y="4267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0732" name="Line 12"/>
          <p:cNvSpPr>
            <a:spLocks noChangeShapeType="1"/>
          </p:cNvSpPr>
          <p:nvPr/>
        </p:nvSpPr>
        <p:spPr bwMode="auto">
          <a:xfrm>
            <a:off x="4343400" y="3124200"/>
            <a:ext cx="0" cy="2057400"/>
          </a:xfrm>
          <a:prstGeom prst="line">
            <a:avLst/>
          </a:prstGeom>
          <a:noFill/>
          <a:ln w="9525">
            <a:solidFill>
              <a:schemeClr val="tx1"/>
            </a:solidFill>
            <a:round/>
            <a:headEnd/>
            <a:tailEnd/>
          </a:ln>
          <a:effectLst/>
        </p:spPr>
        <p:txBody>
          <a:bodyPr wrap="none" anchor="ctr"/>
          <a:lstStyle/>
          <a:p>
            <a:endParaRPr lang="en-US"/>
          </a:p>
        </p:txBody>
      </p:sp>
      <p:sp>
        <p:nvSpPr>
          <p:cNvPr id="30733" name="Line 13"/>
          <p:cNvSpPr>
            <a:spLocks noChangeShapeType="1"/>
          </p:cNvSpPr>
          <p:nvPr/>
        </p:nvSpPr>
        <p:spPr bwMode="auto">
          <a:xfrm>
            <a:off x="3810000" y="3124200"/>
            <a:ext cx="0" cy="2057400"/>
          </a:xfrm>
          <a:prstGeom prst="line">
            <a:avLst/>
          </a:prstGeom>
          <a:noFill/>
          <a:ln w="9525">
            <a:solidFill>
              <a:schemeClr val="tx1"/>
            </a:solidFill>
            <a:round/>
            <a:headEnd/>
            <a:tailEnd/>
          </a:ln>
          <a:effectLst/>
        </p:spPr>
        <p:txBody>
          <a:bodyPr wrap="none" anchor="ctr"/>
          <a:lstStyle/>
          <a:p>
            <a:endParaRPr lang="en-US"/>
          </a:p>
        </p:txBody>
      </p:sp>
      <p:sp>
        <p:nvSpPr>
          <p:cNvPr id="30734" name="Text Box 14"/>
          <p:cNvSpPr txBox="1">
            <a:spLocks noChangeArrowheads="1"/>
          </p:cNvSpPr>
          <p:nvPr/>
        </p:nvSpPr>
        <p:spPr bwMode="auto">
          <a:xfrm>
            <a:off x="3886200" y="30480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30735" name="Text Box 15"/>
          <p:cNvSpPr txBox="1">
            <a:spLocks noChangeArrowheads="1"/>
          </p:cNvSpPr>
          <p:nvPr/>
        </p:nvSpPr>
        <p:spPr bwMode="auto">
          <a:xfrm>
            <a:off x="4572000" y="35052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0736" name="Text Box 16"/>
          <p:cNvSpPr txBox="1">
            <a:spLocks noChangeArrowheads="1"/>
          </p:cNvSpPr>
          <p:nvPr/>
        </p:nvSpPr>
        <p:spPr bwMode="auto">
          <a:xfrm>
            <a:off x="4572000" y="4648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0737" name="Text Box 17"/>
          <p:cNvSpPr txBox="1">
            <a:spLocks noChangeArrowheads="1"/>
          </p:cNvSpPr>
          <p:nvPr/>
        </p:nvSpPr>
        <p:spPr bwMode="auto">
          <a:xfrm>
            <a:off x="3886200" y="4648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0738" name="Text Box 18"/>
          <p:cNvSpPr txBox="1">
            <a:spLocks noChangeArrowheads="1"/>
          </p:cNvSpPr>
          <p:nvPr/>
        </p:nvSpPr>
        <p:spPr bwMode="auto">
          <a:xfrm>
            <a:off x="4572000" y="3886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0739" name="Text Box 19"/>
          <p:cNvSpPr txBox="1">
            <a:spLocks noChangeArrowheads="1"/>
          </p:cNvSpPr>
          <p:nvPr/>
        </p:nvSpPr>
        <p:spPr bwMode="auto">
          <a:xfrm>
            <a:off x="3429000" y="4648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0740" name="Text Box 20"/>
          <p:cNvSpPr txBox="1">
            <a:spLocks noChangeArrowheads="1"/>
          </p:cNvSpPr>
          <p:nvPr/>
        </p:nvSpPr>
        <p:spPr bwMode="auto">
          <a:xfrm>
            <a:off x="3429000" y="4267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0741" name="Text Box 21"/>
          <p:cNvSpPr txBox="1">
            <a:spLocks noChangeArrowheads="1"/>
          </p:cNvSpPr>
          <p:nvPr/>
        </p:nvSpPr>
        <p:spPr bwMode="auto">
          <a:xfrm>
            <a:off x="3429000" y="38862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0742" name="Text Box 22"/>
          <p:cNvSpPr txBox="1">
            <a:spLocks noChangeArrowheads="1"/>
          </p:cNvSpPr>
          <p:nvPr/>
        </p:nvSpPr>
        <p:spPr bwMode="auto">
          <a:xfrm>
            <a:off x="3429000" y="35052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ctrTitle"/>
          </p:nvPr>
        </p:nvSpPr>
        <p:spPr>
          <a:xfrm>
            <a:off x="685800" y="2286000"/>
            <a:ext cx="7772400" cy="1143000"/>
          </a:xfrm>
        </p:spPr>
        <p:txBody>
          <a:bodyPr/>
          <a:lstStyle/>
          <a:p>
            <a:r>
              <a:rPr lang="en-US"/>
              <a:t>Truth-Trees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Logical Possibility</a:t>
            </a:r>
          </a:p>
        </p:txBody>
      </p:sp>
      <p:sp>
        <p:nvSpPr>
          <p:cNvPr id="173059" name="Rectangle 3"/>
          <p:cNvSpPr>
            <a:spLocks noGrp="1" noChangeArrowheads="1"/>
          </p:cNvSpPr>
          <p:nvPr>
            <p:ph type="body" idx="1"/>
          </p:nvPr>
        </p:nvSpPr>
        <p:spPr/>
        <p:txBody>
          <a:bodyPr/>
          <a:lstStyle/>
          <a:p>
            <a:pPr>
              <a:lnSpc>
                <a:spcPct val="90000"/>
              </a:lnSpc>
            </a:pPr>
            <a:r>
              <a:rPr lang="en-US" sz="2800"/>
              <a:t>All logically interesting claims can be reduced to questions about logical possibility:</a:t>
            </a:r>
          </a:p>
          <a:p>
            <a:pPr lvl="1">
              <a:lnSpc>
                <a:spcPct val="90000"/>
              </a:lnSpc>
            </a:pPr>
            <a:r>
              <a:rPr lang="en-US" sz="2400"/>
              <a:t>Logical Consistency: Is it possible for all statements to be true?</a:t>
            </a:r>
          </a:p>
          <a:p>
            <a:pPr lvl="1">
              <a:lnSpc>
                <a:spcPct val="90000"/>
              </a:lnSpc>
            </a:pPr>
            <a:r>
              <a:rPr lang="en-US" sz="2400"/>
              <a:t>Logical Validity: Is it possible for all premises to be true and the conclusion false?</a:t>
            </a:r>
          </a:p>
          <a:p>
            <a:pPr lvl="1">
              <a:lnSpc>
                <a:spcPct val="90000"/>
              </a:lnSpc>
            </a:pPr>
            <a:r>
              <a:rPr lang="en-US" sz="2400"/>
              <a:t>Logical Consequence: Is it possible for the implying statements to be true and the implied statement to be false?</a:t>
            </a:r>
          </a:p>
          <a:p>
            <a:pPr lvl="1">
              <a:lnSpc>
                <a:spcPct val="90000"/>
              </a:lnSpc>
            </a:pPr>
            <a:r>
              <a:rPr lang="en-US" sz="2400"/>
              <a:t>Logical Equivalence: Is it possible for the two statements to have a different truth value?</a:t>
            </a:r>
          </a:p>
          <a:p>
            <a:pPr lvl="1">
              <a:lnSpc>
                <a:spcPct val="90000"/>
              </a:lnSpc>
            </a:pPr>
            <a:r>
              <a:rPr lang="en-US" sz="2400"/>
              <a:t>Logical Tautology: Is it possible for the statement to be false?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t>Truth Table Method</a:t>
            </a:r>
          </a:p>
        </p:txBody>
      </p:sp>
      <p:sp>
        <p:nvSpPr>
          <p:cNvPr id="174083" name="Rectangle 3"/>
          <p:cNvSpPr>
            <a:spLocks noGrp="1" noChangeArrowheads="1"/>
          </p:cNvSpPr>
          <p:nvPr>
            <p:ph type="body" idx="1"/>
          </p:nvPr>
        </p:nvSpPr>
        <p:spPr/>
        <p:txBody>
          <a:bodyPr/>
          <a:lstStyle/>
          <a:p>
            <a:r>
              <a:rPr lang="en-US" sz="2800"/>
              <a:t>The truth table method systematically exhausts all possible truth value combinations of the statements involved.</a:t>
            </a:r>
          </a:p>
          <a:p>
            <a:r>
              <a:rPr lang="en-US" sz="2800"/>
              <a:t>In the truth-table we look for a row that reflects a certain possibility, and that will tell us the answer to whatever question we had (e.g. if there is no row where statement is false, then it is not possible for that statement to be false, and hence it is a tautology).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t>Drawback and Room for Solution</a:t>
            </a:r>
          </a:p>
        </p:txBody>
      </p:sp>
      <p:sp>
        <p:nvSpPr>
          <p:cNvPr id="175107" name="Rectangle 3"/>
          <p:cNvSpPr>
            <a:spLocks noGrp="1" noChangeArrowheads="1"/>
          </p:cNvSpPr>
          <p:nvPr>
            <p:ph type="body" idx="1"/>
          </p:nvPr>
        </p:nvSpPr>
        <p:spPr/>
        <p:txBody>
          <a:bodyPr/>
          <a:lstStyle/>
          <a:p>
            <a:r>
              <a:rPr lang="en-US" sz="2800"/>
              <a:t>A drawback of the truth table method is that the number of rows grows exponentially.</a:t>
            </a:r>
          </a:p>
          <a:p>
            <a:r>
              <a:rPr lang="en-US" sz="2800"/>
              <a:t>Fortunately, there is room for a solution to this problem. Since all we are interested in, is the existence of a specific combination of truth values of the statements involved, all we need to find is one example of such a case. Once we have found such a case, there is no need to exhaust all other cases.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Simple Solution: Stopping Early</a:t>
            </a:r>
          </a:p>
        </p:txBody>
      </p:sp>
      <p:sp>
        <p:nvSpPr>
          <p:cNvPr id="176131" name="Rectangle 3"/>
          <p:cNvSpPr>
            <a:spLocks noGrp="1" noChangeArrowheads="1"/>
          </p:cNvSpPr>
          <p:nvPr>
            <p:ph type="body" idx="1"/>
          </p:nvPr>
        </p:nvSpPr>
        <p:spPr/>
        <p:txBody>
          <a:bodyPr/>
          <a:lstStyle/>
          <a:p>
            <a:pPr>
              <a:lnSpc>
                <a:spcPct val="90000"/>
              </a:lnSpc>
            </a:pPr>
            <a:r>
              <a:rPr lang="en-US" sz="2800"/>
              <a:t>One solution to the problem of big truth tables is therefore to simply stop once you have found a row that represents the combination of truth values you are interested in.</a:t>
            </a:r>
          </a:p>
          <a:p>
            <a:pPr>
              <a:lnSpc>
                <a:spcPct val="90000"/>
              </a:lnSpc>
            </a:pPr>
            <a:r>
              <a:rPr lang="en-US" sz="2800"/>
              <a:t>Thus, rather than working out a truth table column by column, you may want to do it row by row, so that you can stop as soon as you have found a row of the kind you are looking for.</a:t>
            </a:r>
          </a:p>
          <a:p>
            <a:pPr>
              <a:lnSpc>
                <a:spcPct val="90000"/>
              </a:lnSpc>
            </a:pPr>
            <a:r>
              <a:rPr lang="en-US" sz="2800"/>
              <a:t>A big drawback of this approach is that if no row of the kind you are looking for exists, then you have to complete the whole truth table after all.</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t>A More Focused Search</a:t>
            </a:r>
          </a:p>
        </p:txBody>
      </p:sp>
      <p:sp>
        <p:nvSpPr>
          <p:cNvPr id="177155" name="Rectangle 3"/>
          <p:cNvSpPr>
            <a:spLocks noGrp="1" noChangeArrowheads="1"/>
          </p:cNvSpPr>
          <p:nvPr>
            <p:ph type="body" idx="1"/>
          </p:nvPr>
        </p:nvSpPr>
        <p:spPr>
          <a:xfrm>
            <a:off x="457200" y="1600200"/>
            <a:ext cx="8229600" cy="669925"/>
          </a:xfrm>
        </p:spPr>
        <p:txBody>
          <a:bodyPr/>
          <a:lstStyle/>
          <a:p>
            <a:r>
              <a:rPr lang="en-US" sz="2800"/>
              <a:t>Consider the following argument: </a:t>
            </a:r>
          </a:p>
        </p:txBody>
      </p:sp>
      <p:sp>
        <p:nvSpPr>
          <p:cNvPr id="177156" name="Text Box 4"/>
          <p:cNvSpPr txBox="1">
            <a:spLocks noChangeArrowheads="1"/>
          </p:cNvSpPr>
          <p:nvPr/>
        </p:nvSpPr>
        <p:spPr bwMode="auto">
          <a:xfrm>
            <a:off x="1295400" y="2286000"/>
            <a:ext cx="177006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 </a:t>
            </a:r>
            <a:r>
              <a:rPr lang="en-US" sz="2400">
                <a:latin typeface="Times New Roman" pitchFamily="18" charset="0"/>
                <a:sym typeface="Symbol" pitchFamily="18" charset="2"/>
              </a:rPr>
              <a:t> (Q  R)</a:t>
            </a:r>
          </a:p>
        </p:txBody>
      </p:sp>
      <p:sp>
        <p:nvSpPr>
          <p:cNvPr id="177157" name="Text Box 5"/>
          <p:cNvSpPr txBox="1">
            <a:spLocks noChangeArrowheads="1"/>
          </p:cNvSpPr>
          <p:nvPr/>
        </p:nvSpPr>
        <p:spPr bwMode="auto">
          <a:xfrm>
            <a:off x="1311275" y="3317875"/>
            <a:ext cx="3873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R</a:t>
            </a:r>
          </a:p>
        </p:txBody>
      </p:sp>
      <p:sp>
        <p:nvSpPr>
          <p:cNvPr id="177158" name="Text Box 6"/>
          <p:cNvSpPr txBox="1">
            <a:spLocks noChangeArrowheads="1"/>
          </p:cNvSpPr>
          <p:nvPr/>
        </p:nvSpPr>
        <p:spPr bwMode="auto">
          <a:xfrm>
            <a:off x="1311275" y="2708275"/>
            <a:ext cx="11620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R </a:t>
            </a:r>
            <a:r>
              <a:rPr lang="en-US" sz="2400">
                <a:latin typeface="Times New Roman" pitchFamily="18" charset="0"/>
                <a:sym typeface="Symbol" pitchFamily="18" charset="2"/>
              </a:rPr>
              <a:t> Q</a:t>
            </a:r>
          </a:p>
        </p:txBody>
      </p:sp>
      <p:sp>
        <p:nvSpPr>
          <p:cNvPr id="177159" name="Line 7"/>
          <p:cNvSpPr>
            <a:spLocks noChangeShapeType="1"/>
          </p:cNvSpPr>
          <p:nvPr/>
        </p:nvSpPr>
        <p:spPr bwMode="auto">
          <a:xfrm>
            <a:off x="1387475" y="3241675"/>
            <a:ext cx="990600" cy="0"/>
          </a:xfrm>
          <a:prstGeom prst="line">
            <a:avLst/>
          </a:prstGeom>
          <a:noFill/>
          <a:ln w="9525">
            <a:solidFill>
              <a:schemeClr val="tx1"/>
            </a:solidFill>
            <a:round/>
            <a:headEnd/>
            <a:tailEnd/>
          </a:ln>
          <a:effectLst/>
        </p:spPr>
        <p:txBody>
          <a:bodyPr wrap="none" anchor="ctr"/>
          <a:lstStyle/>
          <a:p>
            <a:endParaRPr lang="en-US"/>
          </a:p>
        </p:txBody>
      </p:sp>
      <p:sp>
        <p:nvSpPr>
          <p:cNvPr id="177160" name="Rectangle 8"/>
          <p:cNvSpPr>
            <a:spLocks noChangeArrowheads="1"/>
          </p:cNvSpPr>
          <p:nvPr/>
        </p:nvSpPr>
        <p:spPr bwMode="auto">
          <a:xfrm>
            <a:off x="457200" y="3810000"/>
            <a:ext cx="8458200" cy="2819400"/>
          </a:xfrm>
          <a:prstGeom prst="rect">
            <a:avLst/>
          </a:prstGeom>
          <a:noFill/>
          <a:ln w="9525">
            <a:noFill/>
            <a:miter lim="800000"/>
            <a:headEnd/>
            <a:tailEnd/>
          </a:ln>
          <a:effectLst/>
        </p:spPr>
        <p:txBody>
          <a:bodyPr/>
          <a:lstStyle/>
          <a:p>
            <a:pPr marL="342900" indent="-342900">
              <a:spcBef>
                <a:spcPct val="20000"/>
              </a:spcBef>
              <a:buFontTx/>
              <a:buChar char="•"/>
            </a:pPr>
            <a:r>
              <a:rPr lang="en-US" sz="2800"/>
              <a:t>We are interested in whether all premises can be true and the conclusion false:</a:t>
            </a:r>
          </a:p>
          <a:p>
            <a:pPr marL="742950" lvl="1" indent="-285750">
              <a:spcBef>
                <a:spcPct val="20000"/>
              </a:spcBef>
              <a:buFontTx/>
              <a:buChar char="–"/>
            </a:pPr>
            <a:r>
              <a:rPr lang="en-US" sz="2400"/>
              <a:t>In order for the conclusion to be false, R must be false.</a:t>
            </a:r>
          </a:p>
          <a:p>
            <a:pPr marL="742950" lvl="1" indent="-285750">
              <a:spcBef>
                <a:spcPct val="20000"/>
              </a:spcBef>
              <a:buFontTx/>
              <a:buChar char="–"/>
            </a:pPr>
            <a:r>
              <a:rPr lang="en-US" sz="2400"/>
              <a:t>In order for the second premise to be true while R is false, Q must be false.</a:t>
            </a:r>
          </a:p>
          <a:p>
            <a:pPr marL="742950" lvl="1" indent="-285750">
              <a:spcBef>
                <a:spcPct val="20000"/>
              </a:spcBef>
              <a:buFontTx/>
              <a:buChar char="–"/>
            </a:pPr>
            <a:r>
              <a:rPr lang="en-US" sz="2400"/>
              <a:t>In order for the first premise to be true while Q and R are both false, P must be false.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The Short Truth Table Method</a:t>
            </a:r>
          </a:p>
        </p:txBody>
      </p:sp>
      <p:sp>
        <p:nvSpPr>
          <p:cNvPr id="178179" name="Rectangle 3"/>
          <p:cNvSpPr>
            <a:spLocks noGrp="1" noChangeArrowheads="1"/>
          </p:cNvSpPr>
          <p:nvPr>
            <p:ph type="body" idx="1"/>
          </p:nvPr>
        </p:nvSpPr>
        <p:spPr>
          <a:xfrm>
            <a:off x="457200" y="1684338"/>
            <a:ext cx="8229600" cy="2095500"/>
          </a:xfrm>
        </p:spPr>
        <p:txBody>
          <a:bodyPr/>
          <a:lstStyle/>
          <a:p>
            <a:r>
              <a:rPr lang="en-US" sz="2800"/>
              <a:t>The Short Truth Table Method assigns truth values to the involved atomic and complex statements in order to try and obtain a certain combination of truth values:</a:t>
            </a:r>
          </a:p>
        </p:txBody>
      </p:sp>
      <p:sp>
        <p:nvSpPr>
          <p:cNvPr id="178180" name="Text Box 4"/>
          <p:cNvSpPr txBox="1">
            <a:spLocks noChangeArrowheads="1"/>
          </p:cNvSpPr>
          <p:nvPr/>
        </p:nvSpPr>
        <p:spPr bwMode="auto">
          <a:xfrm>
            <a:off x="1447800" y="3962400"/>
            <a:ext cx="177006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 </a:t>
            </a:r>
            <a:r>
              <a:rPr lang="en-US" sz="2400">
                <a:latin typeface="Times New Roman" pitchFamily="18" charset="0"/>
                <a:sym typeface="Symbol" pitchFamily="18" charset="2"/>
              </a:rPr>
              <a:t> (Q  R)</a:t>
            </a:r>
          </a:p>
        </p:txBody>
      </p:sp>
      <p:sp>
        <p:nvSpPr>
          <p:cNvPr id="178181" name="Text Box 5"/>
          <p:cNvSpPr txBox="1">
            <a:spLocks noChangeArrowheads="1"/>
          </p:cNvSpPr>
          <p:nvPr/>
        </p:nvSpPr>
        <p:spPr bwMode="auto">
          <a:xfrm>
            <a:off x="6324600" y="3962400"/>
            <a:ext cx="3873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R</a:t>
            </a:r>
          </a:p>
        </p:txBody>
      </p:sp>
      <p:sp>
        <p:nvSpPr>
          <p:cNvPr id="178182" name="Text Box 6"/>
          <p:cNvSpPr txBox="1">
            <a:spLocks noChangeArrowheads="1"/>
          </p:cNvSpPr>
          <p:nvPr/>
        </p:nvSpPr>
        <p:spPr bwMode="auto">
          <a:xfrm>
            <a:off x="3810000" y="3962400"/>
            <a:ext cx="12382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R </a:t>
            </a:r>
            <a:r>
              <a:rPr lang="en-US" sz="2400">
                <a:latin typeface="Times New Roman" pitchFamily="18" charset="0"/>
                <a:sym typeface="Symbol" pitchFamily="18" charset="2"/>
              </a:rPr>
              <a:t>  Q</a:t>
            </a:r>
          </a:p>
        </p:txBody>
      </p:sp>
      <p:sp>
        <p:nvSpPr>
          <p:cNvPr id="178183" name="Text Box 7"/>
          <p:cNvSpPr txBox="1">
            <a:spLocks noChangeArrowheads="1"/>
          </p:cNvSpPr>
          <p:nvPr/>
        </p:nvSpPr>
        <p:spPr bwMode="auto">
          <a:xfrm>
            <a:off x="4114800" y="4343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78184" name="Text Box 8"/>
          <p:cNvSpPr txBox="1">
            <a:spLocks noChangeArrowheads="1"/>
          </p:cNvSpPr>
          <p:nvPr/>
        </p:nvSpPr>
        <p:spPr bwMode="auto">
          <a:xfrm>
            <a:off x="63246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8185" name="Text Box 9"/>
          <p:cNvSpPr txBox="1">
            <a:spLocks noChangeArrowheads="1"/>
          </p:cNvSpPr>
          <p:nvPr/>
        </p:nvSpPr>
        <p:spPr bwMode="auto">
          <a:xfrm>
            <a:off x="1752600" y="4343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78186" name="Text Box 10"/>
          <p:cNvSpPr txBox="1">
            <a:spLocks noChangeArrowheads="1"/>
          </p:cNvSpPr>
          <p:nvPr/>
        </p:nvSpPr>
        <p:spPr bwMode="auto">
          <a:xfrm>
            <a:off x="38100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8187" name="Text Box 11"/>
          <p:cNvSpPr txBox="1">
            <a:spLocks noChangeArrowheads="1"/>
          </p:cNvSpPr>
          <p:nvPr/>
        </p:nvSpPr>
        <p:spPr bwMode="auto">
          <a:xfrm>
            <a:off x="27432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8188" name="Text Box 12"/>
          <p:cNvSpPr txBox="1">
            <a:spLocks noChangeArrowheads="1"/>
          </p:cNvSpPr>
          <p:nvPr/>
        </p:nvSpPr>
        <p:spPr bwMode="auto">
          <a:xfrm>
            <a:off x="4419600" y="4343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78189" name="Text Box 13"/>
          <p:cNvSpPr txBox="1">
            <a:spLocks noChangeArrowheads="1"/>
          </p:cNvSpPr>
          <p:nvPr/>
        </p:nvSpPr>
        <p:spPr bwMode="auto">
          <a:xfrm>
            <a:off x="47244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8190" name="Text Box 14"/>
          <p:cNvSpPr txBox="1">
            <a:spLocks noChangeArrowheads="1"/>
          </p:cNvSpPr>
          <p:nvPr/>
        </p:nvSpPr>
        <p:spPr bwMode="auto">
          <a:xfrm>
            <a:off x="22098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8191" name="Text Box 15"/>
          <p:cNvSpPr txBox="1">
            <a:spLocks noChangeArrowheads="1"/>
          </p:cNvSpPr>
          <p:nvPr/>
        </p:nvSpPr>
        <p:spPr bwMode="auto">
          <a:xfrm>
            <a:off x="25146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8192" name="Text Box 16"/>
          <p:cNvSpPr txBox="1">
            <a:spLocks noChangeArrowheads="1"/>
          </p:cNvSpPr>
          <p:nvPr/>
        </p:nvSpPr>
        <p:spPr bwMode="auto">
          <a:xfrm>
            <a:off x="14478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8193" name="Text Box 17"/>
          <p:cNvSpPr txBox="1">
            <a:spLocks noChangeArrowheads="1"/>
          </p:cNvSpPr>
          <p:nvPr/>
        </p:nvSpPr>
        <p:spPr bwMode="auto">
          <a:xfrm>
            <a:off x="5562600" y="3956050"/>
            <a:ext cx="531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a:t>
            </a:r>
            <a:r>
              <a:rPr lang="en-US" sz="2400">
                <a:latin typeface="Times New Roman" pitchFamily="18" charset="0"/>
                <a:sym typeface="Symbol" pitchFamily="18" charset="2"/>
              </a:rPr>
              <a:t></a:t>
            </a:r>
            <a:endParaRPr lang="en-US" sz="2400">
              <a:latin typeface="Times New Roman" pitchFamily="18" charset="0"/>
            </a:endParaRPr>
          </a:p>
        </p:txBody>
      </p:sp>
      <p:sp>
        <p:nvSpPr>
          <p:cNvPr id="178194" name="Rectangle 18"/>
          <p:cNvSpPr>
            <a:spLocks noChangeArrowheads="1"/>
          </p:cNvSpPr>
          <p:nvPr/>
        </p:nvSpPr>
        <p:spPr bwMode="auto">
          <a:xfrm>
            <a:off x="685800" y="4953000"/>
            <a:ext cx="7772400" cy="1447800"/>
          </a:xfrm>
          <a:prstGeom prst="rect">
            <a:avLst/>
          </a:prstGeom>
          <a:noFill/>
          <a:ln w="9525">
            <a:noFill/>
            <a:miter lim="800000"/>
            <a:headEnd/>
            <a:tailEnd/>
          </a:ln>
          <a:effectLst/>
        </p:spPr>
        <p:txBody>
          <a:bodyPr/>
          <a:lstStyle/>
          <a:p>
            <a:pPr marL="342900" indent="-342900">
              <a:spcBef>
                <a:spcPct val="20000"/>
              </a:spcBef>
              <a:buFontTx/>
              <a:buChar char="•"/>
            </a:pPr>
            <a:r>
              <a:rPr lang="en-US" sz="2800"/>
              <a:t>The Short Truth Table Method thus tries to generate one row of the truth table that has the combination of truth values you are interested in.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t>Short Truth Table Method and Indirect Proof</a:t>
            </a:r>
          </a:p>
        </p:txBody>
      </p:sp>
      <p:sp>
        <p:nvSpPr>
          <p:cNvPr id="179203" name="Rectangle 3"/>
          <p:cNvSpPr>
            <a:spLocks noGrp="1" noChangeArrowheads="1"/>
          </p:cNvSpPr>
          <p:nvPr>
            <p:ph type="body" idx="1"/>
          </p:nvPr>
        </p:nvSpPr>
        <p:spPr>
          <a:xfrm>
            <a:off x="457200" y="1768475"/>
            <a:ext cx="8229600" cy="2430463"/>
          </a:xfrm>
        </p:spPr>
        <p:txBody>
          <a:bodyPr/>
          <a:lstStyle/>
          <a:p>
            <a:r>
              <a:rPr lang="en-US" sz="2800"/>
              <a:t>As you assign truth values to certain statements, the truth values of other statements can be forced.</a:t>
            </a:r>
          </a:p>
          <a:p>
            <a:r>
              <a:rPr lang="en-US" sz="2800"/>
              <a:t>If you are forced to make a statement both true and false, then you know that the combination of truth values you are looking for does not exist:</a:t>
            </a:r>
          </a:p>
          <a:p>
            <a:endParaRPr lang="en-US"/>
          </a:p>
        </p:txBody>
      </p:sp>
      <p:sp>
        <p:nvSpPr>
          <p:cNvPr id="179204" name="Text Box 4"/>
          <p:cNvSpPr txBox="1">
            <a:spLocks noChangeArrowheads="1"/>
          </p:cNvSpPr>
          <p:nvPr/>
        </p:nvSpPr>
        <p:spPr bwMode="auto">
          <a:xfrm>
            <a:off x="1524000" y="4572000"/>
            <a:ext cx="18526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 </a:t>
            </a:r>
            <a:r>
              <a:rPr lang="en-US" sz="2400">
                <a:latin typeface="Times New Roman" pitchFamily="18" charset="0"/>
                <a:sym typeface="Symbol" pitchFamily="18" charset="2"/>
              </a:rPr>
              <a:t> (Q  P)</a:t>
            </a:r>
          </a:p>
        </p:txBody>
      </p:sp>
      <p:sp>
        <p:nvSpPr>
          <p:cNvPr id="179205" name="Text Box 5"/>
          <p:cNvSpPr txBox="1">
            <a:spLocks noChangeArrowheads="1"/>
          </p:cNvSpPr>
          <p:nvPr/>
        </p:nvSpPr>
        <p:spPr bwMode="auto">
          <a:xfrm>
            <a:off x="1828800" y="4953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9206" name="Text Box 6"/>
          <p:cNvSpPr txBox="1">
            <a:spLocks noChangeArrowheads="1"/>
          </p:cNvSpPr>
          <p:nvPr/>
        </p:nvSpPr>
        <p:spPr bwMode="auto">
          <a:xfrm>
            <a:off x="2895600" y="4953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9207" name="Text Box 7"/>
          <p:cNvSpPr txBox="1">
            <a:spLocks noChangeArrowheads="1"/>
          </p:cNvSpPr>
          <p:nvPr/>
        </p:nvSpPr>
        <p:spPr bwMode="auto">
          <a:xfrm>
            <a:off x="2286000" y="49530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79208" name="Text Box 8"/>
          <p:cNvSpPr txBox="1">
            <a:spLocks noChangeArrowheads="1"/>
          </p:cNvSpPr>
          <p:nvPr/>
        </p:nvSpPr>
        <p:spPr bwMode="auto">
          <a:xfrm>
            <a:off x="2590800" y="4953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179209" name="Text Box 9"/>
          <p:cNvSpPr txBox="1">
            <a:spLocks noChangeArrowheads="1"/>
          </p:cNvSpPr>
          <p:nvPr/>
        </p:nvSpPr>
        <p:spPr bwMode="auto">
          <a:xfrm>
            <a:off x="1524000" y="49530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79210" name="Rectangle 10"/>
          <p:cNvSpPr>
            <a:spLocks noChangeArrowheads="1"/>
          </p:cNvSpPr>
          <p:nvPr/>
        </p:nvSpPr>
        <p:spPr bwMode="auto">
          <a:xfrm>
            <a:off x="533400" y="5486400"/>
            <a:ext cx="8305800" cy="990600"/>
          </a:xfrm>
          <a:prstGeom prst="rect">
            <a:avLst/>
          </a:prstGeom>
          <a:noFill/>
          <a:ln w="9525">
            <a:noFill/>
            <a:miter lim="800000"/>
            <a:headEnd/>
            <a:tailEnd/>
          </a:ln>
          <a:effectLst/>
        </p:spPr>
        <p:txBody>
          <a:bodyPr/>
          <a:lstStyle/>
          <a:p>
            <a:pPr marL="342900" indent="-342900">
              <a:spcBef>
                <a:spcPct val="20000"/>
              </a:spcBef>
              <a:buFontTx/>
              <a:buChar char="•"/>
            </a:pPr>
            <a:r>
              <a:rPr lang="en-US" sz="2800"/>
              <a:t>The short truth table method is therefore a kind of indirect proof (proof by contradiction), except that you don’t always get a contradiction.</a:t>
            </a:r>
            <a:endParaRPr lang="en-US" sz="3200"/>
          </a:p>
        </p:txBody>
      </p:sp>
      <p:sp>
        <p:nvSpPr>
          <p:cNvPr id="179211" name="Text Box 11"/>
          <p:cNvSpPr txBox="1">
            <a:spLocks noChangeArrowheads="1"/>
          </p:cNvSpPr>
          <p:nvPr/>
        </p:nvSpPr>
        <p:spPr bwMode="auto">
          <a:xfrm>
            <a:off x="3657600" y="4565650"/>
            <a:ext cx="3181350" cy="822325"/>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 Contradiction, so the </a:t>
            </a:r>
          </a:p>
          <a:p>
            <a:pPr eaLnBrk="0" hangingPunct="0"/>
            <a:r>
              <a:rPr lang="en-US" sz="2400">
                <a:latin typeface="Times New Roman" pitchFamily="18" charset="0"/>
              </a:rPr>
              <a:t>statement is a tautology!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t>Drawback of the Short Truth Table Method</a:t>
            </a:r>
          </a:p>
        </p:txBody>
      </p:sp>
      <p:sp>
        <p:nvSpPr>
          <p:cNvPr id="180227" name="Rectangle 3"/>
          <p:cNvSpPr>
            <a:spLocks noGrp="1" noChangeArrowheads="1"/>
          </p:cNvSpPr>
          <p:nvPr>
            <p:ph type="body" idx="1"/>
          </p:nvPr>
        </p:nvSpPr>
        <p:spPr>
          <a:xfrm>
            <a:off x="457200" y="1600200"/>
            <a:ext cx="8229600" cy="1508125"/>
          </a:xfrm>
        </p:spPr>
        <p:txBody>
          <a:bodyPr/>
          <a:lstStyle/>
          <a:p>
            <a:r>
              <a:rPr lang="en-US" sz="2800"/>
              <a:t>A drawback of the short truth table method is that you are not always forced to assign any further truth values:</a:t>
            </a:r>
          </a:p>
        </p:txBody>
      </p:sp>
      <p:sp>
        <p:nvSpPr>
          <p:cNvPr id="180228" name="Rectangle 4"/>
          <p:cNvSpPr>
            <a:spLocks noChangeArrowheads="1"/>
          </p:cNvSpPr>
          <p:nvPr/>
        </p:nvSpPr>
        <p:spPr bwMode="auto">
          <a:xfrm>
            <a:off x="685800" y="4267200"/>
            <a:ext cx="7772400" cy="2590800"/>
          </a:xfrm>
          <a:prstGeom prst="rect">
            <a:avLst/>
          </a:prstGeom>
          <a:noFill/>
          <a:ln w="9525">
            <a:noFill/>
            <a:miter lim="800000"/>
            <a:headEnd/>
            <a:tailEnd/>
          </a:ln>
          <a:effectLst/>
        </p:spPr>
        <p:txBody>
          <a:bodyPr/>
          <a:lstStyle/>
          <a:p>
            <a:pPr marL="342900" indent="-342900">
              <a:spcBef>
                <a:spcPct val="20000"/>
              </a:spcBef>
              <a:buFontTx/>
              <a:buChar char="•"/>
            </a:pPr>
            <a:r>
              <a:rPr lang="en-US" sz="2800"/>
              <a:t>At this point, you can choose to assign certain truth values, but if your choice does not lead to the row you are looking for, then you need to try a different option, and the short truth table method has no tools to do go through all of your options in a systematic way.</a:t>
            </a:r>
          </a:p>
        </p:txBody>
      </p:sp>
      <p:sp>
        <p:nvSpPr>
          <p:cNvPr id="180229" name="Text Box 5"/>
          <p:cNvSpPr txBox="1">
            <a:spLocks noChangeArrowheads="1"/>
          </p:cNvSpPr>
          <p:nvPr/>
        </p:nvSpPr>
        <p:spPr bwMode="auto">
          <a:xfrm>
            <a:off x="1219200" y="3352800"/>
            <a:ext cx="21034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R </a:t>
            </a:r>
            <a:r>
              <a:rPr lang="en-US" sz="2400">
                <a:latin typeface="Times New Roman" pitchFamily="18" charset="0"/>
                <a:sym typeface="Symbol" pitchFamily="18" charset="2"/>
              </a:rPr>
              <a:t> (Q  P)</a:t>
            </a:r>
          </a:p>
        </p:txBody>
      </p:sp>
      <p:sp>
        <p:nvSpPr>
          <p:cNvPr id="180230" name="Text Box 6"/>
          <p:cNvSpPr txBox="1">
            <a:spLocks noChangeArrowheads="1"/>
          </p:cNvSpPr>
          <p:nvPr/>
        </p:nvSpPr>
        <p:spPr bwMode="auto">
          <a:xfrm>
            <a:off x="6096000" y="3346450"/>
            <a:ext cx="10271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R  P</a:t>
            </a:r>
          </a:p>
        </p:txBody>
      </p:sp>
      <p:sp>
        <p:nvSpPr>
          <p:cNvPr id="180231" name="Text Box 7"/>
          <p:cNvSpPr txBox="1">
            <a:spLocks noChangeArrowheads="1"/>
          </p:cNvSpPr>
          <p:nvPr/>
        </p:nvSpPr>
        <p:spPr bwMode="auto">
          <a:xfrm>
            <a:off x="3581400" y="3352800"/>
            <a:ext cx="22050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 </a:t>
            </a:r>
            <a:r>
              <a:rPr lang="en-US" sz="2400">
                <a:latin typeface="Times New Roman" pitchFamily="18" charset="0"/>
                <a:sym typeface="Symbol" pitchFamily="18" charset="2"/>
              </a:rPr>
              <a:t> R)  P</a:t>
            </a:r>
          </a:p>
        </p:txBody>
      </p:sp>
      <p:sp>
        <p:nvSpPr>
          <p:cNvPr id="180232" name="Text Box 8"/>
          <p:cNvSpPr txBox="1">
            <a:spLocks noChangeArrowheads="1"/>
          </p:cNvSpPr>
          <p:nvPr/>
        </p:nvSpPr>
        <p:spPr bwMode="auto">
          <a:xfrm>
            <a:off x="6400800" y="3733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80233" name="Text Box 9"/>
          <p:cNvSpPr txBox="1">
            <a:spLocks noChangeArrowheads="1"/>
          </p:cNvSpPr>
          <p:nvPr/>
        </p:nvSpPr>
        <p:spPr bwMode="auto">
          <a:xfrm>
            <a:off x="1524000" y="3733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80234" name="Text Box 10"/>
          <p:cNvSpPr txBox="1">
            <a:spLocks noChangeArrowheads="1"/>
          </p:cNvSpPr>
          <p:nvPr/>
        </p:nvSpPr>
        <p:spPr bwMode="auto">
          <a:xfrm>
            <a:off x="4876800" y="3733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80235" name="Text Box 11"/>
          <p:cNvSpPr txBox="1">
            <a:spLocks noChangeArrowheads="1"/>
          </p:cNvSpPr>
          <p:nvPr/>
        </p:nvSpPr>
        <p:spPr bwMode="auto">
          <a:xfrm>
            <a:off x="7451725" y="3317875"/>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180236" name="Text Box 12"/>
          <p:cNvSpPr txBox="1">
            <a:spLocks noChangeArrowheads="1"/>
          </p:cNvSpPr>
          <p:nvPr/>
        </p:nvSpPr>
        <p:spPr bwMode="auto">
          <a:xfrm>
            <a:off x="7467600" y="3733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80237" name="Text Box 13"/>
          <p:cNvSpPr txBox="1">
            <a:spLocks noChangeArrowheads="1"/>
          </p:cNvSpPr>
          <p:nvPr/>
        </p:nvSpPr>
        <p:spPr bwMode="auto">
          <a:xfrm>
            <a:off x="1981200" y="3733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180238" name="Text Box 14"/>
          <p:cNvSpPr txBox="1">
            <a:spLocks noChangeArrowheads="1"/>
          </p:cNvSpPr>
          <p:nvPr/>
        </p:nvSpPr>
        <p:spPr bwMode="auto">
          <a:xfrm>
            <a:off x="3733800" y="37338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a:t>Truth Trees</a:t>
            </a:r>
          </a:p>
        </p:txBody>
      </p:sp>
      <p:sp>
        <p:nvSpPr>
          <p:cNvPr id="181251" name="Rectangle 3"/>
          <p:cNvSpPr>
            <a:spLocks noGrp="1" noChangeArrowheads="1"/>
          </p:cNvSpPr>
          <p:nvPr>
            <p:ph type="body" idx="1"/>
          </p:nvPr>
        </p:nvSpPr>
        <p:spPr>
          <a:xfrm>
            <a:off x="457200" y="1447800"/>
            <a:ext cx="8229600" cy="4525963"/>
          </a:xfrm>
        </p:spPr>
        <p:txBody>
          <a:bodyPr/>
          <a:lstStyle/>
          <a:p>
            <a:r>
              <a:rPr lang="en-US" sz="2800"/>
              <a:t>The obvious solution to the drawback of the short truth table method is to incorporate tools to systematically keep track of multiple options.</a:t>
            </a:r>
          </a:p>
          <a:p>
            <a:r>
              <a:rPr lang="en-US" sz="2800"/>
              <a:t>One method that does so is the truth tree method:</a:t>
            </a:r>
          </a:p>
          <a:p>
            <a:pPr lvl="1"/>
            <a:r>
              <a:rPr lang="en-US" sz="2400"/>
              <a:t>The truth tree method tests for the consistency of a set of statements and, as such, can be used to determine validity, tautologies, equivalence, etc.</a:t>
            </a:r>
          </a:p>
          <a:p>
            <a:pPr lvl="1"/>
            <a:r>
              <a:rPr lang="en-US" sz="2400"/>
              <a:t>Like the short table method, it infers which other statements are forced to be true under this assumption.</a:t>
            </a:r>
          </a:p>
          <a:p>
            <a:pPr lvl="1"/>
            <a:r>
              <a:rPr lang="en-US" sz="2400"/>
              <a:t>When nothing is forced, then the tree branches into the possible options.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Truth-Table for Disjunction</a:t>
            </a:r>
          </a:p>
        </p:txBody>
      </p:sp>
      <p:sp>
        <p:nvSpPr>
          <p:cNvPr id="32772" name="Line 4"/>
          <p:cNvSpPr>
            <a:spLocks noChangeShapeType="1"/>
          </p:cNvSpPr>
          <p:nvPr/>
        </p:nvSpPr>
        <p:spPr bwMode="auto">
          <a:xfrm>
            <a:off x="4191000" y="2819400"/>
            <a:ext cx="0" cy="2057400"/>
          </a:xfrm>
          <a:prstGeom prst="line">
            <a:avLst/>
          </a:prstGeom>
          <a:noFill/>
          <a:ln w="9525">
            <a:solidFill>
              <a:schemeClr val="tx1"/>
            </a:solidFill>
            <a:round/>
            <a:headEnd/>
            <a:tailEnd/>
          </a:ln>
          <a:effectLst/>
        </p:spPr>
        <p:txBody>
          <a:bodyPr wrap="none" anchor="ctr"/>
          <a:lstStyle/>
          <a:p>
            <a:endParaRPr lang="en-US"/>
          </a:p>
        </p:txBody>
      </p:sp>
      <p:sp>
        <p:nvSpPr>
          <p:cNvPr id="32773" name="Line 5"/>
          <p:cNvSpPr>
            <a:spLocks noChangeShapeType="1"/>
          </p:cNvSpPr>
          <p:nvPr/>
        </p:nvSpPr>
        <p:spPr bwMode="auto">
          <a:xfrm>
            <a:off x="3352800" y="3200400"/>
            <a:ext cx="1524000" cy="0"/>
          </a:xfrm>
          <a:prstGeom prst="line">
            <a:avLst/>
          </a:prstGeom>
          <a:noFill/>
          <a:ln w="9525">
            <a:solidFill>
              <a:schemeClr val="tx1"/>
            </a:solidFill>
            <a:round/>
            <a:headEnd/>
            <a:tailEnd/>
          </a:ln>
          <a:effectLst/>
        </p:spPr>
        <p:txBody>
          <a:bodyPr wrap="none" anchor="ctr"/>
          <a:lstStyle/>
          <a:p>
            <a:endParaRPr lang="en-US"/>
          </a:p>
        </p:txBody>
      </p:sp>
      <p:sp>
        <p:nvSpPr>
          <p:cNvPr id="32774" name="Text Box 6"/>
          <p:cNvSpPr txBox="1">
            <a:spLocks noChangeArrowheads="1"/>
          </p:cNvSpPr>
          <p:nvPr/>
        </p:nvSpPr>
        <p:spPr bwMode="auto">
          <a:xfrm>
            <a:off x="3352800" y="2743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32775" name="Text Box 7"/>
          <p:cNvSpPr txBox="1">
            <a:spLocks noChangeArrowheads="1"/>
          </p:cNvSpPr>
          <p:nvPr/>
        </p:nvSpPr>
        <p:spPr bwMode="auto">
          <a:xfrm>
            <a:off x="4267200" y="2743200"/>
            <a:ext cx="9112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  Q</a:t>
            </a:r>
          </a:p>
        </p:txBody>
      </p:sp>
      <p:sp>
        <p:nvSpPr>
          <p:cNvPr id="32776" name="Text Box 8"/>
          <p:cNvSpPr txBox="1">
            <a:spLocks noChangeArrowheads="1"/>
          </p:cNvSpPr>
          <p:nvPr/>
        </p:nvSpPr>
        <p:spPr bwMode="auto">
          <a:xfrm>
            <a:off x="3810000" y="3962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2777" name="Text Box 9"/>
          <p:cNvSpPr txBox="1">
            <a:spLocks noChangeArrowheads="1"/>
          </p:cNvSpPr>
          <p:nvPr/>
        </p:nvSpPr>
        <p:spPr bwMode="auto">
          <a:xfrm>
            <a:off x="3810000" y="3200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2778" name="Text Box 10"/>
          <p:cNvSpPr txBox="1">
            <a:spLocks noChangeArrowheads="1"/>
          </p:cNvSpPr>
          <p:nvPr/>
        </p:nvSpPr>
        <p:spPr bwMode="auto">
          <a:xfrm>
            <a:off x="3810000" y="3581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2779" name="Text Box 11"/>
          <p:cNvSpPr txBox="1">
            <a:spLocks noChangeArrowheads="1"/>
          </p:cNvSpPr>
          <p:nvPr/>
        </p:nvSpPr>
        <p:spPr bwMode="auto">
          <a:xfrm>
            <a:off x="4495800" y="3962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2780" name="Line 12"/>
          <p:cNvSpPr>
            <a:spLocks noChangeShapeType="1"/>
          </p:cNvSpPr>
          <p:nvPr/>
        </p:nvSpPr>
        <p:spPr bwMode="auto">
          <a:xfrm>
            <a:off x="4267200" y="2819400"/>
            <a:ext cx="0" cy="2057400"/>
          </a:xfrm>
          <a:prstGeom prst="line">
            <a:avLst/>
          </a:prstGeom>
          <a:noFill/>
          <a:ln w="9525">
            <a:solidFill>
              <a:schemeClr val="tx1"/>
            </a:solidFill>
            <a:round/>
            <a:headEnd/>
            <a:tailEnd/>
          </a:ln>
          <a:effectLst/>
        </p:spPr>
        <p:txBody>
          <a:bodyPr wrap="none" anchor="ctr"/>
          <a:lstStyle/>
          <a:p>
            <a:endParaRPr lang="en-US"/>
          </a:p>
        </p:txBody>
      </p:sp>
      <p:sp>
        <p:nvSpPr>
          <p:cNvPr id="32781" name="Line 13"/>
          <p:cNvSpPr>
            <a:spLocks noChangeShapeType="1"/>
          </p:cNvSpPr>
          <p:nvPr/>
        </p:nvSpPr>
        <p:spPr bwMode="auto">
          <a:xfrm>
            <a:off x="3733800" y="2819400"/>
            <a:ext cx="0" cy="2057400"/>
          </a:xfrm>
          <a:prstGeom prst="line">
            <a:avLst/>
          </a:prstGeom>
          <a:noFill/>
          <a:ln w="9525">
            <a:solidFill>
              <a:schemeClr val="tx1"/>
            </a:solidFill>
            <a:round/>
            <a:headEnd/>
            <a:tailEnd/>
          </a:ln>
          <a:effectLst/>
        </p:spPr>
        <p:txBody>
          <a:bodyPr wrap="none" anchor="ctr"/>
          <a:lstStyle/>
          <a:p>
            <a:endParaRPr lang="en-US"/>
          </a:p>
        </p:txBody>
      </p:sp>
      <p:sp>
        <p:nvSpPr>
          <p:cNvPr id="32782" name="Text Box 14"/>
          <p:cNvSpPr txBox="1">
            <a:spLocks noChangeArrowheads="1"/>
          </p:cNvSpPr>
          <p:nvPr/>
        </p:nvSpPr>
        <p:spPr bwMode="auto">
          <a:xfrm>
            <a:off x="3810000" y="27432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32783" name="Text Box 15"/>
          <p:cNvSpPr txBox="1">
            <a:spLocks noChangeArrowheads="1"/>
          </p:cNvSpPr>
          <p:nvPr/>
        </p:nvSpPr>
        <p:spPr bwMode="auto">
          <a:xfrm>
            <a:off x="4495800" y="3200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2784" name="Text Box 16"/>
          <p:cNvSpPr txBox="1">
            <a:spLocks noChangeArrowheads="1"/>
          </p:cNvSpPr>
          <p:nvPr/>
        </p:nvSpPr>
        <p:spPr bwMode="auto">
          <a:xfrm>
            <a:off x="44958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2785" name="Text Box 17"/>
          <p:cNvSpPr txBox="1">
            <a:spLocks noChangeArrowheads="1"/>
          </p:cNvSpPr>
          <p:nvPr/>
        </p:nvSpPr>
        <p:spPr bwMode="auto">
          <a:xfrm>
            <a:off x="38100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2786" name="Text Box 18"/>
          <p:cNvSpPr txBox="1">
            <a:spLocks noChangeArrowheads="1"/>
          </p:cNvSpPr>
          <p:nvPr/>
        </p:nvSpPr>
        <p:spPr bwMode="auto">
          <a:xfrm>
            <a:off x="4495800" y="3581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2787" name="Text Box 19"/>
          <p:cNvSpPr txBox="1">
            <a:spLocks noChangeArrowheads="1"/>
          </p:cNvSpPr>
          <p:nvPr/>
        </p:nvSpPr>
        <p:spPr bwMode="auto">
          <a:xfrm>
            <a:off x="3352800" y="4343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2788" name="Text Box 20"/>
          <p:cNvSpPr txBox="1">
            <a:spLocks noChangeArrowheads="1"/>
          </p:cNvSpPr>
          <p:nvPr/>
        </p:nvSpPr>
        <p:spPr bwMode="auto">
          <a:xfrm>
            <a:off x="3352800" y="39624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F</a:t>
            </a:r>
          </a:p>
        </p:txBody>
      </p:sp>
      <p:sp>
        <p:nvSpPr>
          <p:cNvPr id="32789" name="Text Box 21"/>
          <p:cNvSpPr txBox="1">
            <a:spLocks noChangeArrowheads="1"/>
          </p:cNvSpPr>
          <p:nvPr/>
        </p:nvSpPr>
        <p:spPr bwMode="auto">
          <a:xfrm>
            <a:off x="3352800" y="3581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
        <p:nvSpPr>
          <p:cNvPr id="32790" name="Text Box 22"/>
          <p:cNvSpPr txBox="1">
            <a:spLocks noChangeArrowheads="1"/>
          </p:cNvSpPr>
          <p:nvPr/>
        </p:nvSpPr>
        <p:spPr bwMode="auto">
          <a:xfrm>
            <a:off x="3352800" y="3200400"/>
            <a:ext cx="3698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t>Truth Tree Example</a:t>
            </a:r>
          </a:p>
        </p:txBody>
      </p:sp>
      <p:sp>
        <p:nvSpPr>
          <p:cNvPr id="182275" name="Text Box 3"/>
          <p:cNvSpPr txBox="1">
            <a:spLocks noChangeArrowheads="1"/>
          </p:cNvSpPr>
          <p:nvPr/>
        </p:nvSpPr>
        <p:spPr bwMode="auto">
          <a:xfrm>
            <a:off x="2514600" y="1676400"/>
            <a:ext cx="42608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r>
              <a:rPr lang="en-US" sz="2400">
                <a:latin typeface="Times New Roman" pitchFamily="18" charset="0"/>
                <a:sym typeface="Symbol" pitchFamily="18" charset="2"/>
              </a:rPr>
              <a:t>Q)R)  (P(QR)))</a:t>
            </a:r>
          </a:p>
        </p:txBody>
      </p:sp>
      <p:sp>
        <p:nvSpPr>
          <p:cNvPr id="182276" name="Text Box 4"/>
          <p:cNvSpPr txBox="1">
            <a:spLocks noChangeArrowheads="1"/>
          </p:cNvSpPr>
          <p:nvPr/>
        </p:nvSpPr>
        <p:spPr bwMode="auto">
          <a:xfrm>
            <a:off x="5486400" y="2438400"/>
            <a:ext cx="18859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r>
              <a:rPr lang="en-US" sz="2400">
                <a:latin typeface="Times New Roman" pitchFamily="18" charset="0"/>
                <a:sym typeface="Symbol" pitchFamily="18" charset="2"/>
              </a:rPr>
              <a:t>Q)R)</a:t>
            </a:r>
          </a:p>
        </p:txBody>
      </p:sp>
      <p:sp>
        <p:nvSpPr>
          <p:cNvPr id="182277" name="Text Box 5"/>
          <p:cNvSpPr txBox="1">
            <a:spLocks noChangeArrowheads="1"/>
          </p:cNvSpPr>
          <p:nvPr/>
        </p:nvSpPr>
        <p:spPr bwMode="auto">
          <a:xfrm>
            <a:off x="2133600" y="2895600"/>
            <a:ext cx="21034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(P(QR))</a:t>
            </a:r>
          </a:p>
        </p:txBody>
      </p:sp>
      <p:sp>
        <p:nvSpPr>
          <p:cNvPr id="182278" name="Text Box 6"/>
          <p:cNvSpPr txBox="1">
            <a:spLocks noChangeArrowheads="1"/>
          </p:cNvSpPr>
          <p:nvPr/>
        </p:nvSpPr>
        <p:spPr bwMode="auto">
          <a:xfrm>
            <a:off x="2133600" y="2438400"/>
            <a:ext cx="146526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r>
              <a:rPr lang="en-US" sz="2400">
                <a:latin typeface="Times New Roman" pitchFamily="18" charset="0"/>
                <a:sym typeface="Symbol" pitchFamily="18" charset="2"/>
              </a:rPr>
              <a:t>Q)R</a:t>
            </a:r>
          </a:p>
        </p:txBody>
      </p:sp>
      <p:sp>
        <p:nvSpPr>
          <p:cNvPr id="182279" name="Text Box 7"/>
          <p:cNvSpPr txBox="1">
            <a:spLocks noChangeArrowheads="1"/>
          </p:cNvSpPr>
          <p:nvPr/>
        </p:nvSpPr>
        <p:spPr bwMode="auto">
          <a:xfrm>
            <a:off x="5486400" y="2895600"/>
            <a:ext cx="16827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P(QR)</a:t>
            </a:r>
          </a:p>
        </p:txBody>
      </p:sp>
      <p:sp>
        <p:nvSpPr>
          <p:cNvPr id="182280" name="Text Box 8"/>
          <p:cNvSpPr txBox="1">
            <a:spLocks noChangeArrowheads="1"/>
          </p:cNvSpPr>
          <p:nvPr/>
        </p:nvSpPr>
        <p:spPr bwMode="auto">
          <a:xfrm>
            <a:off x="6781800" y="16764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2281" name="Text Box 9"/>
          <p:cNvSpPr txBox="1">
            <a:spLocks noChangeArrowheads="1"/>
          </p:cNvSpPr>
          <p:nvPr/>
        </p:nvSpPr>
        <p:spPr bwMode="auto">
          <a:xfrm>
            <a:off x="2133600" y="3352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182282" name="Text Box 10"/>
          <p:cNvSpPr txBox="1">
            <a:spLocks noChangeArrowheads="1"/>
          </p:cNvSpPr>
          <p:nvPr/>
        </p:nvSpPr>
        <p:spPr bwMode="auto">
          <a:xfrm>
            <a:off x="2133600" y="3733800"/>
            <a:ext cx="14303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(QR)</a:t>
            </a:r>
          </a:p>
        </p:txBody>
      </p:sp>
      <p:sp>
        <p:nvSpPr>
          <p:cNvPr id="182283" name="Text Box 11"/>
          <p:cNvSpPr txBox="1">
            <a:spLocks noChangeArrowheads="1"/>
          </p:cNvSpPr>
          <p:nvPr/>
        </p:nvSpPr>
        <p:spPr bwMode="auto">
          <a:xfrm>
            <a:off x="2133600" y="41910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182284" name="Text Box 12"/>
          <p:cNvSpPr txBox="1">
            <a:spLocks noChangeArrowheads="1"/>
          </p:cNvSpPr>
          <p:nvPr/>
        </p:nvSpPr>
        <p:spPr bwMode="auto">
          <a:xfrm>
            <a:off x="2133600" y="4648200"/>
            <a:ext cx="604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R</a:t>
            </a:r>
          </a:p>
        </p:txBody>
      </p:sp>
      <p:sp>
        <p:nvSpPr>
          <p:cNvPr id="182285" name="Text Box 13"/>
          <p:cNvSpPr txBox="1">
            <a:spLocks noChangeArrowheads="1"/>
          </p:cNvSpPr>
          <p:nvPr/>
        </p:nvSpPr>
        <p:spPr bwMode="auto">
          <a:xfrm>
            <a:off x="1447800" y="5334000"/>
            <a:ext cx="11795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r>
              <a:rPr lang="en-US" sz="2400">
                <a:latin typeface="Times New Roman" pitchFamily="18" charset="0"/>
                <a:sym typeface="Symbol" pitchFamily="18" charset="2"/>
              </a:rPr>
              <a:t>Q)</a:t>
            </a:r>
          </a:p>
        </p:txBody>
      </p:sp>
      <p:sp>
        <p:nvSpPr>
          <p:cNvPr id="182286" name="Text Box 14"/>
          <p:cNvSpPr txBox="1">
            <a:spLocks noChangeArrowheads="1"/>
          </p:cNvSpPr>
          <p:nvPr/>
        </p:nvSpPr>
        <p:spPr bwMode="auto">
          <a:xfrm>
            <a:off x="2895600" y="5334000"/>
            <a:ext cx="3873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R</a:t>
            </a:r>
          </a:p>
        </p:txBody>
      </p:sp>
      <p:sp>
        <p:nvSpPr>
          <p:cNvPr id="182287" name="Text Box 15"/>
          <p:cNvSpPr txBox="1">
            <a:spLocks noChangeArrowheads="1"/>
          </p:cNvSpPr>
          <p:nvPr/>
        </p:nvSpPr>
        <p:spPr bwMode="auto">
          <a:xfrm>
            <a:off x="1371600" y="6019800"/>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p>
        </p:txBody>
      </p:sp>
      <p:sp>
        <p:nvSpPr>
          <p:cNvPr id="182288" name="Text Box 16"/>
          <p:cNvSpPr txBox="1">
            <a:spLocks noChangeArrowheads="1"/>
          </p:cNvSpPr>
          <p:nvPr/>
        </p:nvSpPr>
        <p:spPr bwMode="auto">
          <a:xfrm>
            <a:off x="2057400" y="60198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182289" name="Text Box 17"/>
          <p:cNvSpPr txBox="1">
            <a:spLocks noChangeArrowheads="1"/>
          </p:cNvSpPr>
          <p:nvPr/>
        </p:nvSpPr>
        <p:spPr bwMode="auto">
          <a:xfrm>
            <a:off x="1524000" y="6400800"/>
            <a:ext cx="3556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a:t>
            </a:r>
          </a:p>
        </p:txBody>
      </p:sp>
      <p:sp>
        <p:nvSpPr>
          <p:cNvPr id="182290" name="Text Box 18"/>
          <p:cNvSpPr txBox="1">
            <a:spLocks noChangeArrowheads="1"/>
          </p:cNvSpPr>
          <p:nvPr/>
        </p:nvSpPr>
        <p:spPr bwMode="auto">
          <a:xfrm>
            <a:off x="2209800" y="6400800"/>
            <a:ext cx="3556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a:t>
            </a:r>
          </a:p>
        </p:txBody>
      </p:sp>
      <p:sp>
        <p:nvSpPr>
          <p:cNvPr id="182291" name="Text Box 19"/>
          <p:cNvSpPr txBox="1">
            <a:spLocks noChangeArrowheads="1"/>
          </p:cNvSpPr>
          <p:nvPr/>
        </p:nvSpPr>
        <p:spPr bwMode="auto">
          <a:xfrm>
            <a:off x="2895600" y="5715000"/>
            <a:ext cx="3556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a:t>
            </a:r>
          </a:p>
        </p:txBody>
      </p:sp>
      <p:sp>
        <p:nvSpPr>
          <p:cNvPr id="182292" name="Text Box 20"/>
          <p:cNvSpPr txBox="1">
            <a:spLocks noChangeArrowheads="1"/>
          </p:cNvSpPr>
          <p:nvPr/>
        </p:nvSpPr>
        <p:spPr bwMode="auto">
          <a:xfrm>
            <a:off x="5486400" y="3352800"/>
            <a:ext cx="7588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r>
              <a:rPr lang="en-US" sz="2400">
                <a:latin typeface="Times New Roman" pitchFamily="18" charset="0"/>
                <a:sym typeface="Symbol" pitchFamily="18" charset="2"/>
              </a:rPr>
              <a:t>Q</a:t>
            </a:r>
          </a:p>
        </p:txBody>
      </p:sp>
      <p:sp>
        <p:nvSpPr>
          <p:cNvPr id="182293" name="Text Box 21"/>
          <p:cNvSpPr txBox="1">
            <a:spLocks noChangeArrowheads="1"/>
          </p:cNvSpPr>
          <p:nvPr/>
        </p:nvSpPr>
        <p:spPr bwMode="auto">
          <a:xfrm>
            <a:off x="5486400" y="3733800"/>
            <a:ext cx="604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R</a:t>
            </a:r>
          </a:p>
        </p:txBody>
      </p:sp>
      <p:sp>
        <p:nvSpPr>
          <p:cNvPr id="182294" name="Text Box 22"/>
          <p:cNvSpPr txBox="1">
            <a:spLocks noChangeArrowheads="1"/>
          </p:cNvSpPr>
          <p:nvPr/>
        </p:nvSpPr>
        <p:spPr bwMode="auto">
          <a:xfrm>
            <a:off x="5486400" y="4191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182295" name="Text Box 23"/>
          <p:cNvSpPr txBox="1">
            <a:spLocks noChangeArrowheads="1"/>
          </p:cNvSpPr>
          <p:nvPr/>
        </p:nvSpPr>
        <p:spPr bwMode="auto">
          <a:xfrm>
            <a:off x="5486400" y="45720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182296" name="Text Box 24"/>
          <p:cNvSpPr txBox="1">
            <a:spLocks noChangeArrowheads="1"/>
          </p:cNvSpPr>
          <p:nvPr/>
        </p:nvSpPr>
        <p:spPr bwMode="auto">
          <a:xfrm>
            <a:off x="4968875" y="5299075"/>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p>
        </p:txBody>
      </p:sp>
      <p:sp>
        <p:nvSpPr>
          <p:cNvPr id="182297" name="Text Box 25"/>
          <p:cNvSpPr txBox="1">
            <a:spLocks noChangeArrowheads="1"/>
          </p:cNvSpPr>
          <p:nvPr/>
        </p:nvSpPr>
        <p:spPr bwMode="auto">
          <a:xfrm>
            <a:off x="5943600" y="5257800"/>
            <a:ext cx="11620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Q  R</a:t>
            </a:r>
          </a:p>
        </p:txBody>
      </p:sp>
      <p:sp>
        <p:nvSpPr>
          <p:cNvPr id="182298" name="Text Box 26"/>
          <p:cNvSpPr txBox="1">
            <a:spLocks noChangeArrowheads="1"/>
          </p:cNvSpPr>
          <p:nvPr/>
        </p:nvSpPr>
        <p:spPr bwMode="auto">
          <a:xfrm>
            <a:off x="5867400" y="60198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182299" name="Text Box 27"/>
          <p:cNvSpPr txBox="1">
            <a:spLocks noChangeArrowheads="1"/>
          </p:cNvSpPr>
          <p:nvPr/>
        </p:nvSpPr>
        <p:spPr bwMode="auto">
          <a:xfrm>
            <a:off x="6781800" y="6019800"/>
            <a:ext cx="38735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R</a:t>
            </a:r>
          </a:p>
        </p:txBody>
      </p:sp>
      <p:sp>
        <p:nvSpPr>
          <p:cNvPr id="182300" name="Text Box 28"/>
          <p:cNvSpPr txBox="1">
            <a:spLocks noChangeArrowheads="1"/>
          </p:cNvSpPr>
          <p:nvPr/>
        </p:nvSpPr>
        <p:spPr bwMode="auto">
          <a:xfrm>
            <a:off x="6781800" y="6400800"/>
            <a:ext cx="3556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a:t>
            </a:r>
          </a:p>
        </p:txBody>
      </p:sp>
      <p:sp>
        <p:nvSpPr>
          <p:cNvPr id="182301" name="Text Box 29"/>
          <p:cNvSpPr txBox="1">
            <a:spLocks noChangeArrowheads="1"/>
          </p:cNvSpPr>
          <p:nvPr/>
        </p:nvSpPr>
        <p:spPr bwMode="auto">
          <a:xfrm>
            <a:off x="6096000" y="6400800"/>
            <a:ext cx="3556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a:t>
            </a:r>
          </a:p>
        </p:txBody>
      </p:sp>
      <p:sp>
        <p:nvSpPr>
          <p:cNvPr id="182302" name="Text Box 30"/>
          <p:cNvSpPr txBox="1">
            <a:spLocks noChangeArrowheads="1"/>
          </p:cNvSpPr>
          <p:nvPr/>
        </p:nvSpPr>
        <p:spPr bwMode="auto">
          <a:xfrm>
            <a:off x="5029200" y="5715000"/>
            <a:ext cx="3556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a:t>
            </a:r>
          </a:p>
        </p:txBody>
      </p:sp>
      <p:sp>
        <p:nvSpPr>
          <p:cNvPr id="182303" name="Line 31"/>
          <p:cNvSpPr>
            <a:spLocks noChangeShapeType="1"/>
          </p:cNvSpPr>
          <p:nvPr/>
        </p:nvSpPr>
        <p:spPr bwMode="auto">
          <a:xfrm flipH="1">
            <a:off x="2895600" y="2057400"/>
            <a:ext cx="1752600" cy="381000"/>
          </a:xfrm>
          <a:prstGeom prst="line">
            <a:avLst/>
          </a:prstGeom>
          <a:noFill/>
          <a:ln w="9525">
            <a:solidFill>
              <a:schemeClr val="tx1"/>
            </a:solidFill>
            <a:round/>
            <a:headEnd/>
            <a:tailEnd/>
          </a:ln>
          <a:effectLst/>
        </p:spPr>
        <p:txBody>
          <a:bodyPr wrap="none" anchor="ctr"/>
          <a:lstStyle/>
          <a:p>
            <a:endParaRPr lang="en-US"/>
          </a:p>
        </p:txBody>
      </p:sp>
      <p:sp>
        <p:nvSpPr>
          <p:cNvPr id="182304" name="Line 32"/>
          <p:cNvSpPr>
            <a:spLocks noChangeShapeType="1"/>
          </p:cNvSpPr>
          <p:nvPr/>
        </p:nvSpPr>
        <p:spPr bwMode="auto">
          <a:xfrm>
            <a:off x="4724400" y="2057400"/>
            <a:ext cx="1752600" cy="381000"/>
          </a:xfrm>
          <a:prstGeom prst="line">
            <a:avLst/>
          </a:prstGeom>
          <a:noFill/>
          <a:ln w="9525">
            <a:solidFill>
              <a:schemeClr val="tx1"/>
            </a:solidFill>
            <a:round/>
            <a:headEnd/>
            <a:tailEnd/>
          </a:ln>
          <a:effectLst/>
        </p:spPr>
        <p:txBody>
          <a:bodyPr wrap="none" anchor="ctr"/>
          <a:lstStyle/>
          <a:p>
            <a:endParaRPr lang="en-US"/>
          </a:p>
        </p:txBody>
      </p:sp>
      <p:sp>
        <p:nvSpPr>
          <p:cNvPr id="182305" name="Line 33"/>
          <p:cNvSpPr>
            <a:spLocks noChangeShapeType="1"/>
          </p:cNvSpPr>
          <p:nvPr/>
        </p:nvSpPr>
        <p:spPr bwMode="auto">
          <a:xfrm flipH="1">
            <a:off x="2057400" y="5105400"/>
            <a:ext cx="304800" cy="304800"/>
          </a:xfrm>
          <a:prstGeom prst="line">
            <a:avLst/>
          </a:prstGeom>
          <a:noFill/>
          <a:ln w="9525">
            <a:solidFill>
              <a:schemeClr val="tx1"/>
            </a:solidFill>
            <a:round/>
            <a:headEnd/>
            <a:tailEnd/>
          </a:ln>
          <a:effectLst/>
        </p:spPr>
        <p:txBody>
          <a:bodyPr wrap="none" anchor="ctr"/>
          <a:lstStyle/>
          <a:p>
            <a:endParaRPr lang="en-US"/>
          </a:p>
        </p:txBody>
      </p:sp>
      <p:sp>
        <p:nvSpPr>
          <p:cNvPr id="182306" name="Line 34"/>
          <p:cNvSpPr>
            <a:spLocks noChangeShapeType="1"/>
          </p:cNvSpPr>
          <p:nvPr/>
        </p:nvSpPr>
        <p:spPr bwMode="auto">
          <a:xfrm>
            <a:off x="2590800" y="5105400"/>
            <a:ext cx="381000" cy="304800"/>
          </a:xfrm>
          <a:prstGeom prst="line">
            <a:avLst/>
          </a:prstGeom>
          <a:noFill/>
          <a:ln w="9525">
            <a:solidFill>
              <a:schemeClr val="tx1"/>
            </a:solidFill>
            <a:round/>
            <a:headEnd/>
            <a:tailEnd/>
          </a:ln>
          <a:effectLst/>
        </p:spPr>
        <p:txBody>
          <a:bodyPr wrap="none" anchor="ctr"/>
          <a:lstStyle/>
          <a:p>
            <a:endParaRPr lang="en-US"/>
          </a:p>
        </p:txBody>
      </p:sp>
      <p:sp>
        <p:nvSpPr>
          <p:cNvPr id="182307" name="Line 35"/>
          <p:cNvSpPr>
            <a:spLocks noChangeShapeType="1"/>
          </p:cNvSpPr>
          <p:nvPr/>
        </p:nvSpPr>
        <p:spPr bwMode="auto">
          <a:xfrm flipH="1">
            <a:off x="1752600" y="5791200"/>
            <a:ext cx="304800" cy="228600"/>
          </a:xfrm>
          <a:prstGeom prst="line">
            <a:avLst/>
          </a:prstGeom>
          <a:noFill/>
          <a:ln w="9525">
            <a:solidFill>
              <a:schemeClr val="tx1"/>
            </a:solidFill>
            <a:round/>
            <a:headEnd/>
            <a:tailEnd/>
          </a:ln>
          <a:effectLst/>
        </p:spPr>
        <p:txBody>
          <a:bodyPr wrap="none" anchor="ctr"/>
          <a:lstStyle/>
          <a:p>
            <a:endParaRPr lang="en-US"/>
          </a:p>
        </p:txBody>
      </p:sp>
      <p:sp>
        <p:nvSpPr>
          <p:cNvPr id="182308" name="Line 36"/>
          <p:cNvSpPr>
            <a:spLocks noChangeShapeType="1"/>
          </p:cNvSpPr>
          <p:nvPr/>
        </p:nvSpPr>
        <p:spPr bwMode="auto">
          <a:xfrm>
            <a:off x="2133600" y="5791200"/>
            <a:ext cx="304800" cy="228600"/>
          </a:xfrm>
          <a:prstGeom prst="line">
            <a:avLst/>
          </a:prstGeom>
          <a:noFill/>
          <a:ln w="9525">
            <a:solidFill>
              <a:schemeClr val="tx1"/>
            </a:solidFill>
            <a:round/>
            <a:headEnd/>
            <a:tailEnd/>
          </a:ln>
          <a:effectLst/>
        </p:spPr>
        <p:txBody>
          <a:bodyPr wrap="none" anchor="ctr"/>
          <a:lstStyle/>
          <a:p>
            <a:endParaRPr lang="en-US"/>
          </a:p>
        </p:txBody>
      </p:sp>
      <p:sp>
        <p:nvSpPr>
          <p:cNvPr id="182309" name="Line 37"/>
          <p:cNvSpPr>
            <a:spLocks noChangeShapeType="1"/>
          </p:cNvSpPr>
          <p:nvPr/>
        </p:nvSpPr>
        <p:spPr bwMode="auto">
          <a:xfrm flipH="1">
            <a:off x="5334000" y="5029200"/>
            <a:ext cx="304800" cy="304800"/>
          </a:xfrm>
          <a:prstGeom prst="line">
            <a:avLst/>
          </a:prstGeom>
          <a:noFill/>
          <a:ln w="9525">
            <a:solidFill>
              <a:schemeClr val="tx1"/>
            </a:solidFill>
            <a:round/>
            <a:headEnd/>
            <a:tailEnd/>
          </a:ln>
          <a:effectLst/>
        </p:spPr>
        <p:txBody>
          <a:bodyPr wrap="none" anchor="ctr"/>
          <a:lstStyle/>
          <a:p>
            <a:endParaRPr lang="en-US"/>
          </a:p>
        </p:txBody>
      </p:sp>
      <p:sp>
        <p:nvSpPr>
          <p:cNvPr id="182310" name="Line 38"/>
          <p:cNvSpPr>
            <a:spLocks noChangeShapeType="1"/>
          </p:cNvSpPr>
          <p:nvPr/>
        </p:nvSpPr>
        <p:spPr bwMode="auto">
          <a:xfrm>
            <a:off x="5791200" y="5029200"/>
            <a:ext cx="381000" cy="304800"/>
          </a:xfrm>
          <a:prstGeom prst="line">
            <a:avLst/>
          </a:prstGeom>
          <a:noFill/>
          <a:ln w="9525">
            <a:solidFill>
              <a:schemeClr val="tx1"/>
            </a:solidFill>
            <a:round/>
            <a:headEnd/>
            <a:tailEnd/>
          </a:ln>
          <a:effectLst/>
        </p:spPr>
        <p:txBody>
          <a:bodyPr wrap="none" anchor="ctr"/>
          <a:lstStyle/>
          <a:p>
            <a:endParaRPr lang="en-US"/>
          </a:p>
        </p:txBody>
      </p:sp>
      <p:sp>
        <p:nvSpPr>
          <p:cNvPr id="182311" name="Line 39"/>
          <p:cNvSpPr>
            <a:spLocks noChangeShapeType="1"/>
          </p:cNvSpPr>
          <p:nvPr/>
        </p:nvSpPr>
        <p:spPr bwMode="auto">
          <a:xfrm flipH="1">
            <a:off x="6324600" y="5791200"/>
            <a:ext cx="304800" cy="228600"/>
          </a:xfrm>
          <a:prstGeom prst="line">
            <a:avLst/>
          </a:prstGeom>
          <a:noFill/>
          <a:ln w="9525">
            <a:solidFill>
              <a:schemeClr val="tx1"/>
            </a:solidFill>
            <a:round/>
            <a:headEnd/>
            <a:tailEnd/>
          </a:ln>
          <a:effectLst/>
        </p:spPr>
        <p:txBody>
          <a:bodyPr wrap="none" anchor="ctr"/>
          <a:lstStyle/>
          <a:p>
            <a:endParaRPr lang="en-US"/>
          </a:p>
        </p:txBody>
      </p:sp>
      <p:sp>
        <p:nvSpPr>
          <p:cNvPr id="182312" name="Line 40"/>
          <p:cNvSpPr>
            <a:spLocks noChangeShapeType="1"/>
          </p:cNvSpPr>
          <p:nvPr/>
        </p:nvSpPr>
        <p:spPr bwMode="auto">
          <a:xfrm>
            <a:off x="6705600" y="5791200"/>
            <a:ext cx="304800" cy="228600"/>
          </a:xfrm>
          <a:prstGeom prst="line">
            <a:avLst/>
          </a:prstGeom>
          <a:noFill/>
          <a:ln w="9525">
            <a:solidFill>
              <a:schemeClr val="tx1"/>
            </a:solidFill>
            <a:round/>
            <a:headEnd/>
            <a:tailEnd/>
          </a:ln>
          <a:effectLst/>
        </p:spPr>
        <p:txBody>
          <a:bodyPr wrap="none" anchor="ctr"/>
          <a:lstStyle/>
          <a:p>
            <a:endParaRPr lang="en-US"/>
          </a:p>
        </p:txBody>
      </p:sp>
      <p:sp>
        <p:nvSpPr>
          <p:cNvPr id="182313" name="Text Box 41"/>
          <p:cNvSpPr txBox="1">
            <a:spLocks noChangeArrowheads="1"/>
          </p:cNvSpPr>
          <p:nvPr/>
        </p:nvSpPr>
        <p:spPr bwMode="auto">
          <a:xfrm>
            <a:off x="7391400" y="24384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2314" name="Text Box 42"/>
          <p:cNvSpPr txBox="1">
            <a:spLocks noChangeArrowheads="1"/>
          </p:cNvSpPr>
          <p:nvPr/>
        </p:nvSpPr>
        <p:spPr bwMode="auto">
          <a:xfrm>
            <a:off x="7162800" y="28956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2315" name="Text Box 43"/>
          <p:cNvSpPr txBox="1">
            <a:spLocks noChangeArrowheads="1"/>
          </p:cNvSpPr>
          <p:nvPr/>
        </p:nvSpPr>
        <p:spPr bwMode="auto">
          <a:xfrm>
            <a:off x="6248400" y="33528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2316" name="Text Box 44"/>
          <p:cNvSpPr txBox="1">
            <a:spLocks noChangeArrowheads="1"/>
          </p:cNvSpPr>
          <p:nvPr/>
        </p:nvSpPr>
        <p:spPr bwMode="auto">
          <a:xfrm>
            <a:off x="7010400" y="5257800"/>
            <a:ext cx="4270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 </a:t>
            </a:r>
            <a:endParaRPr lang="en-US" sz="2400">
              <a:latin typeface="Times New Roman" pitchFamily="18" charset="0"/>
            </a:endParaRPr>
          </a:p>
        </p:txBody>
      </p:sp>
      <p:sp>
        <p:nvSpPr>
          <p:cNvPr id="182317" name="Text Box 45"/>
          <p:cNvSpPr txBox="1">
            <a:spLocks noChangeArrowheads="1"/>
          </p:cNvSpPr>
          <p:nvPr/>
        </p:nvSpPr>
        <p:spPr bwMode="auto">
          <a:xfrm>
            <a:off x="2514600" y="53340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2318" name="Text Box 46"/>
          <p:cNvSpPr txBox="1">
            <a:spLocks noChangeArrowheads="1"/>
          </p:cNvSpPr>
          <p:nvPr/>
        </p:nvSpPr>
        <p:spPr bwMode="auto">
          <a:xfrm>
            <a:off x="3581400" y="37338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2319" name="Text Box 47"/>
          <p:cNvSpPr txBox="1">
            <a:spLocks noChangeArrowheads="1"/>
          </p:cNvSpPr>
          <p:nvPr/>
        </p:nvSpPr>
        <p:spPr bwMode="auto">
          <a:xfrm>
            <a:off x="4191000" y="28956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2320" name="Text Box 48"/>
          <p:cNvSpPr txBox="1">
            <a:spLocks noChangeArrowheads="1"/>
          </p:cNvSpPr>
          <p:nvPr/>
        </p:nvSpPr>
        <p:spPr bwMode="auto">
          <a:xfrm>
            <a:off x="3581400" y="24384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2321" name="Text Box 49"/>
          <p:cNvSpPr txBox="1">
            <a:spLocks noChangeArrowheads="1"/>
          </p:cNvSpPr>
          <p:nvPr/>
        </p:nvSpPr>
        <p:spPr bwMode="auto">
          <a:xfrm>
            <a:off x="6467475" y="3657600"/>
            <a:ext cx="2676525" cy="1552575"/>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All branches close</a:t>
            </a:r>
          </a:p>
          <a:p>
            <a:pPr eaLnBrk="0" hangingPunct="0"/>
            <a:r>
              <a:rPr lang="en-US" sz="2400">
                <a:latin typeface="Times New Roman" pitchFamily="18" charset="0"/>
                <a:sym typeface="Symbol" pitchFamily="18" charset="2"/>
              </a:rPr>
              <a:t></a:t>
            </a:r>
            <a:r>
              <a:rPr lang="en-US" sz="2400">
                <a:latin typeface="Times New Roman" pitchFamily="18" charset="0"/>
              </a:rPr>
              <a:t> the original</a:t>
            </a:r>
          </a:p>
          <a:p>
            <a:pPr eaLnBrk="0" hangingPunct="0"/>
            <a:r>
              <a:rPr lang="en-US" sz="2400">
                <a:latin typeface="Times New Roman" pitchFamily="18" charset="0"/>
              </a:rPr>
              <a:t>statement cannot be </a:t>
            </a:r>
          </a:p>
          <a:p>
            <a:pPr eaLnBrk="0" hangingPunct="0"/>
            <a:r>
              <a:rPr lang="en-US" sz="2400">
                <a:latin typeface="Times New Roman" pitchFamily="18" charset="0"/>
              </a:rPr>
              <a:t>false </a:t>
            </a:r>
            <a:r>
              <a:rPr lang="en-US" sz="2400">
                <a:latin typeface="Times New Roman" pitchFamily="18" charset="0"/>
                <a:sym typeface="Symbol" pitchFamily="18" charset="2"/>
              </a:rPr>
              <a:t></a:t>
            </a:r>
            <a:r>
              <a:rPr lang="en-US" sz="2400">
                <a:latin typeface="Times New Roman" pitchFamily="18" charset="0"/>
              </a:rPr>
              <a:t> tautology!</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t>Decomposition Rules for Truth Trees</a:t>
            </a:r>
          </a:p>
        </p:txBody>
      </p:sp>
      <p:sp>
        <p:nvSpPr>
          <p:cNvPr id="183299" name="Text Box 3"/>
          <p:cNvSpPr txBox="1">
            <a:spLocks noChangeArrowheads="1"/>
          </p:cNvSpPr>
          <p:nvPr/>
        </p:nvSpPr>
        <p:spPr bwMode="auto">
          <a:xfrm>
            <a:off x="4191000" y="2209800"/>
            <a:ext cx="7588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r>
              <a:rPr lang="en-US" sz="2400">
                <a:latin typeface="Times New Roman" pitchFamily="18" charset="0"/>
                <a:sym typeface="Symbol" pitchFamily="18" charset="2"/>
              </a:rPr>
              <a:t>Q</a:t>
            </a:r>
          </a:p>
        </p:txBody>
      </p:sp>
      <p:sp>
        <p:nvSpPr>
          <p:cNvPr id="183300" name="Text Box 4"/>
          <p:cNvSpPr txBox="1">
            <a:spLocks noChangeArrowheads="1"/>
          </p:cNvSpPr>
          <p:nvPr/>
        </p:nvSpPr>
        <p:spPr bwMode="auto">
          <a:xfrm>
            <a:off x="1371600" y="3810000"/>
            <a:ext cx="75882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r>
              <a:rPr lang="en-US" sz="2400">
                <a:latin typeface="Times New Roman" pitchFamily="18" charset="0"/>
                <a:sym typeface="Symbol" pitchFamily="18" charset="2"/>
              </a:rPr>
              <a:t>Q</a:t>
            </a:r>
          </a:p>
        </p:txBody>
      </p:sp>
      <p:sp>
        <p:nvSpPr>
          <p:cNvPr id="183301" name="Text Box 5"/>
          <p:cNvSpPr txBox="1">
            <a:spLocks noChangeArrowheads="1"/>
          </p:cNvSpPr>
          <p:nvPr/>
        </p:nvSpPr>
        <p:spPr bwMode="auto">
          <a:xfrm>
            <a:off x="4191000" y="3810000"/>
            <a:ext cx="8747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r>
              <a:rPr lang="en-US" sz="2400">
                <a:latin typeface="Times New Roman" pitchFamily="18" charset="0"/>
                <a:sym typeface="Symbol" pitchFamily="18" charset="2"/>
              </a:rPr>
              <a:t>Q</a:t>
            </a:r>
          </a:p>
        </p:txBody>
      </p:sp>
      <p:sp>
        <p:nvSpPr>
          <p:cNvPr id="183302" name="Text Box 6"/>
          <p:cNvSpPr txBox="1">
            <a:spLocks noChangeArrowheads="1"/>
          </p:cNvSpPr>
          <p:nvPr/>
        </p:nvSpPr>
        <p:spPr bwMode="auto">
          <a:xfrm>
            <a:off x="4191000" y="5486400"/>
            <a:ext cx="892175"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r>
              <a:rPr lang="en-US" sz="2400">
                <a:latin typeface="Times New Roman" pitchFamily="18" charset="0"/>
                <a:sym typeface="Symbol" pitchFamily="18" charset="2"/>
              </a:rPr>
              <a:t>Q</a:t>
            </a:r>
          </a:p>
        </p:txBody>
      </p:sp>
      <p:sp>
        <p:nvSpPr>
          <p:cNvPr id="183303" name="Text Box 7"/>
          <p:cNvSpPr txBox="1">
            <a:spLocks noChangeArrowheads="1"/>
          </p:cNvSpPr>
          <p:nvPr/>
        </p:nvSpPr>
        <p:spPr bwMode="auto">
          <a:xfrm>
            <a:off x="1371600" y="2209800"/>
            <a:ext cx="78898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p>
        </p:txBody>
      </p:sp>
      <p:sp>
        <p:nvSpPr>
          <p:cNvPr id="183304" name="Text Box 8"/>
          <p:cNvSpPr txBox="1">
            <a:spLocks noChangeArrowheads="1"/>
          </p:cNvSpPr>
          <p:nvPr/>
        </p:nvSpPr>
        <p:spPr bwMode="auto">
          <a:xfrm>
            <a:off x="1371600" y="5486400"/>
            <a:ext cx="11795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r>
              <a:rPr lang="en-US" sz="2400">
                <a:latin typeface="Times New Roman" pitchFamily="18" charset="0"/>
                <a:sym typeface="Symbol" pitchFamily="18" charset="2"/>
              </a:rPr>
              <a:t>Q)</a:t>
            </a:r>
          </a:p>
        </p:txBody>
      </p:sp>
      <p:sp>
        <p:nvSpPr>
          <p:cNvPr id="183305" name="Text Box 9"/>
          <p:cNvSpPr txBox="1">
            <a:spLocks noChangeArrowheads="1"/>
          </p:cNvSpPr>
          <p:nvPr/>
        </p:nvSpPr>
        <p:spPr bwMode="auto">
          <a:xfrm>
            <a:off x="6934200" y="2286000"/>
            <a:ext cx="11795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r>
              <a:rPr lang="en-US" sz="2400">
                <a:latin typeface="Times New Roman" pitchFamily="18" charset="0"/>
                <a:sym typeface="Symbol" pitchFamily="18" charset="2"/>
              </a:rPr>
              <a:t>Q)</a:t>
            </a:r>
          </a:p>
        </p:txBody>
      </p:sp>
      <p:sp>
        <p:nvSpPr>
          <p:cNvPr id="183306" name="Text Box 10"/>
          <p:cNvSpPr txBox="1">
            <a:spLocks noChangeArrowheads="1"/>
          </p:cNvSpPr>
          <p:nvPr/>
        </p:nvSpPr>
        <p:spPr bwMode="auto">
          <a:xfrm>
            <a:off x="6934200" y="5410200"/>
            <a:ext cx="131286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r>
              <a:rPr lang="en-US" sz="2400">
                <a:latin typeface="Times New Roman" pitchFamily="18" charset="0"/>
                <a:sym typeface="Symbol" pitchFamily="18" charset="2"/>
              </a:rPr>
              <a:t>Q)</a:t>
            </a:r>
          </a:p>
        </p:txBody>
      </p:sp>
      <p:sp>
        <p:nvSpPr>
          <p:cNvPr id="183307" name="Text Box 11"/>
          <p:cNvSpPr txBox="1">
            <a:spLocks noChangeArrowheads="1"/>
          </p:cNvSpPr>
          <p:nvPr/>
        </p:nvSpPr>
        <p:spPr bwMode="auto">
          <a:xfrm>
            <a:off x="6934200" y="3810000"/>
            <a:ext cx="12954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r>
              <a:rPr lang="en-US" sz="2400">
                <a:latin typeface="Times New Roman" pitchFamily="18" charset="0"/>
                <a:sym typeface="Symbol" pitchFamily="18" charset="2"/>
              </a:rPr>
              <a:t>Q)</a:t>
            </a:r>
          </a:p>
        </p:txBody>
      </p:sp>
      <p:sp>
        <p:nvSpPr>
          <p:cNvPr id="183308" name="Text Box 12"/>
          <p:cNvSpPr txBox="1">
            <a:spLocks noChangeArrowheads="1"/>
          </p:cNvSpPr>
          <p:nvPr/>
        </p:nvSpPr>
        <p:spPr bwMode="auto">
          <a:xfrm>
            <a:off x="7010400" y="42672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183309" name="Text Box 13"/>
          <p:cNvSpPr txBox="1">
            <a:spLocks noChangeArrowheads="1"/>
          </p:cNvSpPr>
          <p:nvPr/>
        </p:nvSpPr>
        <p:spPr bwMode="auto">
          <a:xfrm>
            <a:off x="4191000" y="2667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183310" name="Text Box 14"/>
          <p:cNvSpPr txBox="1">
            <a:spLocks noChangeArrowheads="1"/>
          </p:cNvSpPr>
          <p:nvPr/>
        </p:nvSpPr>
        <p:spPr bwMode="auto">
          <a:xfrm>
            <a:off x="1371600" y="26670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183311" name="Text Box 15"/>
          <p:cNvSpPr txBox="1">
            <a:spLocks noChangeArrowheads="1"/>
          </p:cNvSpPr>
          <p:nvPr/>
        </p:nvSpPr>
        <p:spPr bwMode="auto">
          <a:xfrm>
            <a:off x="1219200" y="4495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183312" name="Text Box 16"/>
          <p:cNvSpPr txBox="1">
            <a:spLocks noChangeArrowheads="1"/>
          </p:cNvSpPr>
          <p:nvPr/>
        </p:nvSpPr>
        <p:spPr bwMode="auto">
          <a:xfrm>
            <a:off x="39624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183313" name="Text Box 17"/>
          <p:cNvSpPr txBox="1">
            <a:spLocks noChangeArrowheads="1"/>
          </p:cNvSpPr>
          <p:nvPr/>
        </p:nvSpPr>
        <p:spPr bwMode="auto">
          <a:xfrm>
            <a:off x="6781800" y="6019800"/>
            <a:ext cx="3540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P</a:t>
            </a:r>
          </a:p>
        </p:txBody>
      </p:sp>
      <p:sp>
        <p:nvSpPr>
          <p:cNvPr id="183314" name="Text Box 18"/>
          <p:cNvSpPr txBox="1">
            <a:spLocks noChangeArrowheads="1"/>
          </p:cNvSpPr>
          <p:nvPr/>
        </p:nvSpPr>
        <p:spPr bwMode="auto">
          <a:xfrm>
            <a:off x="4876800" y="44196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183315" name="Text Box 19"/>
          <p:cNvSpPr txBox="1">
            <a:spLocks noChangeArrowheads="1"/>
          </p:cNvSpPr>
          <p:nvPr/>
        </p:nvSpPr>
        <p:spPr bwMode="auto">
          <a:xfrm>
            <a:off x="3962400" y="64008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183316" name="Text Box 20"/>
          <p:cNvSpPr txBox="1">
            <a:spLocks noChangeArrowheads="1"/>
          </p:cNvSpPr>
          <p:nvPr/>
        </p:nvSpPr>
        <p:spPr bwMode="auto">
          <a:xfrm>
            <a:off x="1828800" y="44958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183317" name="Text Box 21"/>
          <p:cNvSpPr txBox="1">
            <a:spLocks noChangeArrowheads="1"/>
          </p:cNvSpPr>
          <p:nvPr/>
        </p:nvSpPr>
        <p:spPr bwMode="auto">
          <a:xfrm>
            <a:off x="8001000" y="64008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183318" name="Text Box 22"/>
          <p:cNvSpPr txBox="1">
            <a:spLocks noChangeArrowheads="1"/>
          </p:cNvSpPr>
          <p:nvPr/>
        </p:nvSpPr>
        <p:spPr bwMode="auto">
          <a:xfrm>
            <a:off x="4191000" y="3048000"/>
            <a:ext cx="404813"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rPr>
              <a:t>Q</a:t>
            </a:r>
          </a:p>
        </p:txBody>
      </p:sp>
      <p:sp>
        <p:nvSpPr>
          <p:cNvPr id="183319" name="Text Box 23"/>
          <p:cNvSpPr txBox="1">
            <a:spLocks noChangeArrowheads="1"/>
          </p:cNvSpPr>
          <p:nvPr/>
        </p:nvSpPr>
        <p:spPr bwMode="auto">
          <a:xfrm>
            <a:off x="3886200" y="4419600"/>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p>
        </p:txBody>
      </p:sp>
      <p:sp>
        <p:nvSpPr>
          <p:cNvPr id="183320" name="Text Box 24"/>
          <p:cNvSpPr txBox="1">
            <a:spLocks noChangeArrowheads="1"/>
          </p:cNvSpPr>
          <p:nvPr/>
        </p:nvSpPr>
        <p:spPr bwMode="auto">
          <a:xfrm>
            <a:off x="1447800" y="6019800"/>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p>
        </p:txBody>
      </p:sp>
      <p:sp>
        <p:nvSpPr>
          <p:cNvPr id="183321" name="Text Box 25"/>
          <p:cNvSpPr txBox="1">
            <a:spLocks noChangeArrowheads="1"/>
          </p:cNvSpPr>
          <p:nvPr/>
        </p:nvSpPr>
        <p:spPr bwMode="auto">
          <a:xfrm>
            <a:off x="4800600" y="6019800"/>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p>
        </p:txBody>
      </p:sp>
      <p:sp>
        <p:nvSpPr>
          <p:cNvPr id="183322" name="Text Box 26"/>
          <p:cNvSpPr txBox="1">
            <a:spLocks noChangeArrowheads="1"/>
          </p:cNvSpPr>
          <p:nvPr/>
        </p:nvSpPr>
        <p:spPr bwMode="auto">
          <a:xfrm>
            <a:off x="8001000" y="6019800"/>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p>
        </p:txBody>
      </p:sp>
      <p:sp>
        <p:nvSpPr>
          <p:cNvPr id="183323" name="Text Box 27"/>
          <p:cNvSpPr txBox="1">
            <a:spLocks noChangeArrowheads="1"/>
          </p:cNvSpPr>
          <p:nvPr/>
        </p:nvSpPr>
        <p:spPr bwMode="auto">
          <a:xfrm>
            <a:off x="6781800" y="2971800"/>
            <a:ext cx="5715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P</a:t>
            </a:r>
          </a:p>
        </p:txBody>
      </p:sp>
      <p:sp>
        <p:nvSpPr>
          <p:cNvPr id="183324" name="Text Box 28"/>
          <p:cNvSpPr txBox="1">
            <a:spLocks noChangeArrowheads="1"/>
          </p:cNvSpPr>
          <p:nvPr/>
        </p:nvSpPr>
        <p:spPr bwMode="auto">
          <a:xfrm>
            <a:off x="1447800" y="64008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183325" name="Text Box 29"/>
          <p:cNvSpPr txBox="1">
            <a:spLocks noChangeArrowheads="1"/>
          </p:cNvSpPr>
          <p:nvPr/>
        </p:nvSpPr>
        <p:spPr bwMode="auto">
          <a:xfrm>
            <a:off x="6705600" y="64008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183326" name="Text Box 30"/>
          <p:cNvSpPr txBox="1">
            <a:spLocks noChangeArrowheads="1"/>
          </p:cNvSpPr>
          <p:nvPr/>
        </p:nvSpPr>
        <p:spPr bwMode="auto">
          <a:xfrm>
            <a:off x="4800600" y="64008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183327" name="Text Box 31"/>
          <p:cNvSpPr txBox="1">
            <a:spLocks noChangeArrowheads="1"/>
          </p:cNvSpPr>
          <p:nvPr/>
        </p:nvSpPr>
        <p:spPr bwMode="auto">
          <a:xfrm>
            <a:off x="6934200" y="46482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183328" name="Text Box 32"/>
          <p:cNvSpPr txBox="1">
            <a:spLocks noChangeArrowheads="1"/>
          </p:cNvSpPr>
          <p:nvPr/>
        </p:nvSpPr>
        <p:spPr bwMode="auto">
          <a:xfrm>
            <a:off x="7696200" y="2971800"/>
            <a:ext cx="622300"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r>
              <a:rPr lang="en-US" sz="2400">
                <a:latin typeface="Times New Roman" pitchFamily="18" charset="0"/>
              </a:rPr>
              <a:t>Q</a:t>
            </a:r>
          </a:p>
        </p:txBody>
      </p:sp>
      <p:sp>
        <p:nvSpPr>
          <p:cNvPr id="183329" name="Text Box 33"/>
          <p:cNvSpPr txBox="1">
            <a:spLocks noChangeArrowheads="1"/>
          </p:cNvSpPr>
          <p:nvPr/>
        </p:nvSpPr>
        <p:spPr bwMode="auto">
          <a:xfrm>
            <a:off x="2133600" y="22098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0" name="Text Box 34"/>
          <p:cNvSpPr txBox="1">
            <a:spLocks noChangeArrowheads="1"/>
          </p:cNvSpPr>
          <p:nvPr/>
        </p:nvSpPr>
        <p:spPr bwMode="auto">
          <a:xfrm>
            <a:off x="8153400" y="54102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1" name="Text Box 35"/>
          <p:cNvSpPr txBox="1">
            <a:spLocks noChangeArrowheads="1"/>
          </p:cNvSpPr>
          <p:nvPr/>
        </p:nvSpPr>
        <p:spPr bwMode="auto">
          <a:xfrm>
            <a:off x="5029200" y="54864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2" name="Text Box 36"/>
          <p:cNvSpPr txBox="1">
            <a:spLocks noChangeArrowheads="1"/>
          </p:cNvSpPr>
          <p:nvPr/>
        </p:nvSpPr>
        <p:spPr bwMode="auto">
          <a:xfrm>
            <a:off x="2438400" y="54864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3" name="Text Box 37"/>
          <p:cNvSpPr txBox="1">
            <a:spLocks noChangeArrowheads="1"/>
          </p:cNvSpPr>
          <p:nvPr/>
        </p:nvSpPr>
        <p:spPr bwMode="auto">
          <a:xfrm>
            <a:off x="8153400" y="38100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4" name="Text Box 38"/>
          <p:cNvSpPr txBox="1">
            <a:spLocks noChangeArrowheads="1"/>
          </p:cNvSpPr>
          <p:nvPr/>
        </p:nvSpPr>
        <p:spPr bwMode="auto">
          <a:xfrm>
            <a:off x="5029200" y="38100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5" name="Text Box 39"/>
          <p:cNvSpPr txBox="1">
            <a:spLocks noChangeArrowheads="1"/>
          </p:cNvSpPr>
          <p:nvPr/>
        </p:nvSpPr>
        <p:spPr bwMode="auto">
          <a:xfrm>
            <a:off x="2133600" y="38100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6" name="Text Box 40"/>
          <p:cNvSpPr txBox="1">
            <a:spLocks noChangeArrowheads="1"/>
          </p:cNvSpPr>
          <p:nvPr/>
        </p:nvSpPr>
        <p:spPr bwMode="auto">
          <a:xfrm>
            <a:off x="4953000" y="22098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7" name="Text Box 41"/>
          <p:cNvSpPr txBox="1">
            <a:spLocks noChangeArrowheads="1"/>
          </p:cNvSpPr>
          <p:nvPr/>
        </p:nvSpPr>
        <p:spPr bwMode="auto">
          <a:xfrm>
            <a:off x="8077200" y="2286000"/>
            <a:ext cx="350838" cy="457200"/>
          </a:xfrm>
          <a:prstGeom prst="rect">
            <a:avLst/>
          </a:prstGeom>
          <a:noFill/>
          <a:ln w="9525">
            <a:noFill/>
            <a:miter lim="800000"/>
            <a:headEnd/>
            <a:tailEnd/>
          </a:ln>
          <a:effectLst/>
        </p:spPr>
        <p:txBody>
          <a:bodyPr wrap="none">
            <a:spAutoFit/>
          </a:bodyPr>
          <a:lstStyle/>
          <a:p>
            <a:pPr eaLnBrk="0" hangingPunct="0"/>
            <a:r>
              <a:rPr lang="en-US" sz="2400">
                <a:latin typeface="Times New Roman" pitchFamily="18" charset="0"/>
                <a:sym typeface="Symbol" pitchFamily="18" charset="2"/>
              </a:rPr>
              <a:t></a:t>
            </a:r>
            <a:endParaRPr lang="en-US" sz="2400">
              <a:latin typeface="Times New Roman" pitchFamily="18" charset="0"/>
            </a:endParaRPr>
          </a:p>
        </p:txBody>
      </p:sp>
      <p:sp>
        <p:nvSpPr>
          <p:cNvPr id="183338" name="Line 42"/>
          <p:cNvSpPr>
            <a:spLocks noChangeShapeType="1"/>
          </p:cNvSpPr>
          <p:nvPr/>
        </p:nvSpPr>
        <p:spPr bwMode="auto">
          <a:xfrm flipH="1">
            <a:off x="1447800" y="4191000"/>
            <a:ext cx="228600" cy="304800"/>
          </a:xfrm>
          <a:prstGeom prst="line">
            <a:avLst/>
          </a:prstGeom>
          <a:noFill/>
          <a:ln w="9525">
            <a:solidFill>
              <a:schemeClr val="tx1"/>
            </a:solidFill>
            <a:round/>
            <a:headEnd/>
            <a:tailEnd/>
          </a:ln>
          <a:effectLst/>
        </p:spPr>
        <p:txBody>
          <a:bodyPr wrap="none" anchor="ctr"/>
          <a:lstStyle/>
          <a:p>
            <a:endParaRPr lang="en-US"/>
          </a:p>
        </p:txBody>
      </p:sp>
      <p:sp>
        <p:nvSpPr>
          <p:cNvPr id="183339" name="Line 43"/>
          <p:cNvSpPr>
            <a:spLocks noChangeShapeType="1"/>
          </p:cNvSpPr>
          <p:nvPr/>
        </p:nvSpPr>
        <p:spPr bwMode="auto">
          <a:xfrm>
            <a:off x="1752600" y="4191000"/>
            <a:ext cx="228600" cy="304800"/>
          </a:xfrm>
          <a:prstGeom prst="line">
            <a:avLst/>
          </a:prstGeom>
          <a:noFill/>
          <a:ln w="9525">
            <a:solidFill>
              <a:schemeClr val="tx1"/>
            </a:solidFill>
            <a:round/>
            <a:headEnd/>
            <a:tailEnd/>
          </a:ln>
          <a:effectLst/>
        </p:spPr>
        <p:txBody>
          <a:bodyPr wrap="none" anchor="ctr"/>
          <a:lstStyle/>
          <a:p>
            <a:endParaRPr lang="en-US"/>
          </a:p>
        </p:txBody>
      </p:sp>
      <p:sp>
        <p:nvSpPr>
          <p:cNvPr id="183340" name="Line 44"/>
          <p:cNvSpPr>
            <a:spLocks noChangeShapeType="1"/>
          </p:cNvSpPr>
          <p:nvPr/>
        </p:nvSpPr>
        <p:spPr bwMode="auto">
          <a:xfrm flipH="1">
            <a:off x="7239000" y="2743200"/>
            <a:ext cx="304800" cy="228600"/>
          </a:xfrm>
          <a:prstGeom prst="line">
            <a:avLst/>
          </a:prstGeom>
          <a:noFill/>
          <a:ln w="9525">
            <a:solidFill>
              <a:schemeClr val="tx1"/>
            </a:solidFill>
            <a:round/>
            <a:headEnd/>
            <a:tailEnd/>
          </a:ln>
          <a:effectLst/>
        </p:spPr>
        <p:txBody>
          <a:bodyPr wrap="none" anchor="ctr"/>
          <a:lstStyle/>
          <a:p>
            <a:endParaRPr lang="en-US"/>
          </a:p>
        </p:txBody>
      </p:sp>
      <p:sp>
        <p:nvSpPr>
          <p:cNvPr id="183341" name="Line 45"/>
          <p:cNvSpPr>
            <a:spLocks noChangeShapeType="1"/>
          </p:cNvSpPr>
          <p:nvPr/>
        </p:nvSpPr>
        <p:spPr bwMode="auto">
          <a:xfrm>
            <a:off x="7620000" y="2743200"/>
            <a:ext cx="304800" cy="228600"/>
          </a:xfrm>
          <a:prstGeom prst="line">
            <a:avLst/>
          </a:prstGeom>
          <a:noFill/>
          <a:ln w="9525">
            <a:solidFill>
              <a:schemeClr val="tx1"/>
            </a:solidFill>
            <a:round/>
            <a:headEnd/>
            <a:tailEnd/>
          </a:ln>
          <a:effectLst/>
        </p:spPr>
        <p:txBody>
          <a:bodyPr wrap="none" anchor="ctr"/>
          <a:lstStyle/>
          <a:p>
            <a:endParaRPr lang="en-US"/>
          </a:p>
        </p:txBody>
      </p:sp>
      <p:sp>
        <p:nvSpPr>
          <p:cNvPr id="183342" name="Line 46"/>
          <p:cNvSpPr>
            <a:spLocks noChangeShapeType="1"/>
          </p:cNvSpPr>
          <p:nvPr/>
        </p:nvSpPr>
        <p:spPr bwMode="auto">
          <a:xfrm flipH="1">
            <a:off x="4267200" y="4191000"/>
            <a:ext cx="304800" cy="304800"/>
          </a:xfrm>
          <a:prstGeom prst="line">
            <a:avLst/>
          </a:prstGeom>
          <a:noFill/>
          <a:ln w="9525">
            <a:solidFill>
              <a:schemeClr val="tx1"/>
            </a:solidFill>
            <a:round/>
            <a:headEnd/>
            <a:tailEnd/>
          </a:ln>
          <a:effectLst/>
        </p:spPr>
        <p:txBody>
          <a:bodyPr wrap="none" anchor="ctr"/>
          <a:lstStyle/>
          <a:p>
            <a:endParaRPr lang="en-US"/>
          </a:p>
        </p:txBody>
      </p:sp>
      <p:sp>
        <p:nvSpPr>
          <p:cNvPr id="183343" name="Line 47"/>
          <p:cNvSpPr>
            <a:spLocks noChangeShapeType="1"/>
          </p:cNvSpPr>
          <p:nvPr/>
        </p:nvSpPr>
        <p:spPr bwMode="auto">
          <a:xfrm>
            <a:off x="4724400" y="4191000"/>
            <a:ext cx="304800" cy="304800"/>
          </a:xfrm>
          <a:prstGeom prst="line">
            <a:avLst/>
          </a:prstGeom>
          <a:noFill/>
          <a:ln w="9525">
            <a:solidFill>
              <a:schemeClr val="tx1"/>
            </a:solidFill>
            <a:round/>
            <a:headEnd/>
            <a:tailEnd/>
          </a:ln>
          <a:effectLst/>
        </p:spPr>
        <p:txBody>
          <a:bodyPr wrap="none" anchor="ctr"/>
          <a:lstStyle/>
          <a:p>
            <a:endParaRPr lang="en-US"/>
          </a:p>
        </p:txBody>
      </p:sp>
      <p:sp>
        <p:nvSpPr>
          <p:cNvPr id="183344" name="Line 48"/>
          <p:cNvSpPr>
            <a:spLocks noChangeShapeType="1"/>
          </p:cNvSpPr>
          <p:nvPr/>
        </p:nvSpPr>
        <p:spPr bwMode="auto">
          <a:xfrm flipH="1">
            <a:off x="4114800" y="5867400"/>
            <a:ext cx="457200" cy="228600"/>
          </a:xfrm>
          <a:prstGeom prst="line">
            <a:avLst/>
          </a:prstGeom>
          <a:noFill/>
          <a:ln w="9525">
            <a:solidFill>
              <a:schemeClr val="tx1"/>
            </a:solidFill>
            <a:round/>
            <a:headEnd/>
            <a:tailEnd/>
          </a:ln>
          <a:effectLst/>
        </p:spPr>
        <p:txBody>
          <a:bodyPr wrap="none" anchor="ctr"/>
          <a:lstStyle/>
          <a:p>
            <a:endParaRPr lang="en-US"/>
          </a:p>
        </p:txBody>
      </p:sp>
      <p:sp>
        <p:nvSpPr>
          <p:cNvPr id="183345" name="Line 49"/>
          <p:cNvSpPr>
            <a:spLocks noChangeShapeType="1"/>
          </p:cNvSpPr>
          <p:nvPr/>
        </p:nvSpPr>
        <p:spPr bwMode="auto">
          <a:xfrm>
            <a:off x="4648200" y="5867400"/>
            <a:ext cx="457200" cy="228600"/>
          </a:xfrm>
          <a:prstGeom prst="line">
            <a:avLst/>
          </a:prstGeom>
          <a:noFill/>
          <a:ln w="9525">
            <a:solidFill>
              <a:schemeClr val="tx1"/>
            </a:solidFill>
            <a:round/>
            <a:headEnd/>
            <a:tailEnd/>
          </a:ln>
          <a:effectLst/>
        </p:spPr>
        <p:txBody>
          <a:bodyPr wrap="none" anchor="ctr"/>
          <a:lstStyle/>
          <a:p>
            <a:endParaRPr lang="en-US"/>
          </a:p>
        </p:txBody>
      </p:sp>
      <p:sp>
        <p:nvSpPr>
          <p:cNvPr id="183346" name="Line 50"/>
          <p:cNvSpPr>
            <a:spLocks noChangeShapeType="1"/>
          </p:cNvSpPr>
          <p:nvPr/>
        </p:nvSpPr>
        <p:spPr bwMode="auto">
          <a:xfrm flipH="1">
            <a:off x="7010400" y="5791200"/>
            <a:ext cx="609600" cy="304800"/>
          </a:xfrm>
          <a:prstGeom prst="line">
            <a:avLst/>
          </a:prstGeom>
          <a:noFill/>
          <a:ln w="9525">
            <a:solidFill>
              <a:schemeClr val="tx1"/>
            </a:solidFill>
            <a:round/>
            <a:headEnd/>
            <a:tailEnd/>
          </a:ln>
          <a:effectLst/>
        </p:spPr>
        <p:txBody>
          <a:bodyPr wrap="none" anchor="ctr"/>
          <a:lstStyle/>
          <a:p>
            <a:endParaRPr lang="en-US"/>
          </a:p>
        </p:txBody>
      </p:sp>
      <p:sp>
        <p:nvSpPr>
          <p:cNvPr id="183347" name="Line 51"/>
          <p:cNvSpPr>
            <a:spLocks noChangeShapeType="1"/>
          </p:cNvSpPr>
          <p:nvPr/>
        </p:nvSpPr>
        <p:spPr bwMode="auto">
          <a:xfrm>
            <a:off x="7696200" y="5791200"/>
            <a:ext cx="609600" cy="3048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t>Truth Trees as Decision Procedures</a:t>
            </a:r>
          </a:p>
        </p:txBody>
      </p:sp>
      <p:sp>
        <p:nvSpPr>
          <p:cNvPr id="188419" name="Rectangle 3"/>
          <p:cNvSpPr>
            <a:spLocks noGrp="1" noChangeArrowheads="1"/>
          </p:cNvSpPr>
          <p:nvPr>
            <p:ph type="body" idx="1"/>
          </p:nvPr>
        </p:nvSpPr>
        <p:spPr/>
        <p:txBody>
          <a:bodyPr/>
          <a:lstStyle/>
          <a:p>
            <a:r>
              <a:rPr lang="en-US"/>
              <a:t>The truth tree method can easily be made into a systematic procedure.</a:t>
            </a:r>
          </a:p>
          <a:p>
            <a:r>
              <a:rPr lang="en-US"/>
              <a:t>As such, the truth tree method becomes a decision procedure for truth-functional consequence that is, on average, quite a bit more efficient than the truth-table method.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Combining Complex Claims: Parentheses</a:t>
            </a:r>
          </a:p>
        </p:txBody>
      </p:sp>
      <p:sp>
        <p:nvSpPr>
          <p:cNvPr id="33795" name="Rectangle 3"/>
          <p:cNvSpPr>
            <a:spLocks noGrp="1" noChangeArrowheads="1"/>
          </p:cNvSpPr>
          <p:nvPr>
            <p:ph type="body" idx="1"/>
          </p:nvPr>
        </p:nvSpPr>
        <p:spPr/>
        <p:txBody>
          <a:bodyPr/>
          <a:lstStyle/>
          <a:p>
            <a:pPr>
              <a:lnSpc>
                <a:spcPct val="90000"/>
              </a:lnSpc>
            </a:pPr>
            <a:r>
              <a:rPr lang="en-US"/>
              <a:t>Using the truth-functional connectives, we can combine complex claims to make even more complex claims.</a:t>
            </a:r>
          </a:p>
          <a:p>
            <a:pPr>
              <a:lnSpc>
                <a:spcPct val="90000"/>
              </a:lnSpc>
            </a:pPr>
            <a:r>
              <a:rPr lang="en-US"/>
              <a:t>We are going to use </a:t>
            </a:r>
            <a:r>
              <a:rPr lang="en-US" i="1"/>
              <a:t>parentheses</a:t>
            </a:r>
            <a:r>
              <a:rPr lang="en-US"/>
              <a:t> to indicate the exact order in which claims are being combined.</a:t>
            </a:r>
          </a:p>
          <a:p>
            <a:pPr>
              <a:lnSpc>
                <a:spcPct val="90000"/>
              </a:lnSpc>
            </a:pPr>
            <a:r>
              <a:rPr lang="en-US"/>
              <a:t>Example: (P </a:t>
            </a:r>
            <a:r>
              <a:rPr lang="en-US" sz="2800">
                <a:sym typeface="Symbol" pitchFamily="18" charset="2"/>
              </a:rPr>
              <a:t></a:t>
            </a:r>
            <a:r>
              <a:rPr lang="en-US"/>
              <a:t> Q) </a:t>
            </a:r>
            <a:r>
              <a:rPr lang="en-US" sz="2800">
                <a:sym typeface="Symbol" pitchFamily="18" charset="2"/>
              </a:rPr>
              <a:t> </a:t>
            </a:r>
            <a:r>
              <a:rPr lang="en-US"/>
              <a:t>(R </a:t>
            </a:r>
            <a:r>
              <a:rPr lang="en-US" sz="2800">
                <a:sym typeface="Symbol" pitchFamily="18" charset="2"/>
              </a:rPr>
              <a:t></a:t>
            </a:r>
            <a:r>
              <a:rPr lang="en-US"/>
              <a:t> S) is a conjunction of two disjunctions.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Parentheses and Ambiguity</a:t>
            </a:r>
          </a:p>
        </p:txBody>
      </p:sp>
      <p:sp>
        <p:nvSpPr>
          <p:cNvPr id="34819" name="Rectangle 3"/>
          <p:cNvSpPr>
            <a:spLocks noGrp="1" noChangeArrowheads="1"/>
          </p:cNvSpPr>
          <p:nvPr>
            <p:ph type="body" idx="1"/>
          </p:nvPr>
        </p:nvSpPr>
        <p:spPr/>
        <p:txBody>
          <a:bodyPr/>
          <a:lstStyle/>
          <a:p>
            <a:r>
              <a:rPr lang="en-US" sz="2800"/>
              <a:t>An </a:t>
            </a:r>
            <a:r>
              <a:rPr lang="en-US" sz="2800" i="1"/>
              <a:t>ambiguous</a:t>
            </a:r>
            <a:r>
              <a:rPr lang="en-US" sz="2800"/>
              <a:t> statements is a statement whose meaning is not clear due to its syntax. Example : ”P or Q and R”</a:t>
            </a:r>
          </a:p>
          <a:p>
            <a:r>
              <a:rPr lang="en-US" sz="2800"/>
              <a:t>In formal systems, an expression like P </a:t>
            </a:r>
            <a:r>
              <a:rPr lang="en-US" sz="2800">
                <a:sym typeface="Symbol" pitchFamily="18" charset="2"/>
              </a:rPr>
              <a:t></a:t>
            </a:r>
            <a:r>
              <a:rPr lang="en-US" sz="2800"/>
              <a:t> Q </a:t>
            </a:r>
            <a:r>
              <a:rPr lang="en-US" sz="2800">
                <a:sym typeface="Symbol" pitchFamily="18" charset="2"/>
              </a:rPr>
              <a:t></a:t>
            </a:r>
            <a:r>
              <a:rPr lang="en-US" sz="2800"/>
              <a:t> R is simply not allowed and considered </a:t>
            </a:r>
            <a:r>
              <a:rPr lang="en-US" sz="2800" i="1"/>
              <a:t>unsyntactical</a:t>
            </a:r>
            <a:r>
              <a:rPr lang="en-US" sz="2800"/>
              <a:t>.</a:t>
            </a:r>
          </a:p>
          <a:p>
            <a:r>
              <a:rPr lang="en-US" sz="2800"/>
              <a:t>Claims in our formal language are therefore never ambiguous.</a:t>
            </a:r>
          </a:p>
          <a:p>
            <a:r>
              <a:rPr lang="en-US" sz="2800"/>
              <a:t>One important application of the use of formal languages is exactly this: to avoid ambiguities!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Exclusive Disjunction vs Inclusive Disjunction</a:t>
            </a:r>
          </a:p>
        </p:txBody>
      </p:sp>
      <p:sp>
        <p:nvSpPr>
          <p:cNvPr id="35843" name="Rectangle 3"/>
          <p:cNvSpPr>
            <a:spLocks noGrp="1" noChangeArrowheads="1"/>
          </p:cNvSpPr>
          <p:nvPr>
            <p:ph type="body" idx="1"/>
          </p:nvPr>
        </p:nvSpPr>
        <p:spPr/>
        <p:txBody>
          <a:bodyPr/>
          <a:lstStyle/>
          <a:p>
            <a:r>
              <a:rPr lang="en-US"/>
              <a:t>Notice that the disjunction as defined by ‘</a:t>
            </a:r>
            <a:r>
              <a:rPr lang="en-US">
                <a:sym typeface="Symbol" pitchFamily="18" charset="2"/>
              </a:rPr>
              <a:t>’ is considered to be true if both disjuncts are true. This is called an </a:t>
            </a:r>
            <a:r>
              <a:rPr lang="en-US" i="1">
                <a:sym typeface="Symbol" pitchFamily="18" charset="2"/>
              </a:rPr>
              <a:t>inclusive disjunction</a:t>
            </a:r>
            <a:r>
              <a:rPr lang="en-US">
                <a:sym typeface="Symbol" pitchFamily="18" charset="2"/>
              </a:rPr>
              <a:t>. </a:t>
            </a:r>
          </a:p>
          <a:p>
            <a:r>
              <a:rPr lang="en-US">
                <a:sym typeface="Symbol" pitchFamily="18" charset="2"/>
              </a:rPr>
              <a:t>However, when I say “a natural number is either even or odd”, I mean to make a claim that would be considered false if a number turned out to be both even and odd. Thus, I am trying to express an </a:t>
            </a:r>
            <a:r>
              <a:rPr lang="en-US" i="1">
                <a:sym typeface="Symbol" pitchFamily="18" charset="2"/>
              </a:rPr>
              <a:t>exclusive disjunction</a:t>
            </a:r>
            <a:r>
              <a:rPr lang="en-US">
                <a:sym typeface="Symbol" pitchFamily="18" charset="2"/>
              </a:rPr>
              <a: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4398</Words>
  <Application>Microsoft Office PowerPoint</Application>
  <PresentationFormat>On-screen Show (4:3)</PresentationFormat>
  <Paragraphs>707</Paragraphs>
  <Slides>62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Times New Roman</vt:lpstr>
      <vt:lpstr>Symbol</vt:lpstr>
      <vt:lpstr>Wingdings</vt:lpstr>
      <vt:lpstr>Lucida Sans Unicode</vt:lpstr>
      <vt:lpstr>MT Extra</vt:lpstr>
      <vt:lpstr>Default Design</vt:lpstr>
      <vt:lpstr>Propositional Logic Review</vt:lpstr>
      <vt:lpstr>Boolean Connectives</vt:lpstr>
      <vt:lpstr>Truth-Functional Connectives and Boolean Connectives</vt:lpstr>
      <vt:lpstr>Truth-Table for Negation</vt:lpstr>
      <vt:lpstr>Truth-Table for Conjunction</vt:lpstr>
      <vt:lpstr>Truth-Table for Disjunction</vt:lpstr>
      <vt:lpstr>Combining Complex Claims: Parentheses</vt:lpstr>
      <vt:lpstr>Parentheses and Ambiguity</vt:lpstr>
      <vt:lpstr>Exclusive Disjunction vs Inclusive Disjunction</vt:lpstr>
      <vt:lpstr>How to express Exclusive Disjunctions</vt:lpstr>
      <vt:lpstr>Conditionals</vt:lpstr>
      <vt:lpstr>The Material Conditional</vt:lpstr>
      <vt:lpstr>‘If … then …’ Statements</vt:lpstr>
      <vt:lpstr>Case in point: The Infamous ‘King-Ace’ problem</vt:lpstr>
      <vt:lpstr>‘If and only if’ and the  Material Biconditional</vt:lpstr>
      <vt:lpstr>Logical Properties</vt:lpstr>
      <vt:lpstr>Truth Tables</vt:lpstr>
      <vt:lpstr>Tautologies</vt:lpstr>
      <vt:lpstr>Contradictions</vt:lpstr>
      <vt:lpstr>Contingencies</vt:lpstr>
      <vt:lpstr>Equivalences</vt:lpstr>
      <vt:lpstr>Contradictories</vt:lpstr>
      <vt:lpstr>Implication</vt:lpstr>
      <vt:lpstr>Consistency</vt:lpstr>
      <vt:lpstr>Consequence</vt:lpstr>
      <vt:lpstr>Validity</vt:lpstr>
      <vt:lpstr>Implication, Consequence, Validity</vt:lpstr>
      <vt:lpstr>Boolean Algebra: Rewriting Statements</vt:lpstr>
      <vt:lpstr>Logically Equivalent Statements</vt:lpstr>
      <vt:lpstr>Some Important Equivalences</vt:lpstr>
      <vt:lpstr>More Equivalences</vt:lpstr>
      <vt:lpstr>Even More Equivalences</vt:lpstr>
      <vt:lpstr>Simplifying Statements I</vt:lpstr>
      <vt:lpstr>Generalized Conjunctions and Generalized Disjunctions</vt:lpstr>
      <vt:lpstr>Simplifying Statements II</vt:lpstr>
      <vt:lpstr>‘⊤’ and ‘⊥’</vt:lpstr>
      <vt:lpstr>Some equivalences involving ‘⊤’ and ‘⊥’</vt:lpstr>
      <vt:lpstr>Simplifying Statements III</vt:lpstr>
      <vt:lpstr>Normal Forms and  Expressive Completeness </vt:lpstr>
      <vt:lpstr>Negation Normal Form</vt:lpstr>
      <vt:lpstr>Disjunctive Normal Form</vt:lpstr>
      <vt:lpstr>Conjunctive Normal Form</vt:lpstr>
      <vt:lpstr>Truth-Functional Connectives</vt:lpstr>
      <vt:lpstr>Unary Connectives</vt:lpstr>
      <vt:lpstr>Binary Connectives</vt:lpstr>
      <vt:lpstr>Expressing other connectives using ‘and’, ‘or’, and ‘not’</vt:lpstr>
      <vt:lpstr>Truth-Functional Expressive Completeness</vt:lpstr>
      <vt:lpstr>The NAND</vt:lpstr>
      <vt:lpstr>Expressive Completeness of the NAND</vt:lpstr>
      <vt:lpstr>Truth-Trees</vt:lpstr>
      <vt:lpstr>Logical Possibility</vt:lpstr>
      <vt:lpstr>Truth Table Method</vt:lpstr>
      <vt:lpstr>Drawback and Room for Solution</vt:lpstr>
      <vt:lpstr>Simple Solution: Stopping Early</vt:lpstr>
      <vt:lpstr>A More Focused Search</vt:lpstr>
      <vt:lpstr>The Short Truth Table Method</vt:lpstr>
      <vt:lpstr>Short Truth Table Method and Indirect Proof</vt:lpstr>
      <vt:lpstr>Drawback of the Short Truth Table Method</vt:lpstr>
      <vt:lpstr>Truth Trees</vt:lpstr>
      <vt:lpstr>Truth Tree Example</vt:lpstr>
      <vt:lpstr>Decomposition Rules for Truth Trees</vt:lpstr>
      <vt:lpstr>Truth Trees as Decision Procedures</vt:lpstr>
    </vt:vector>
  </TitlesOfParts>
  <Company>Minds &amp; Machines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dc:title>
  <dc:creator>Bram</dc:creator>
  <cp:lastModifiedBy>heuveb</cp:lastModifiedBy>
  <cp:revision>12</cp:revision>
  <dcterms:created xsi:type="dcterms:W3CDTF">2004-01-05T20:31:49Z</dcterms:created>
  <dcterms:modified xsi:type="dcterms:W3CDTF">2012-01-27T14:45:53Z</dcterms:modified>
</cp:coreProperties>
</file>