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4" r:id="rId5"/>
    <p:sldId id="265" r:id="rId6"/>
    <p:sldId id="258" r:id="rId7"/>
    <p:sldId id="259" r:id="rId8"/>
    <p:sldId id="260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3A40F-5E70-4B22-B3A6-1A8D3A59A2ED}" type="datetimeFigureOut">
              <a:rPr lang="en-US" smtClean="0"/>
              <a:t>11/16/2011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F8344-0B19-43A2-8326-8DE35FD637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 for Connect-4 </a:t>
            </a:r>
            <a:br>
              <a:rPr lang="en-US" dirty="0" smtClean="0"/>
            </a:br>
            <a:r>
              <a:rPr lang="en-US" dirty="0" smtClean="0"/>
              <a:t>(or other 2-player games)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Minds and Machines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Move to Make?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Some strategies:</a:t>
            </a:r>
          </a:p>
          <a:p>
            <a:pPr lvl="1"/>
            <a:r>
              <a:rPr lang="en-US" sz="2400" dirty="0" smtClean="0"/>
              <a:t>Random move</a:t>
            </a:r>
          </a:p>
          <a:p>
            <a:pPr lvl="1"/>
            <a:r>
              <a:rPr lang="en-US" sz="2400" dirty="0" smtClean="0"/>
              <a:t>Random move in open column</a:t>
            </a:r>
          </a:p>
          <a:p>
            <a:pPr lvl="1"/>
            <a:r>
              <a:rPr lang="en-US" sz="2400" dirty="0" smtClean="0"/>
              <a:t>Move in center column</a:t>
            </a:r>
          </a:p>
          <a:p>
            <a:pPr lvl="1"/>
            <a:r>
              <a:rPr lang="en-US" sz="2400" dirty="0" smtClean="0"/>
              <a:t>Move in spot that wins (i.e. makes 4 out of 4)</a:t>
            </a:r>
          </a:p>
          <a:p>
            <a:pPr lvl="2"/>
            <a:r>
              <a:rPr lang="en-US" sz="2000" dirty="0" smtClean="0"/>
              <a:t>Move in spot that blocks opponent win</a:t>
            </a:r>
          </a:p>
          <a:p>
            <a:pPr lvl="1"/>
            <a:r>
              <a:rPr lang="en-US" sz="2400" dirty="0" smtClean="0"/>
              <a:t>Move in spot that makes 3 (or 2 or 1) out of 4 (with rest open)</a:t>
            </a:r>
          </a:p>
          <a:p>
            <a:pPr lvl="2"/>
            <a:r>
              <a:rPr lang="en-US" sz="2000" dirty="0" smtClean="0"/>
              <a:t>Prevent opponent making such a move</a:t>
            </a:r>
          </a:p>
          <a:p>
            <a:pPr lvl="1"/>
            <a:r>
              <a:rPr lang="en-US" sz="2400" dirty="0" smtClean="0"/>
              <a:t>Move in spot that is part of most possible 4-in-a-row</a:t>
            </a:r>
            <a:endParaRPr lang="en-US" sz="2400" dirty="0" smtClean="0"/>
          </a:p>
          <a:p>
            <a:pPr lvl="1"/>
            <a:r>
              <a:rPr lang="en-US" sz="2400" dirty="0" smtClean="0"/>
              <a:t>… ??</a:t>
            </a:r>
          </a:p>
          <a:p>
            <a:pPr lvl="1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Looking Moves Ahead: Search Trees</a:t>
            </a:r>
            <a:endParaRPr lang="en-US" sz="4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6123709" cy="5151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Issue: Explosion of Possible 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Suppose that you and your opponent can choose between x different possible moves.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 is called the branching factor</a:t>
            </a:r>
          </a:p>
          <a:p>
            <a:pPr lvl="1"/>
            <a:r>
              <a:rPr lang="en-US" dirty="0" smtClean="0"/>
              <a:t>for Connect-4, x is 7 (or less, once columns get filled up). Let’s say about 6 on average.</a:t>
            </a:r>
          </a:p>
          <a:p>
            <a:r>
              <a:rPr lang="en-US" dirty="0" smtClean="0"/>
              <a:t>So, you have x boards at level 1.</a:t>
            </a:r>
          </a:p>
          <a:p>
            <a:r>
              <a:rPr lang="en-US" dirty="0" smtClean="0"/>
              <a:t>For each move, there are x moves the opponents can make: x</a:t>
            </a:r>
            <a:r>
              <a:rPr lang="en-US" baseline="30000" dirty="0" smtClean="0"/>
              <a:t>2</a:t>
            </a:r>
            <a:r>
              <a:rPr lang="en-US" dirty="0" smtClean="0"/>
              <a:t> boards at level 2</a:t>
            </a:r>
          </a:p>
          <a:p>
            <a:r>
              <a:rPr lang="en-US" dirty="0" smtClean="0"/>
              <a:t>In general: </a:t>
            </a:r>
            <a:r>
              <a:rPr lang="en-US" dirty="0" err="1" smtClean="0"/>
              <a:t>x</a:t>
            </a:r>
            <a:r>
              <a:rPr lang="en-US" baseline="30000" dirty="0" err="1" smtClean="0"/>
              <a:t>n</a:t>
            </a:r>
            <a:r>
              <a:rPr lang="en-US" baseline="30000" dirty="0" smtClean="0"/>
              <a:t> </a:t>
            </a:r>
            <a:r>
              <a:rPr lang="en-US" dirty="0" smtClean="0"/>
              <a:t>boards at level n: an explosive function!</a:t>
            </a:r>
            <a:endParaRPr lang="en-US" baseline="30000" dirty="0"/>
          </a:p>
          <a:p>
            <a:r>
              <a:rPr lang="en-US" dirty="0" smtClean="0"/>
              <a:t>For example, a typical game in Connect-4 may take 30 moves: that’s ~6</a:t>
            </a:r>
            <a:r>
              <a:rPr lang="en-US" baseline="30000" dirty="0" smtClean="0"/>
              <a:t>30</a:t>
            </a:r>
            <a:r>
              <a:rPr lang="en-US" dirty="0" smtClean="0"/>
              <a:t> boards!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dirty="0" smtClean="0"/>
              <a:t>Chess, Combinatorial Explosion, and Computers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It is estimated that the average number of moves that one can make during a chess game is about 30. Also, typical games of chess take about 80 moves. So, the search tree for chess would have about 30</a:t>
            </a:r>
            <a:r>
              <a:rPr lang="en-US" baseline="30000" dirty="0" smtClean="0"/>
              <a:t>80</a:t>
            </a:r>
            <a:r>
              <a:rPr lang="en-US" dirty="0" smtClean="0"/>
              <a:t> states which is about</a:t>
            </a:r>
            <a:r>
              <a:rPr lang="en-US" dirty="0" smtClean="0">
                <a:sym typeface="Symbol" pitchFamily="18" charset="2"/>
              </a:rPr>
              <a:t> 10</a:t>
            </a:r>
            <a:r>
              <a:rPr lang="en-US" baseline="30000" dirty="0" smtClean="0">
                <a:sym typeface="Symbol" pitchFamily="18" charset="2"/>
              </a:rPr>
              <a:t>120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/>
              <a:t>board states!!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Deep Blue, the chess computer that beat Kasparov, was able to look about 8 moves ahead, which means that it would consider about 30</a:t>
            </a:r>
            <a:r>
              <a:rPr lang="en-US" baseline="30000" dirty="0" smtClean="0"/>
              <a:t>8</a:t>
            </a:r>
            <a:r>
              <a:rPr lang="en-US" dirty="0" smtClean="0"/>
              <a:t>, which is about 10</a:t>
            </a:r>
            <a:r>
              <a:rPr lang="en-US" baseline="30000" dirty="0" smtClean="0"/>
              <a:t>12</a:t>
            </a:r>
            <a:r>
              <a:rPr lang="en-US" dirty="0" smtClean="0"/>
              <a:t> (1 trillion), possible board positions.  Deep Blue was able to do this because of its enormous speed.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Moves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022725" y="1941513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Current state</a:t>
            </a: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H="1">
            <a:off x="3733800" y="2438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4876800" y="2438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505200" y="27432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5334000" y="27432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1447800" y="2362200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Player 1’s turn: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2438400" y="3048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3657600" y="3048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5410200" y="3048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5562600" y="30480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Text Box 14"/>
          <p:cNvSpPr txBox="1">
            <a:spLocks noChangeArrowheads="1"/>
          </p:cNvSpPr>
          <p:nvPr/>
        </p:nvSpPr>
        <p:spPr bwMode="auto">
          <a:xfrm>
            <a:off x="1295400" y="3657600"/>
            <a:ext cx="160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Player 1 wins!</a:t>
            </a:r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3048000" y="3657600"/>
            <a:ext cx="160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Player 2 wins!</a:t>
            </a:r>
          </a:p>
        </p:txBody>
      </p:sp>
      <p:sp>
        <p:nvSpPr>
          <p:cNvPr id="20495" name="Text Box 17"/>
          <p:cNvSpPr txBox="1">
            <a:spLocks noChangeArrowheads="1"/>
          </p:cNvSpPr>
          <p:nvPr/>
        </p:nvSpPr>
        <p:spPr bwMode="auto">
          <a:xfrm>
            <a:off x="4953000" y="36576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Still open</a:t>
            </a:r>
          </a:p>
        </p:txBody>
      </p:sp>
      <p:sp>
        <p:nvSpPr>
          <p:cNvPr id="20496" name="Text Box 18"/>
          <p:cNvSpPr txBox="1">
            <a:spLocks noChangeArrowheads="1"/>
          </p:cNvSpPr>
          <p:nvPr/>
        </p:nvSpPr>
        <p:spPr bwMode="auto">
          <a:xfrm>
            <a:off x="6172200" y="36576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Still open</a:t>
            </a:r>
          </a:p>
        </p:txBody>
      </p:sp>
      <p:sp>
        <p:nvSpPr>
          <p:cNvPr id="20497" name="Text Box 20"/>
          <p:cNvSpPr txBox="1">
            <a:spLocks noChangeArrowheads="1"/>
          </p:cNvSpPr>
          <p:nvPr/>
        </p:nvSpPr>
        <p:spPr bwMode="auto">
          <a:xfrm>
            <a:off x="457200" y="3124200"/>
            <a:ext cx="170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Player 2’s turn:</a:t>
            </a:r>
          </a:p>
        </p:txBody>
      </p:sp>
      <p:sp>
        <p:nvSpPr>
          <p:cNvPr id="20498" name="Text Box 21"/>
          <p:cNvSpPr txBox="1">
            <a:spLocks noChangeArrowheads="1"/>
          </p:cNvSpPr>
          <p:nvPr/>
        </p:nvSpPr>
        <p:spPr bwMode="auto">
          <a:xfrm>
            <a:off x="685800" y="4648200"/>
            <a:ext cx="8235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 other words: Player 1 can either make a ‘risky’ move (A) or a more ‘safe’</a:t>
            </a:r>
          </a:p>
          <a:p>
            <a:r>
              <a:rPr lang="en-US" dirty="0"/>
              <a:t>Move (B). Player 1 may be attracted to A, because if player 2 isn’t careful, </a:t>
            </a:r>
          </a:p>
          <a:p>
            <a:r>
              <a:rPr lang="en-US" dirty="0"/>
              <a:t>player 1 wins.  However, if player 2 is careful, player 1 will actually lose. So, </a:t>
            </a:r>
          </a:p>
          <a:p>
            <a:r>
              <a:rPr lang="en-US" dirty="0"/>
              <a:t>what to do? Take the risk and hope that your opponent does something ‘stupid’,</a:t>
            </a:r>
          </a:p>
          <a:p>
            <a:r>
              <a:rPr lang="en-US" dirty="0"/>
              <a:t>or play it safe?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Max-Min Strategy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One possible strategy in choosing moves is to assume that the opponent never does something stupid, and in fact always makes </a:t>
            </a:r>
            <a:r>
              <a:rPr lang="en-US" sz="2800" dirty="0" smtClean="0"/>
              <a:t>its best possible move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The Max-Min strategy is based on this assumption: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Generate the search tree as far as you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Now use some kind of scoring rubric to assign a score to the very last states: the better it is for player 1, the </a:t>
            </a:r>
            <a:r>
              <a:rPr lang="en-US" sz="2400" dirty="0" smtClean="0"/>
              <a:t>higher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Now work your way back up the tree, and score each of the earlier states as follows: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If it is player 1’s turn, then the score is the </a:t>
            </a:r>
            <a:r>
              <a:rPr lang="en-US" sz="2000" i="1" dirty="0" smtClean="0"/>
              <a:t>maximum</a:t>
            </a:r>
            <a:r>
              <a:rPr lang="en-US" sz="2000" dirty="0" smtClean="0"/>
              <a:t> of the scores of the states immediately below it (i.e. pick </a:t>
            </a:r>
            <a:r>
              <a:rPr lang="en-US" sz="2000" dirty="0" smtClean="0"/>
              <a:t>best </a:t>
            </a:r>
            <a:r>
              <a:rPr lang="en-US" sz="2000" dirty="0" smtClean="0"/>
              <a:t>move for player 1)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If it is player 2’s turn, then the score is the </a:t>
            </a:r>
            <a:r>
              <a:rPr lang="en-US" sz="2000" i="1" dirty="0" smtClean="0"/>
              <a:t>minimum</a:t>
            </a:r>
            <a:r>
              <a:rPr lang="en-US" sz="2000" dirty="0" smtClean="0"/>
              <a:t> of the scores of the states immediately below it (i.e. pick </a:t>
            </a:r>
            <a:r>
              <a:rPr lang="en-US" sz="2000" dirty="0" smtClean="0"/>
              <a:t>best </a:t>
            </a:r>
            <a:r>
              <a:rPr lang="en-US" sz="2000" dirty="0" smtClean="0"/>
              <a:t>move for player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Max-Min Strategy</a:t>
            </a:r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>
            <a:off x="4800600" y="1600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2" name="Line 6"/>
          <p:cNvSpPr>
            <a:spLocks noChangeShapeType="1"/>
          </p:cNvSpPr>
          <p:nvPr/>
        </p:nvSpPr>
        <p:spPr bwMode="auto">
          <a:xfrm>
            <a:off x="5029200" y="1600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4572000" y="182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4572000" y="205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Text Box 11"/>
          <p:cNvSpPr txBox="1">
            <a:spLocks noChangeArrowheads="1"/>
          </p:cNvSpPr>
          <p:nvPr/>
        </p:nvSpPr>
        <p:spPr bwMode="auto">
          <a:xfrm>
            <a:off x="5029200" y="1524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36" name="Text Box 14"/>
          <p:cNvSpPr txBox="1">
            <a:spLocks noChangeArrowheads="1"/>
          </p:cNvSpPr>
          <p:nvPr/>
        </p:nvSpPr>
        <p:spPr bwMode="auto">
          <a:xfrm>
            <a:off x="4572000" y="1981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37" name="Text Box 16"/>
          <p:cNvSpPr txBox="1">
            <a:spLocks noChangeArrowheads="1"/>
          </p:cNvSpPr>
          <p:nvPr/>
        </p:nvSpPr>
        <p:spPr bwMode="auto">
          <a:xfrm>
            <a:off x="4800600" y="175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38" name="Line 44"/>
          <p:cNvSpPr>
            <a:spLocks noChangeShapeType="1"/>
          </p:cNvSpPr>
          <p:nvPr/>
        </p:nvSpPr>
        <p:spPr bwMode="auto">
          <a:xfrm flipH="1">
            <a:off x="3810000" y="2438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Line 45"/>
          <p:cNvSpPr>
            <a:spLocks noChangeShapeType="1"/>
          </p:cNvSpPr>
          <p:nvPr/>
        </p:nvSpPr>
        <p:spPr bwMode="auto">
          <a:xfrm>
            <a:off x="5334000" y="24384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Text Box 160"/>
          <p:cNvSpPr txBox="1">
            <a:spLocks noChangeArrowheads="1"/>
          </p:cNvSpPr>
          <p:nvPr/>
        </p:nvSpPr>
        <p:spPr bwMode="auto">
          <a:xfrm>
            <a:off x="990600" y="1676400"/>
            <a:ext cx="240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Tic-Tac-Toe: o to play</a:t>
            </a:r>
          </a:p>
        </p:txBody>
      </p:sp>
      <p:sp>
        <p:nvSpPr>
          <p:cNvPr id="22541" name="Line 161"/>
          <p:cNvSpPr>
            <a:spLocks noChangeShapeType="1"/>
          </p:cNvSpPr>
          <p:nvPr/>
        </p:nvSpPr>
        <p:spPr bwMode="auto">
          <a:xfrm>
            <a:off x="34290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Line 162"/>
          <p:cNvSpPr>
            <a:spLocks noChangeShapeType="1"/>
          </p:cNvSpPr>
          <p:nvPr/>
        </p:nvSpPr>
        <p:spPr bwMode="auto">
          <a:xfrm>
            <a:off x="36576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Line 163"/>
          <p:cNvSpPr>
            <a:spLocks noChangeShapeType="1"/>
          </p:cNvSpPr>
          <p:nvPr/>
        </p:nvSpPr>
        <p:spPr bwMode="auto">
          <a:xfrm>
            <a:off x="3200400" y="3048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Line 164"/>
          <p:cNvSpPr>
            <a:spLocks noChangeShapeType="1"/>
          </p:cNvSpPr>
          <p:nvPr/>
        </p:nvSpPr>
        <p:spPr bwMode="auto">
          <a:xfrm>
            <a:off x="3200400" y="3276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Text Box 165"/>
          <p:cNvSpPr txBox="1">
            <a:spLocks noChangeArrowheads="1"/>
          </p:cNvSpPr>
          <p:nvPr/>
        </p:nvSpPr>
        <p:spPr bwMode="auto">
          <a:xfrm>
            <a:off x="3657600" y="2743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46" name="Text Box 166"/>
          <p:cNvSpPr txBox="1">
            <a:spLocks noChangeArrowheads="1"/>
          </p:cNvSpPr>
          <p:nvPr/>
        </p:nvSpPr>
        <p:spPr bwMode="auto">
          <a:xfrm>
            <a:off x="3200400" y="3200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47" name="Text Box 167"/>
          <p:cNvSpPr txBox="1">
            <a:spLocks noChangeArrowheads="1"/>
          </p:cNvSpPr>
          <p:nvPr/>
        </p:nvSpPr>
        <p:spPr bwMode="auto">
          <a:xfrm>
            <a:off x="3429000" y="2971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48" name="Line 168"/>
          <p:cNvSpPr>
            <a:spLocks noChangeShapeType="1"/>
          </p:cNvSpPr>
          <p:nvPr/>
        </p:nvSpPr>
        <p:spPr bwMode="auto">
          <a:xfrm>
            <a:off x="60198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Line 169"/>
          <p:cNvSpPr>
            <a:spLocks noChangeShapeType="1"/>
          </p:cNvSpPr>
          <p:nvPr/>
        </p:nvSpPr>
        <p:spPr bwMode="auto">
          <a:xfrm>
            <a:off x="62484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Line 170"/>
          <p:cNvSpPr>
            <a:spLocks noChangeShapeType="1"/>
          </p:cNvSpPr>
          <p:nvPr/>
        </p:nvSpPr>
        <p:spPr bwMode="auto">
          <a:xfrm>
            <a:off x="5791200" y="3048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Line 171"/>
          <p:cNvSpPr>
            <a:spLocks noChangeShapeType="1"/>
          </p:cNvSpPr>
          <p:nvPr/>
        </p:nvSpPr>
        <p:spPr bwMode="auto">
          <a:xfrm>
            <a:off x="5791200" y="3276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Text Box 172"/>
          <p:cNvSpPr txBox="1">
            <a:spLocks noChangeArrowheads="1"/>
          </p:cNvSpPr>
          <p:nvPr/>
        </p:nvSpPr>
        <p:spPr bwMode="auto">
          <a:xfrm>
            <a:off x="6248400" y="2743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53" name="Text Box 173"/>
          <p:cNvSpPr txBox="1">
            <a:spLocks noChangeArrowheads="1"/>
          </p:cNvSpPr>
          <p:nvPr/>
        </p:nvSpPr>
        <p:spPr bwMode="auto">
          <a:xfrm>
            <a:off x="5791200" y="3200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54" name="Text Box 174"/>
          <p:cNvSpPr txBox="1">
            <a:spLocks noChangeArrowheads="1"/>
          </p:cNvSpPr>
          <p:nvPr/>
        </p:nvSpPr>
        <p:spPr bwMode="auto">
          <a:xfrm>
            <a:off x="6019800" y="2971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55" name="Text Box 175"/>
          <p:cNvSpPr txBox="1">
            <a:spLocks noChangeArrowheads="1"/>
          </p:cNvSpPr>
          <p:nvPr/>
        </p:nvSpPr>
        <p:spPr bwMode="auto">
          <a:xfrm>
            <a:off x="3657600" y="3200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56" name="Text Box 176"/>
          <p:cNvSpPr txBox="1">
            <a:spLocks noChangeArrowheads="1"/>
          </p:cNvSpPr>
          <p:nvPr/>
        </p:nvSpPr>
        <p:spPr bwMode="auto">
          <a:xfrm>
            <a:off x="6019800" y="3200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57" name="Line 177"/>
          <p:cNvSpPr>
            <a:spLocks noChangeShapeType="1"/>
          </p:cNvSpPr>
          <p:nvPr/>
        </p:nvSpPr>
        <p:spPr bwMode="auto">
          <a:xfrm flipH="1">
            <a:off x="2514600" y="3581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Line 178"/>
          <p:cNvSpPr>
            <a:spLocks noChangeShapeType="1"/>
          </p:cNvSpPr>
          <p:nvPr/>
        </p:nvSpPr>
        <p:spPr bwMode="auto">
          <a:xfrm>
            <a:off x="4038600" y="35814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Line 179"/>
          <p:cNvSpPr>
            <a:spLocks noChangeShapeType="1"/>
          </p:cNvSpPr>
          <p:nvPr/>
        </p:nvSpPr>
        <p:spPr bwMode="auto">
          <a:xfrm>
            <a:off x="21336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0" name="Line 180"/>
          <p:cNvSpPr>
            <a:spLocks noChangeShapeType="1"/>
          </p:cNvSpPr>
          <p:nvPr/>
        </p:nvSpPr>
        <p:spPr bwMode="auto">
          <a:xfrm>
            <a:off x="23622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Line 181"/>
          <p:cNvSpPr>
            <a:spLocks noChangeShapeType="1"/>
          </p:cNvSpPr>
          <p:nvPr/>
        </p:nvSpPr>
        <p:spPr bwMode="auto">
          <a:xfrm>
            <a:off x="19050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Line 182"/>
          <p:cNvSpPr>
            <a:spLocks noChangeShapeType="1"/>
          </p:cNvSpPr>
          <p:nvPr/>
        </p:nvSpPr>
        <p:spPr bwMode="auto">
          <a:xfrm>
            <a:off x="19050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Text Box 183"/>
          <p:cNvSpPr txBox="1">
            <a:spLocks noChangeArrowheads="1"/>
          </p:cNvSpPr>
          <p:nvPr/>
        </p:nvSpPr>
        <p:spPr bwMode="auto">
          <a:xfrm>
            <a:off x="2362200" y="3886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64" name="Text Box 184"/>
          <p:cNvSpPr txBox="1">
            <a:spLocks noChangeArrowheads="1"/>
          </p:cNvSpPr>
          <p:nvPr/>
        </p:nvSpPr>
        <p:spPr bwMode="auto">
          <a:xfrm>
            <a:off x="1905000" y="4343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65" name="Text Box 185"/>
          <p:cNvSpPr txBox="1">
            <a:spLocks noChangeArrowheads="1"/>
          </p:cNvSpPr>
          <p:nvPr/>
        </p:nvSpPr>
        <p:spPr bwMode="auto">
          <a:xfrm>
            <a:off x="2133600" y="4114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66" name="Line 186"/>
          <p:cNvSpPr>
            <a:spLocks noChangeShapeType="1"/>
          </p:cNvSpPr>
          <p:nvPr/>
        </p:nvSpPr>
        <p:spPr bwMode="auto">
          <a:xfrm>
            <a:off x="47244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Line 187"/>
          <p:cNvSpPr>
            <a:spLocks noChangeShapeType="1"/>
          </p:cNvSpPr>
          <p:nvPr/>
        </p:nvSpPr>
        <p:spPr bwMode="auto">
          <a:xfrm>
            <a:off x="4953000" y="3962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Line 188"/>
          <p:cNvSpPr>
            <a:spLocks noChangeShapeType="1"/>
          </p:cNvSpPr>
          <p:nvPr/>
        </p:nvSpPr>
        <p:spPr bwMode="auto">
          <a:xfrm>
            <a:off x="44958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9" name="Line 189"/>
          <p:cNvSpPr>
            <a:spLocks noChangeShapeType="1"/>
          </p:cNvSpPr>
          <p:nvPr/>
        </p:nvSpPr>
        <p:spPr bwMode="auto">
          <a:xfrm>
            <a:off x="4495800" y="4419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0" name="Text Box 190"/>
          <p:cNvSpPr txBox="1">
            <a:spLocks noChangeArrowheads="1"/>
          </p:cNvSpPr>
          <p:nvPr/>
        </p:nvSpPr>
        <p:spPr bwMode="auto">
          <a:xfrm>
            <a:off x="4953000" y="3886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71" name="Text Box 191"/>
          <p:cNvSpPr txBox="1">
            <a:spLocks noChangeArrowheads="1"/>
          </p:cNvSpPr>
          <p:nvPr/>
        </p:nvSpPr>
        <p:spPr bwMode="auto">
          <a:xfrm>
            <a:off x="4495800" y="4343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72" name="Text Box 192"/>
          <p:cNvSpPr txBox="1">
            <a:spLocks noChangeArrowheads="1"/>
          </p:cNvSpPr>
          <p:nvPr/>
        </p:nvSpPr>
        <p:spPr bwMode="auto">
          <a:xfrm>
            <a:off x="4724400" y="41148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73" name="Text Box 193"/>
          <p:cNvSpPr txBox="1">
            <a:spLocks noChangeArrowheads="1"/>
          </p:cNvSpPr>
          <p:nvPr/>
        </p:nvSpPr>
        <p:spPr bwMode="auto">
          <a:xfrm>
            <a:off x="2362200" y="4343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74" name="Text Box 194"/>
          <p:cNvSpPr txBox="1">
            <a:spLocks noChangeArrowheads="1"/>
          </p:cNvSpPr>
          <p:nvPr/>
        </p:nvSpPr>
        <p:spPr bwMode="auto">
          <a:xfrm>
            <a:off x="4953000" y="4343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75" name="Text Box 195"/>
          <p:cNvSpPr txBox="1">
            <a:spLocks noChangeArrowheads="1"/>
          </p:cNvSpPr>
          <p:nvPr/>
        </p:nvSpPr>
        <p:spPr bwMode="auto">
          <a:xfrm>
            <a:off x="1905000" y="3886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76" name="Text Box 196"/>
          <p:cNvSpPr txBox="1">
            <a:spLocks noChangeArrowheads="1"/>
          </p:cNvSpPr>
          <p:nvPr/>
        </p:nvSpPr>
        <p:spPr bwMode="auto">
          <a:xfrm>
            <a:off x="4495800" y="4114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77" name="Line 197"/>
          <p:cNvSpPr>
            <a:spLocks noChangeShapeType="1"/>
          </p:cNvSpPr>
          <p:nvPr/>
        </p:nvSpPr>
        <p:spPr bwMode="auto">
          <a:xfrm flipH="1">
            <a:off x="1143000" y="46482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8" name="Line 198"/>
          <p:cNvSpPr>
            <a:spLocks noChangeShapeType="1"/>
          </p:cNvSpPr>
          <p:nvPr/>
        </p:nvSpPr>
        <p:spPr bwMode="auto">
          <a:xfrm>
            <a:off x="2667000" y="4648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9" name="Line 199"/>
          <p:cNvSpPr>
            <a:spLocks noChangeShapeType="1"/>
          </p:cNvSpPr>
          <p:nvPr/>
        </p:nvSpPr>
        <p:spPr bwMode="auto">
          <a:xfrm>
            <a:off x="762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0" name="Line 200"/>
          <p:cNvSpPr>
            <a:spLocks noChangeShapeType="1"/>
          </p:cNvSpPr>
          <p:nvPr/>
        </p:nvSpPr>
        <p:spPr bwMode="auto">
          <a:xfrm>
            <a:off x="990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1" name="Line 201"/>
          <p:cNvSpPr>
            <a:spLocks noChangeShapeType="1"/>
          </p:cNvSpPr>
          <p:nvPr/>
        </p:nvSpPr>
        <p:spPr bwMode="auto">
          <a:xfrm>
            <a:off x="533400" y="5257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2" name="Line 202"/>
          <p:cNvSpPr>
            <a:spLocks noChangeShapeType="1"/>
          </p:cNvSpPr>
          <p:nvPr/>
        </p:nvSpPr>
        <p:spPr bwMode="auto">
          <a:xfrm>
            <a:off x="533400" y="548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3" name="Text Box 203"/>
          <p:cNvSpPr txBox="1">
            <a:spLocks noChangeArrowheads="1"/>
          </p:cNvSpPr>
          <p:nvPr/>
        </p:nvSpPr>
        <p:spPr bwMode="auto">
          <a:xfrm>
            <a:off x="990600" y="4953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84" name="Text Box 204"/>
          <p:cNvSpPr txBox="1">
            <a:spLocks noChangeArrowheads="1"/>
          </p:cNvSpPr>
          <p:nvPr/>
        </p:nvSpPr>
        <p:spPr bwMode="auto">
          <a:xfrm>
            <a:off x="533400" y="5410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85" name="Text Box 205"/>
          <p:cNvSpPr txBox="1">
            <a:spLocks noChangeArrowheads="1"/>
          </p:cNvSpPr>
          <p:nvPr/>
        </p:nvSpPr>
        <p:spPr bwMode="auto">
          <a:xfrm>
            <a:off x="7620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86" name="Line 206"/>
          <p:cNvSpPr>
            <a:spLocks noChangeShapeType="1"/>
          </p:cNvSpPr>
          <p:nvPr/>
        </p:nvSpPr>
        <p:spPr bwMode="auto">
          <a:xfrm>
            <a:off x="33528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7" name="Line 207"/>
          <p:cNvSpPr>
            <a:spLocks noChangeShapeType="1"/>
          </p:cNvSpPr>
          <p:nvPr/>
        </p:nvSpPr>
        <p:spPr bwMode="auto">
          <a:xfrm>
            <a:off x="3581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8" name="Line 208"/>
          <p:cNvSpPr>
            <a:spLocks noChangeShapeType="1"/>
          </p:cNvSpPr>
          <p:nvPr/>
        </p:nvSpPr>
        <p:spPr bwMode="auto">
          <a:xfrm>
            <a:off x="3124200" y="5257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9" name="Line 209"/>
          <p:cNvSpPr>
            <a:spLocks noChangeShapeType="1"/>
          </p:cNvSpPr>
          <p:nvPr/>
        </p:nvSpPr>
        <p:spPr bwMode="auto">
          <a:xfrm>
            <a:off x="3124200" y="548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0" name="Text Box 210"/>
          <p:cNvSpPr txBox="1">
            <a:spLocks noChangeArrowheads="1"/>
          </p:cNvSpPr>
          <p:nvPr/>
        </p:nvSpPr>
        <p:spPr bwMode="auto">
          <a:xfrm>
            <a:off x="3581400" y="4953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91" name="Text Box 211"/>
          <p:cNvSpPr txBox="1">
            <a:spLocks noChangeArrowheads="1"/>
          </p:cNvSpPr>
          <p:nvPr/>
        </p:nvSpPr>
        <p:spPr bwMode="auto">
          <a:xfrm>
            <a:off x="3124200" y="5410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92" name="Text Box 212"/>
          <p:cNvSpPr txBox="1">
            <a:spLocks noChangeArrowheads="1"/>
          </p:cNvSpPr>
          <p:nvPr/>
        </p:nvSpPr>
        <p:spPr bwMode="auto">
          <a:xfrm>
            <a:off x="33528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93" name="Text Box 213"/>
          <p:cNvSpPr txBox="1">
            <a:spLocks noChangeArrowheads="1"/>
          </p:cNvSpPr>
          <p:nvPr/>
        </p:nvSpPr>
        <p:spPr bwMode="auto">
          <a:xfrm>
            <a:off x="9906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94" name="Text Box 214"/>
          <p:cNvSpPr txBox="1">
            <a:spLocks noChangeArrowheads="1"/>
          </p:cNvSpPr>
          <p:nvPr/>
        </p:nvSpPr>
        <p:spPr bwMode="auto">
          <a:xfrm>
            <a:off x="35814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595" name="Text Box 215"/>
          <p:cNvSpPr txBox="1">
            <a:spLocks noChangeArrowheads="1"/>
          </p:cNvSpPr>
          <p:nvPr/>
        </p:nvSpPr>
        <p:spPr bwMode="auto">
          <a:xfrm>
            <a:off x="533400" y="4953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96" name="Text Box 216"/>
          <p:cNvSpPr txBox="1">
            <a:spLocks noChangeArrowheads="1"/>
          </p:cNvSpPr>
          <p:nvPr/>
        </p:nvSpPr>
        <p:spPr bwMode="auto">
          <a:xfrm>
            <a:off x="3124200" y="4953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597" name="Text Box 217"/>
          <p:cNvSpPr txBox="1">
            <a:spLocks noChangeArrowheads="1"/>
          </p:cNvSpPr>
          <p:nvPr/>
        </p:nvSpPr>
        <p:spPr bwMode="auto">
          <a:xfrm>
            <a:off x="6689725" y="1636713"/>
            <a:ext cx="233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Only some of the </a:t>
            </a:r>
          </a:p>
          <a:p>
            <a:r>
              <a:rPr lang="en-US"/>
              <a:t>Branches are shown!</a:t>
            </a:r>
          </a:p>
        </p:txBody>
      </p:sp>
      <p:sp>
        <p:nvSpPr>
          <p:cNvPr id="22598" name="Line 218"/>
          <p:cNvSpPr>
            <a:spLocks noChangeShapeType="1"/>
          </p:cNvSpPr>
          <p:nvPr/>
        </p:nvSpPr>
        <p:spPr bwMode="auto">
          <a:xfrm>
            <a:off x="54864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99" name="Line 219"/>
          <p:cNvSpPr>
            <a:spLocks noChangeShapeType="1"/>
          </p:cNvSpPr>
          <p:nvPr/>
        </p:nvSpPr>
        <p:spPr bwMode="auto">
          <a:xfrm>
            <a:off x="57150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0" name="Line 220"/>
          <p:cNvSpPr>
            <a:spLocks noChangeShapeType="1"/>
          </p:cNvSpPr>
          <p:nvPr/>
        </p:nvSpPr>
        <p:spPr bwMode="auto">
          <a:xfrm>
            <a:off x="5257800" y="5257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1" name="Line 221"/>
          <p:cNvSpPr>
            <a:spLocks noChangeShapeType="1"/>
          </p:cNvSpPr>
          <p:nvPr/>
        </p:nvSpPr>
        <p:spPr bwMode="auto">
          <a:xfrm>
            <a:off x="5257800" y="548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02" name="Text Box 222"/>
          <p:cNvSpPr txBox="1">
            <a:spLocks noChangeArrowheads="1"/>
          </p:cNvSpPr>
          <p:nvPr/>
        </p:nvSpPr>
        <p:spPr bwMode="auto">
          <a:xfrm>
            <a:off x="5715000" y="49530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03" name="Text Box 223"/>
          <p:cNvSpPr txBox="1">
            <a:spLocks noChangeArrowheads="1"/>
          </p:cNvSpPr>
          <p:nvPr/>
        </p:nvSpPr>
        <p:spPr bwMode="auto">
          <a:xfrm>
            <a:off x="5257800" y="54102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04" name="Text Box 224"/>
          <p:cNvSpPr txBox="1">
            <a:spLocks noChangeArrowheads="1"/>
          </p:cNvSpPr>
          <p:nvPr/>
        </p:nvSpPr>
        <p:spPr bwMode="auto">
          <a:xfrm>
            <a:off x="54864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05" name="Text Box 225"/>
          <p:cNvSpPr txBox="1">
            <a:spLocks noChangeArrowheads="1"/>
          </p:cNvSpPr>
          <p:nvPr/>
        </p:nvSpPr>
        <p:spPr bwMode="auto">
          <a:xfrm>
            <a:off x="57150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06" name="Text Box 226"/>
          <p:cNvSpPr txBox="1">
            <a:spLocks noChangeArrowheads="1"/>
          </p:cNvSpPr>
          <p:nvPr/>
        </p:nvSpPr>
        <p:spPr bwMode="auto">
          <a:xfrm>
            <a:off x="5257800" y="51816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07" name="Line 227"/>
          <p:cNvSpPr>
            <a:spLocks noChangeShapeType="1"/>
          </p:cNvSpPr>
          <p:nvPr/>
        </p:nvSpPr>
        <p:spPr bwMode="auto">
          <a:xfrm>
            <a:off x="4876800" y="4648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08" name="Text Box 228"/>
          <p:cNvSpPr txBox="1">
            <a:spLocks noChangeArrowheads="1"/>
          </p:cNvSpPr>
          <p:nvPr/>
        </p:nvSpPr>
        <p:spPr bwMode="auto">
          <a:xfrm>
            <a:off x="5257800" y="4953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09" name="Text Box 229"/>
          <p:cNvSpPr txBox="1">
            <a:spLocks noChangeArrowheads="1"/>
          </p:cNvSpPr>
          <p:nvPr/>
        </p:nvSpPr>
        <p:spPr bwMode="auto">
          <a:xfrm>
            <a:off x="762000" y="5410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10" name="Text Box 230"/>
          <p:cNvSpPr txBox="1">
            <a:spLocks noChangeArrowheads="1"/>
          </p:cNvSpPr>
          <p:nvPr/>
        </p:nvSpPr>
        <p:spPr bwMode="auto">
          <a:xfrm>
            <a:off x="3124200" y="5181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11" name="Line 231"/>
          <p:cNvSpPr>
            <a:spLocks noChangeShapeType="1"/>
          </p:cNvSpPr>
          <p:nvPr/>
        </p:nvSpPr>
        <p:spPr bwMode="auto">
          <a:xfrm>
            <a:off x="1905000" y="61102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12" name="Line 232"/>
          <p:cNvSpPr>
            <a:spLocks noChangeShapeType="1"/>
          </p:cNvSpPr>
          <p:nvPr/>
        </p:nvSpPr>
        <p:spPr bwMode="auto">
          <a:xfrm>
            <a:off x="2133600" y="61102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13" name="Line 233"/>
          <p:cNvSpPr>
            <a:spLocks noChangeShapeType="1"/>
          </p:cNvSpPr>
          <p:nvPr/>
        </p:nvSpPr>
        <p:spPr bwMode="auto">
          <a:xfrm>
            <a:off x="1676400" y="63388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14" name="Line 234"/>
          <p:cNvSpPr>
            <a:spLocks noChangeShapeType="1"/>
          </p:cNvSpPr>
          <p:nvPr/>
        </p:nvSpPr>
        <p:spPr bwMode="auto">
          <a:xfrm>
            <a:off x="1676400" y="65674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15" name="Text Box 235"/>
          <p:cNvSpPr txBox="1">
            <a:spLocks noChangeArrowheads="1"/>
          </p:cNvSpPr>
          <p:nvPr/>
        </p:nvSpPr>
        <p:spPr bwMode="auto">
          <a:xfrm>
            <a:off x="2133600" y="6034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16" name="Text Box 236"/>
          <p:cNvSpPr txBox="1">
            <a:spLocks noChangeArrowheads="1"/>
          </p:cNvSpPr>
          <p:nvPr/>
        </p:nvSpPr>
        <p:spPr bwMode="auto">
          <a:xfrm>
            <a:off x="1676400" y="6491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17" name="Text Box 237"/>
          <p:cNvSpPr txBox="1">
            <a:spLocks noChangeArrowheads="1"/>
          </p:cNvSpPr>
          <p:nvPr/>
        </p:nvSpPr>
        <p:spPr bwMode="auto">
          <a:xfrm>
            <a:off x="1905000" y="626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18" name="Text Box 238"/>
          <p:cNvSpPr txBox="1">
            <a:spLocks noChangeArrowheads="1"/>
          </p:cNvSpPr>
          <p:nvPr/>
        </p:nvSpPr>
        <p:spPr bwMode="auto">
          <a:xfrm>
            <a:off x="2133600" y="649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19" name="Text Box 239"/>
          <p:cNvSpPr txBox="1">
            <a:spLocks noChangeArrowheads="1"/>
          </p:cNvSpPr>
          <p:nvPr/>
        </p:nvSpPr>
        <p:spPr bwMode="auto">
          <a:xfrm>
            <a:off x="1676400" y="6034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20" name="Text Box 240"/>
          <p:cNvSpPr txBox="1">
            <a:spLocks noChangeArrowheads="1"/>
          </p:cNvSpPr>
          <p:nvPr/>
        </p:nvSpPr>
        <p:spPr bwMode="auto">
          <a:xfrm>
            <a:off x="1905000" y="649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21" name="Line 241"/>
          <p:cNvSpPr>
            <a:spLocks noChangeShapeType="1"/>
          </p:cNvSpPr>
          <p:nvPr/>
        </p:nvSpPr>
        <p:spPr bwMode="auto">
          <a:xfrm>
            <a:off x="1295400" y="57150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22" name="Text Box 242"/>
          <p:cNvSpPr txBox="1">
            <a:spLocks noChangeArrowheads="1"/>
          </p:cNvSpPr>
          <p:nvPr/>
        </p:nvSpPr>
        <p:spPr bwMode="auto">
          <a:xfrm>
            <a:off x="1676400" y="6248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23" name="Line 243"/>
          <p:cNvSpPr>
            <a:spLocks noChangeShapeType="1"/>
          </p:cNvSpPr>
          <p:nvPr/>
        </p:nvSpPr>
        <p:spPr bwMode="auto">
          <a:xfrm>
            <a:off x="1828800" y="609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24" name="Line 244"/>
          <p:cNvSpPr>
            <a:spLocks noChangeShapeType="1"/>
          </p:cNvSpPr>
          <p:nvPr/>
        </p:nvSpPr>
        <p:spPr bwMode="auto">
          <a:xfrm>
            <a:off x="5257800" y="50292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845" name="Text Box 245"/>
          <p:cNvSpPr txBox="1">
            <a:spLocks noChangeArrowheads="1"/>
          </p:cNvSpPr>
          <p:nvPr/>
        </p:nvSpPr>
        <p:spPr bwMode="auto">
          <a:xfrm>
            <a:off x="2362200" y="6491288"/>
            <a:ext cx="116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Score = 0</a:t>
            </a:r>
          </a:p>
        </p:txBody>
      </p:sp>
      <p:sp>
        <p:nvSpPr>
          <p:cNvPr id="25846" name="Text Box 246"/>
          <p:cNvSpPr txBox="1">
            <a:spLocks noChangeArrowheads="1"/>
          </p:cNvSpPr>
          <p:nvPr/>
        </p:nvSpPr>
        <p:spPr bwMode="auto">
          <a:xfrm>
            <a:off x="2879725" y="2246313"/>
            <a:ext cx="1111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Pick max</a:t>
            </a:r>
          </a:p>
        </p:txBody>
      </p:sp>
      <p:sp>
        <p:nvSpPr>
          <p:cNvPr id="25847" name="Text Box 247"/>
          <p:cNvSpPr txBox="1">
            <a:spLocks noChangeArrowheads="1"/>
          </p:cNvSpPr>
          <p:nvPr/>
        </p:nvSpPr>
        <p:spPr bwMode="auto">
          <a:xfrm>
            <a:off x="228600" y="4495800"/>
            <a:ext cx="111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Pick max</a:t>
            </a:r>
          </a:p>
        </p:txBody>
      </p:sp>
      <p:sp>
        <p:nvSpPr>
          <p:cNvPr id="25848" name="Text Box 248"/>
          <p:cNvSpPr txBox="1">
            <a:spLocks noChangeArrowheads="1"/>
          </p:cNvSpPr>
          <p:nvPr/>
        </p:nvSpPr>
        <p:spPr bwMode="auto">
          <a:xfrm>
            <a:off x="1295400" y="3429000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Pick min</a:t>
            </a:r>
          </a:p>
        </p:txBody>
      </p:sp>
      <p:sp>
        <p:nvSpPr>
          <p:cNvPr id="25849" name="Text Box 249"/>
          <p:cNvSpPr txBox="1">
            <a:spLocks noChangeArrowheads="1"/>
          </p:cNvSpPr>
          <p:nvPr/>
        </p:nvSpPr>
        <p:spPr bwMode="auto">
          <a:xfrm>
            <a:off x="381000" y="5791200"/>
            <a:ext cx="1047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Pick min</a:t>
            </a:r>
          </a:p>
        </p:txBody>
      </p:sp>
      <p:sp>
        <p:nvSpPr>
          <p:cNvPr id="25850" name="Text Box 250"/>
          <p:cNvSpPr txBox="1">
            <a:spLocks noChangeArrowheads="1"/>
          </p:cNvSpPr>
          <p:nvPr/>
        </p:nvSpPr>
        <p:spPr bwMode="auto">
          <a:xfrm>
            <a:off x="1279525" y="5370513"/>
            <a:ext cx="939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 = 0</a:t>
            </a:r>
          </a:p>
        </p:txBody>
      </p:sp>
      <p:sp>
        <p:nvSpPr>
          <p:cNvPr id="25852" name="Text Box 252"/>
          <p:cNvSpPr txBox="1">
            <a:spLocks noChangeArrowheads="1"/>
          </p:cNvSpPr>
          <p:nvPr/>
        </p:nvSpPr>
        <p:spPr bwMode="auto">
          <a:xfrm>
            <a:off x="2727325" y="4227513"/>
            <a:ext cx="1003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max = 0</a:t>
            </a:r>
          </a:p>
        </p:txBody>
      </p:sp>
      <p:sp>
        <p:nvSpPr>
          <p:cNvPr id="25853" name="Text Box 253"/>
          <p:cNvSpPr txBox="1">
            <a:spLocks noChangeArrowheads="1"/>
          </p:cNvSpPr>
          <p:nvPr/>
        </p:nvSpPr>
        <p:spPr bwMode="auto">
          <a:xfrm>
            <a:off x="3962400" y="3124200"/>
            <a:ext cx="93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 = 0</a:t>
            </a:r>
          </a:p>
        </p:txBody>
      </p:sp>
      <p:sp>
        <p:nvSpPr>
          <p:cNvPr id="25854" name="Line 254"/>
          <p:cNvSpPr>
            <a:spLocks noChangeShapeType="1"/>
          </p:cNvSpPr>
          <p:nvPr/>
        </p:nvSpPr>
        <p:spPr bwMode="auto">
          <a:xfrm flipH="1" flipV="1">
            <a:off x="2133600" y="57150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55" name="Line 255"/>
          <p:cNvSpPr>
            <a:spLocks noChangeShapeType="1"/>
          </p:cNvSpPr>
          <p:nvPr/>
        </p:nvSpPr>
        <p:spPr bwMode="auto">
          <a:xfrm flipV="1">
            <a:off x="2057400" y="45720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56" name="Line 256"/>
          <p:cNvSpPr>
            <a:spLocks noChangeShapeType="1"/>
          </p:cNvSpPr>
          <p:nvPr/>
        </p:nvSpPr>
        <p:spPr bwMode="auto">
          <a:xfrm flipH="1" flipV="1">
            <a:off x="3505200" y="45720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57" name="Line 257"/>
          <p:cNvSpPr>
            <a:spLocks noChangeShapeType="1"/>
          </p:cNvSpPr>
          <p:nvPr/>
        </p:nvSpPr>
        <p:spPr bwMode="auto">
          <a:xfrm flipV="1">
            <a:off x="3429000" y="35052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58" name="Text Box 258"/>
          <p:cNvSpPr txBox="1">
            <a:spLocks noChangeArrowheads="1"/>
          </p:cNvSpPr>
          <p:nvPr/>
        </p:nvSpPr>
        <p:spPr bwMode="auto">
          <a:xfrm>
            <a:off x="6156325" y="5522913"/>
            <a:ext cx="116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Score = 1</a:t>
            </a:r>
          </a:p>
        </p:txBody>
      </p:sp>
      <p:sp>
        <p:nvSpPr>
          <p:cNvPr id="25859" name="Text Box 259"/>
          <p:cNvSpPr txBox="1">
            <a:spLocks noChangeArrowheads="1"/>
          </p:cNvSpPr>
          <p:nvPr/>
        </p:nvSpPr>
        <p:spPr bwMode="auto">
          <a:xfrm>
            <a:off x="5318125" y="4303713"/>
            <a:ext cx="1003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max = 1</a:t>
            </a:r>
          </a:p>
        </p:txBody>
      </p:sp>
      <p:sp>
        <p:nvSpPr>
          <p:cNvPr id="25860" name="Line 260"/>
          <p:cNvSpPr>
            <a:spLocks noChangeShapeType="1"/>
          </p:cNvSpPr>
          <p:nvPr/>
        </p:nvSpPr>
        <p:spPr bwMode="auto">
          <a:xfrm flipH="1" flipV="1">
            <a:off x="5943600" y="4648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61" name="Line 261"/>
          <p:cNvSpPr>
            <a:spLocks noChangeShapeType="1"/>
          </p:cNvSpPr>
          <p:nvPr/>
        </p:nvSpPr>
        <p:spPr bwMode="auto">
          <a:xfrm flipH="1" flipV="1">
            <a:off x="4572000" y="35052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63" name="Text Box 263"/>
          <p:cNvSpPr txBox="1">
            <a:spLocks noChangeArrowheads="1"/>
          </p:cNvSpPr>
          <p:nvPr/>
        </p:nvSpPr>
        <p:spPr bwMode="auto">
          <a:xfrm>
            <a:off x="6781800" y="3276600"/>
            <a:ext cx="186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 pick this one!</a:t>
            </a:r>
          </a:p>
        </p:txBody>
      </p:sp>
      <p:sp>
        <p:nvSpPr>
          <p:cNvPr id="22642" name="Line 264"/>
          <p:cNvSpPr>
            <a:spLocks noChangeShapeType="1"/>
          </p:cNvSpPr>
          <p:nvPr/>
        </p:nvSpPr>
        <p:spPr bwMode="auto">
          <a:xfrm flipH="1" flipV="1">
            <a:off x="6629400" y="31242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65" name="Rectangle 265"/>
          <p:cNvSpPr>
            <a:spLocks noChangeArrowheads="1"/>
          </p:cNvSpPr>
          <p:nvPr/>
        </p:nvSpPr>
        <p:spPr bwMode="auto">
          <a:xfrm>
            <a:off x="6781800" y="3276600"/>
            <a:ext cx="1905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66" name="Text Box 266"/>
          <p:cNvSpPr txBox="1">
            <a:spLocks noChangeArrowheads="1"/>
          </p:cNvSpPr>
          <p:nvPr/>
        </p:nvSpPr>
        <p:spPr bwMode="auto">
          <a:xfrm>
            <a:off x="5562600" y="3733800"/>
            <a:ext cx="208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i.e. will lead to loss</a:t>
            </a:r>
          </a:p>
        </p:txBody>
      </p:sp>
      <p:sp>
        <p:nvSpPr>
          <p:cNvPr id="25867" name="Rectangle 267"/>
          <p:cNvSpPr>
            <a:spLocks noChangeArrowheads="1"/>
          </p:cNvSpPr>
          <p:nvPr/>
        </p:nvSpPr>
        <p:spPr bwMode="auto">
          <a:xfrm>
            <a:off x="5486400" y="3733800"/>
            <a:ext cx="2133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646" name="Line 268"/>
          <p:cNvSpPr>
            <a:spLocks noChangeShapeType="1"/>
          </p:cNvSpPr>
          <p:nvPr/>
        </p:nvSpPr>
        <p:spPr bwMode="auto">
          <a:xfrm>
            <a:off x="4800600" y="34290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47" name="Line 269"/>
          <p:cNvSpPr>
            <a:spLocks noChangeShapeType="1"/>
          </p:cNvSpPr>
          <p:nvPr/>
        </p:nvSpPr>
        <p:spPr bwMode="auto">
          <a:xfrm>
            <a:off x="3962400" y="5729288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648" name="Line 270"/>
          <p:cNvSpPr>
            <a:spLocks noChangeShapeType="1"/>
          </p:cNvSpPr>
          <p:nvPr/>
        </p:nvSpPr>
        <p:spPr bwMode="auto">
          <a:xfrm>
            <a:off x="4648200" y="61102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49" name="Line 271"/>
          <p:cNvSpPr>
            <a:spLocks noChangeShapeType="1"/>
          </p:cNvSpPr>
          <p:nvPr/>
        </p:nvSpPr>
        <p:spPr bwMode="auto">
          <a:xfrm>
            <a:off x="4876800" y="61102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50" name="Line 272"/>
          <p:cNvSpPr>
            <a:spLocks noChangeShapeType="1"/>
          </p:cNvSpPr>
          <p:nvPr/>
        </p:nvSpPr>
        <p:spPr bwMode="auto">
          <a:xfrm>
            <a:off x="4419600" y="63388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51" name="Line 273"/>
          <p:cNvSpPr>
            <a:spLocks noChangeShapeType="1"/>
          </p:cNvSpPr>
          <p:nvPr/>
        </p:nvSpPr>
        <p:spPr bwMode="auto">
          <a:xfrm>
            <a:off x="4419600" y="65674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652" name="Text Box 274"/>
          <p:cNvSpPr txBox="1">
            <a:spLocks noChangeArrowheads="1"/>
          </p:cNvSpPr>
          <p:nvPr/>
        </p:nvSpPr>
        <p:spPr bwMode="auto">
          <a:xfrm>
            <a:off x="4876800" y="6034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53" name="Text Box 275"/>
          <p:cNvSpPr txBox="1">
            <a:spLocks noChangeArrowheads="1"/>
          </p:cNvSpPr>
          <p:nvPr/>
        </p:nvSpPr>
        <p:spPr bwMode="auto">
          <a:xfrm>
            <a:off x="4419600" y="64912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54" name="Text Box 276"/>
          <p:cNvSpPr txBox="1">
            <a:spLocks noChangeArrowheads="1"/>
          </p:cNvSpPr>
          <p:nvPr/>
        </p:nvSpPr>
        <p:spPr bwMode="auto">
          <a:xfrm>
            <a:off x="4648200" y="626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55" name="Text Box 277"/>
          <p:cNvSpPr txBox="1">
            <a:spLocks noChangeArrowheads="1"/>
          </p:cNvSpPr>
          <p:nvPr/>
        </p:nvSpPr>
        <p:spPr bwMode="auto">
          <a:xfrm>
            <a:off x="4876800" y="64912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56" name="Text Box 278"/>
          <p:cNvSpPr txBox="1">
            <a:spLocks noChangeArrowheads="1"/>
          </p:cNvSpPr>
          <p:nvPr/>
        </p:nvSpPr>
        <p:spPr bwMode="auto">
          <a:xfrm>
            <a:off x="4419600" y="60340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57" name="Text Box 279"/>
          <p:cNvSpPr txBox="1">
            <a:spLocks noChangeArrowheads="1"/>
          </p:cNvSpPr>
          <p:nvPr/>
        </p:nvSpPr>
        <p:spPr bwMode="auto">
          <a:xfrm>
            <a:off x="4419600" y="62626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</a:t>
            </a:r>
          </a:p>
        </p:txBody>
      </p:sp>
      <p:sp>
        <p:nvSpPr>
          <p:cNvPr id="22658" name="Text Box 280"/>
          <p:cNvSpPr txBox="1">
            <a:spLocks noChangeArrowheads="1"/>
          </p:cNvSpPr>
          <p:nvPr/>
        </p:nvSpPr>
        <p:spPr bwMode="auto">
          <a:xfrm>
            <a:off x="4648200" y="6019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22659" name="Line 281"/>
          <p:cNvSpPr>
            <a:spLocks noChangeShapeType="1"/>
          </p:cNvSpPr>
          <p:nvPr/>
        </p:nvSpPr>
        <p:spPr bwMode="auto">
          <a:xfrm>
            <a:off x="4419600" y="6248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882" name="Text Box 282"/>
          <p:cNvSpPr txBox="1">
            <a:spLocks noChangeArrowheads="1"/>
          </p:cNvSpPr>
          <p:nvPr/>
        </p:nvSpPr>
        <p:spPr bwMode="auto">
          <a:xfrm>
            <a:off x="5105400" y="6491288"/>
            <a:ext cx="1168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Score = 0</a:t>
            </a:r>
          </a:p>
        </p:txBody>
      </p:sp>
      <p:sp>
        <p:nvSpPr>
          <p:cNvPr id="25883" name="Text Box 283"/>
          <p:cNvSpPr txBox="1">
            <a:spLocks noChangeArrowheads="1"/>
          </p:cNvSpPr>
          <p:nvPr/>
        </p:nvSpPr>
        <p:spPr bwMode="auto">
          <a:xfrm>
            <a:off x="3886200" y="5410200"/>
            <a:ext cx="93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min = 0</a:t>
            </a:r>
          </a:p>
        </p:txBody>
      </p:sp>
      <p:sp>
        <p:nvSpPr>
          <p:cNvPr id="25884" name="Line 284"/>
          <p:cNvSpPr>
            <a:spLocks noChangeShapeType="1"/>
          </p:cNvSpPr>
          <p:nvPr/>
        </p:nvSpPr>
        <p:spPr bwMode="auto">
          <a:xfrm flipH="1" flipV="1">
            <a:off x="4800600" y="57150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2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2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5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45" grpId="0"/>
      <p:bldP spid="25846" grpId="0"/>
      <p:bldP spid="25846" grpId="1"/>
      <p:bldP spid="25847" grpId="0"/>
      <p:bldP spid="25848" grpId="0"/>
      <p:bldP spid="25849" grpId="0"/>
      <p:bldP spid="25850" grpId="0"/>
      <p:bldP spid="25852" grpId="0"/>
      <p:bldP spid="25853" grpId="0"/>
      <p:bldP spid="25854" grpId="0" animBg="1"/>
      <p:bldP spid="25855" grpId="0" animBg="1"/>
      <p:bldP spid="25856" grpId="0" animBg="1"/>
      <p:bldP spid="25857" grpId="0" animBg="1"/>
      <p:bldP spid="25858" grpId="0"/>
      <p:bldP spid="25859" grpId="0"/>
      <p:bldP spid="25860" grpId="0" animBg="1"/>
      <p:bldP spid="25861" grpId="0" animBg="1"/>
      <p:bldP spid="25863" grpId="0"/>
      <p:bldP spid="25865" grpId="0" animBg="1"/>
      <p:bldP spid="25866" grpId="0"/>
      <p:bldP spid="25867" grpId="0" animBg="1"/>
      <p:bldP spid="25882" grpId="0"/>
      <p:bldP spid="25883" grpId="0"/>
      <p:bldP spid="258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 dirty="0" smtClean="0"/>
              <a:t>Search,</a:t>
            </a:r>
            <a:r>
              <a:rPr lang="en-US" sz="4000" dirty="0"/>
              <a:t> </a:t>
            </a:r>
            <a:r>
              <a:rPr lang="en-US" sz="4000" dirty="0" smtClean="0"/>
              <a:t>Human </a:t>
            </a:r>
            <a:r>
              <a:rPr lang="en-US" sz="4000" dirty="0" smtClean="0"/>
              <a:t>Problem </a:t>
            </a:r>
            <a:r>
              <a:rPr lang="en-US" sz="4000" dirty="0" smtClean="0"/>
              <a:t>Solving, and Patterns</a:t>
            </a:r>
            <a:endParaRPr lang="en-US" sz="40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It is unlikely that Kasparov contemplates 1 trillion board positions during every of his turns, and yet Kasparov can still play almost as good as Deep </a:t>
            </a:r>
            <a:r>
              <a:rPr lang="en-US" sz="2800" dirty="0" smtClean="0"/>
              <a:t>Blue.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So</a:t>
            </a:r>
            <a:r>
              <a:rPr lang="en-US" sz="2400" dirty="0" smtClean="0"/>
              <a:t>, either Kasparov uses some very powerful heuristics that drastically prune the search-tree, or Kasparov doesn’t use </a:t>
            </a:r>
            <a:r>
              <a:rPr lang="en-US" sz="2400" dirty="0" smtClean="0"/>
              <a:t>much </a:t>
            </a:r>
            <a:r>
              <a:rPr lang="en-US" sz="2400" dirty="0" smtClean="0"/>
              <a:t>search at all.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Many cognitive scientists believe that we heavily rely on certain ‘patterns’ that tell us that ‘if you are in a situation that looks like this-or-that, then make such-and-so a move’.  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For </a:t>
            </a:r>
            <a:r>
              <a:rPr lang="en-US" sz="2400" dirty="0" smtClean="0"/>
              <a:t>example, just a few of such ‘rules’ allow one to play perfect tic-tac-toe without doing any search at all.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Some cognitive scientists estimate that someone like Kasparov has thousands of such abstract patterns stored in his brain.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827</Words>
  <Application>Microsoft Office PowerPoint</Application>
  <PresentationFormat>On-screen Show (4:3)</PresentationFormat>
  <Paragraphs>125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AI for Connect-4  (or other 2-player games)</vt:lpstr>
      <vt:lpstr>What Move to Make?</vt:lpstr>
      <vt:lpstr>Looking Moves Ahead: Search Trees</vt:lpstr>
      <vt:lpstr>Issue: Explosion of Possible Nodes</vt:lpstr>
      <vt:lpstr>Chess, Combinatorial Explosion, and Computers</vt:lpstr>
      <vt:lpstr>Choosing Moves</vt:lpstr>
      <vt:lpstr>The Max-Min Strategy</vt:lpstr>
      <vt:lpstr>Example Max-Min Strategy</vt:lpstr>
      <vt:lpstr>Search, Human Problem Solving, and Patterns</vt:lpstr>
    </vt:vector>
  </TitlesOfParts>
  <Company>HSS, RPI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 for Connect-4  (or other 2-player games)</dc:title>
  <dc:creator>heuveb</dc:creator>
  <cp:lastModifiedBy>heuveb</cp:lastModifiedBy>
  <cp:revision>6</cp:revision>
  <dcterms:created xsi:type="dcterms:W3CDTF">2011-11-16T20:49:22Z</dcterms:created>
  <dcterms:modified xsi:type="dcterms:W3CDTF">2011-11-16T21:46:28Z</dcterms:modified>
</cp:coreProperties>
</file>