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71" r:id="rId5"/>
    <p:sldId id="272" r:id="rId6"/>
    <p:sldId id="281" r:id="rId7"/>
    <p:sldId id="279" r:id="rId8"/>
    <p:sldId id="258" r:id="rId9"/>
    <p:sldId id="277" r:id="rId10"/>
    <p:sldId id="259" r:id="rId11"/>
    <p:sldId id="275" r:id="rId12"/>
    <p:sldId id="273" r:id="rId13"/>
    <p:sldId id="274" r:id="rId14"/>
    <p:sldId id="276" r:id="rId15"/>
    <p:sldId id="282" r:id="rId1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D92E6B-D01A-4445-A2CC-0630570551F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66744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95045-36C0-4D07-92F2-B3A0C9C217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56267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E8AC55-1669-4459-8A8D-56CAB83594B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6900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B50F6BD-B159-4D02-8816-7F9E44207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2706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EBC166-6B34-4632-9992-14684B7DDC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0740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DA5442-FCC3-41CA-BD21-48A9CE7C40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81001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81B437-C553-4D56-92D1-035D54E74A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4723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C37808-B165-4557-B83B-16861C55C6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7080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0BAE5F-7608-40E5-884A-21687B5FC8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5660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C0C51E-702D-41C8-BA1F-A34993DF7E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51682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7365830-7320-4F3F-B700-A3801475F1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0925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526C1CA-39CB-40FE-AD33-C3A5C2EA12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Critical Thinking:</a:t>
            </a:r>
            <a:br>
              <a:rPr lang="en-US" altLang="en-US" dirty="0" smtClean="0"/>
            </a:br>
            <a:r>
              <a:rPr lang="en-US" altLang="en-US" dirty="0" smtClean="0"/>
              <a:t>What is It?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Minds and Machines</a:t>
            </a:r>
            <a:endParaRPr lang="en-US" altLang="en-US" dirty="0" smtClean="0"/>
          </a:p>
        </p:txBody>
      </p:sp>
      <p:sp>
        <p:nvSpPr>
          <p:cNvPr id="2052" name="TextBox 3"/>
          <p:cNvSpPr txBox="1">
            <a:spLocks noChangeArrowheads="1"/>
          </p:cNvSpPr>
          <p:nvPr/>
        </p:nvSpPr>
        <p:spPr bwMode="auto">
          <a:xfrm>
            <a:off x="2209800" y="685800"/>
            <a:ext cx="461803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i="1"/>
              <a:t>“All knowledge starts with doubt”</a:t>
            </a:r>
          </a:p>
          <a:p>
            <a:pPr eaLnBrk="1" hangingPunct="1"/>
            <a:r>
              <a:rPr lang="en-US" altLang="en-US" sz="2400" i="1"/>
              <a:t>			-Socrates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Thinking as a </a:t>
            </a:r>
            <a:br>
              <a:rPr lang="en-US" altLang="en-US" smtClean="0"/>
            </a:br>
            <a:r>
              <a:rPr lang="en-US" altLang="en-US" smtClean="0"/>
              <a:t>Cornerstone of Civilization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i="1" smtClean="0"/>
              <a:t>Philosophy</a:t>
            </a:r>
            <a:r>
              <a:rPr lang="en-US" altLang="en-US" sz="2800" smtClean="0"/>
              <a:t> can be understood as critical thinking with regard to difficult/big issues.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i="1" smtClean="0"/>
              <a:t>Science</a:t>
            </a:r>
            <a:r>
              <a:rPr lang="en-US" altLang="en-US" sz="2800" smtClean="0"/>
              <a:t> (the scientific method) is basically a highly formalized method of critical thinking.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800" i="1" smtClean="0"/>
              <a:t>Democracy</a:t>
            </a:r>
            <a:r>
              <a:rPr lang="en-US" altLang="en-US" sz="2800" smtClean="0"/>
              <a:t> can be seen as a place where people are given an opportunity to express and criticize ideas – a “market place of ideas” in which a wide variety of beliefs can be expressed, and in which, after critical reflection and discussion, we choose (elect/vote for) the ones that we prefer.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Lack of Critical Thinking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Unfortunately, there is a real lack of critical thinking around us.</a:t>
            </a:r>
          </a:p>
          <a:p>
            <a:pPr eaLnBrk="1" hangingPunct="1"/>
            <a:r>
              <a:rPr lang="en-US" altLang="en-US" smtClean="0"/>
              <a:t>Why is that?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People Are Not Critical 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Habit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It’s hard to change our thinking patterns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Difficulty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It can be hard to generate or evaluate alternative beliefs. Sometimes we can’t comprehend suggested ones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Laziness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don’t want to spend the time and effort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Futility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Being critical does not guarantee any kind of improvement in our beliefs.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Why People Are Not Critical II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Content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like certain things to be true or not be true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Social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desire acceptance and fear rejection by people around us that tell us what to believe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Looking like you know what you do or what you’re talking about gives you a certain social status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Personal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hate to lose the ‘investment’ we put in our beliefs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hate to change our ways based on our beliefs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like certainty and hate uncertainty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We identify with our beliefs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Should we </a:t>
            </a:r>
            <a:r>
              <a:rPr lang="en-US" altLang="en-US" dirty="0" smtClean="0"/>
              <a:t>be more critical?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9615" y="1524000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3600" dirty="0" smtClean="0"/>
              <a:t>Many of the reasons just provided for why we are not critical thinkers are actual reasons for not becoming one either: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 smtClean="0"/>
              <a:t>Critical thinking can offend, alienate, and even lead to cynicism or maybe even depression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en-US" sz="3200" dirty="0" smtClean="0"/>
              <a:t>Sometimes, ignorance really is bliss!</a:t>
            </a:r>
          </a:p>
          <a:p>
            <a:pPr eaLnBrk="1" hangingPunct="1">
              <a:lnSpc>
                <a:spcPct val="80000"/>
              </a:lnSpc>
            </a:pPr>
            <a:endParaRPr lang="en-US" altLang="en-US" sz="36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3600" dirty="0" smtClean="0"/>
              <a:t>So </a:t>
            </a:r>
            <a:r>
              <a:rPr lang="en-US" altLang="en-US" sz="3600" dirty="0" smtClean="0"/>
              <a:t>should we be more critical</a:t>
            </a:r>
            <a:r>
              <a:rPr lang="en-US" altLang="en-US" sz="3600" dirty="0" smtClean="0"/>
              <a:t>?</a:t>
            </a:r>
            <a:endParaRPr lang="en-US" alt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Some </a:t>
            </a:r>
            <a:r>
              <a:rPr lang="en-US" altLang="en-US" dirty="0"/>
              <a:t>reasons </a:t>
            </a:r>
            <a:r>
              <a:rPr lang="en-US" altLang="en-US" i="1" dirty="0"/>
              <a:t>for</a:t>
            </a:r>
            <a:r>
              <a:rPr lang="en-US" altLang="en-US" dirty="0"/>
              <a:t> being more critical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It </a:t>
            </a:r>
            <a:r>
              <a:rPr lang="en-US" altLang="en-US" sz="2800" dirty="0"/>
              <a:t>can help you form better beliefs, and having false beliefs can ‘bite you in the butt’.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Having </a:t>
            </a:r>
            <a:r>
              <a:rPr lang="en-US" altLang="en-US" sz="2800" dirty="0"/>
              <a:t>better beliefs will often prevent </a:t>
            </a:r>
            <a:r>
              <a:rPr lang="en-US" altLang="en-US" sz="2800" i="1" dirty="0"/>
              <a:t>others</a:t>
            </a:r>
            <a:r>
              <a:rPr lang="en-US" altLang="en-US" sz="2800" dirty="0"/>
              <a:t> from being hurt as you act on your false and mistaken beliefs</a:t>
            </a:r>
          </a:p>
          <a:p>
            <a:pPr eaLnBrk="1" hangingPunct="1">
              <a:lnSpc>
                <a:spcPct val="80000"/>
              </a:lnSpc>
            </a:pPr>
            <a:endParaRPr lang="en-US" alt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altLang="en-US" sz="2800" dirty="0" smtClean="0"/>
              <a:t>Becoming </a:t>
            </a:r>
            <a:r>
              <a:rPr lang="en-US" altLang="en-US" sz="2800" dirty="0"/>
              <a:t>a critical thinker is an ethical thing to do and makes you a better citizen!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39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Philos</a:t>
            </a:r>
            <a:endParaRPr lang="en-US" dirty="0" smtClean="0"/>
          </a:p>
          <a:p>
            <a:r>
              <a:rPr lang="en-US" dirty="0" smtClean="0"/>
              <a:t>Sophos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769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is Critical Thinking?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“… thinking critically means screening your ideas to see if they really make sense” (Moore and Parker, </a:t>
            </a:r>
            <a:r>
              <a:rPr lang="en-US" altLang="en-US" i="1" dirty="0" smtClean="0"/>
              <a:t>“Critical Thinking</a:t>
            </a:r>
            <a:r>
              <a:rPr lang="en-US" altLang="en-US" dirty="0" smtClean="0"/>
              <a:t>”, 8</a:t>
            </a:r>
            <a:r>
              <a:rPr lang="en-US" altLang="en-US" baseline="30000" dirty="0" smtClean="0"/>
              <a:t>th</a:t>
            </a:r>
            <a:r>
              <a:rPr lang="en-US" altLang="en-US" dirty="0" smtClean="0"/>
              <a:t> ed., p.2</a:t>
            </a:r>
            <a:r>
              <a:rPr lang="en-US" altLang="en-US" dirty="0" smtClean="0"/>
              <a:t>)</a:t>
            </a: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What Makes You a </a:t>
            </a:r>
            <a:br>
              <a:rPr lang="en-US" altLang="en-US" smtClean="0"/>
            </a:br>
            <a:r>
              <a:rPr lang="en-US" altLang="en-US" smtClean="0"/>
              <a:t>Critical Thinker?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296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accept the </a:t>
            </a:r>
            <a:r>
              <a:rPr lang="en-US" altLang="en-US" sz="2800" i="1" dirty="0" smtClean="0"/>
              <a:t>possibility</a:t>
            </a:r>
            <a:r>
              <a:rPr lang="en-US" altLang="en-US" sz="2800" dirty="0" smtClean="0"/>
              <a:t> that your beliefs may be false.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have no </a:t>
            </a:r>
            <a:r>
              <a:rPr lang="en-US" altLang="en-US" sz="2800" i="1" dirty="0" smtClean="0"/>
              <a:t>initial preference</a:t>
            </a:r>
            <a:r>
              <a:rPr lang="en-US" altLang="en-US" sz="2800" dirty="0" smtClean="0"/>
              <a:t> of one belief over the other.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are able to consider </a:t>
            </a:r>
            <a:r>
              <a:rPr lang="en-US" altLang="en-US" sz="2800" i="1" dirty="0" smtClean="0"/>
              <a:t>alternative</a:t>
            </a:r>
            <a:r>
              <a:rPr lang="en-US" altLang="en-US" sz="2800" dirty="0" smtClean="0"/>
              <a:t> beliefs.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come to adopt or reject beliefs by coming up with </a:t>
            </a:r>
            <a:r>
              <a:rPr lang="en-US" altLang="en-US" sz="2800" i="1" dirty="0" smtClean="0"/>
              <a:t>evidence</a:t>
            </a:r>
            <a:r>
              <a:rPr lang="en-US" altLang="en-US" sz="2800" dirty="0" smtClean="0"/>
              <a:t> or other </a:t>
            </a:r>
            <a:r>
              <a:rPr lang="en-US" altLang="en-US" sz="2800" i="1" dirty="0" smtClean="0"/>
              <a:t>reasons</a:t>
            </a:r>
            <a:r>
              <a:rPr lang="en-US" altLang="en-US" sz="2800" dirty="0" smtClean="0"/>
              <a:t> for or against those beliefs.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</a:t>
            </a:r>
            <a:r>
              <a:rPr lang="en-US" altLang="en-US" sz="2800" i="1" dirty="0" smtClean="0"/>
              <a:t>actively</a:t>
            </a:r>
            <a:r>
              <a:rPr lang="en-US" altLang="en-US" sz="2800" dirty="0" smtClean="0"/>
              <a:t> </a:t>
            </a:r>
            <a:r>
              <a:rPr lang="en-US" altLang="en-US" sz="2800" i="1" dirty="0" smtClean="0"/>
              <a:t>investigate</a:t>
            </a:r>
            <a:r>
              <a:rPr lang="en-US" altLang="en-US" sz="2800" dirty="0" smtClean="0"/>
              <a:t> or </a:t>
            </a:r>
            <a:r>
              <a:rPr lang="en-US" altLang="en-US" sz="2800" i="1" dirty="0" smtClean="0"/>
              <a:t>test</a:t>
            </a:r>
            <a:r>
              <a:rPr lang="en-US" altLang="en-US" sz="2800" dirty="0" smtClean="0"/>
              <a:t> different beliefs.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Your </a:t>
            </a:r>
            <a:r>
              <a:rPr lang="en-US" altLang="en-US" sz="2800" i="1" dirty="0" smtClean="0"/>
              <a:t>confidence</a:t>
            </a:r>
            <a:r>
              <a:rPr lang="en-US" altLang="en-US" sz="2800" dirty="0" smtClean="0"/>
              <a:t> in your beliefs is </a:t>
            </a:r>
            <a:r>
              <a:rPr lang="en-US" altLang="en-US" sz="2800" i="1" dirty="0" smtClean="0"/>
              <a:t>proportional</a:t>
            </a:r>
            <a:r>
              <a:rPr lang="en-US" altLang="en-US" sz="2800" dirty="0" smtClean="0"/>
              <a:t> to how much </a:t>
            </a:r>
            <a:r>
              <a:rPr lang="en-US" altLang="en-US" sz="2800" i="1" dirty="0" smtClean="0"/>
              <a:t>reason</a:t>
            </a:r>
            <a:r>
              <a:rPr lang="en-US" altLang="en-US" sz="2800" dirty="0" smtClean="0"/>
              <a:t> you find for that belief.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dirty="0" smtClean="0"/>
              <a:t>You are able to </a:t>
            </a:r>
            <a:r>
              <a:rPr lang="en-US" altLang="en-US" sz="2800" i="1" dirty="0" smtClean="0"/>
              <a:t>admit</a:t>
            </a:r>
            <a:r>
              <a:rPr lang="en-US" altLang="en-US" sz="2800" dirty="0" smtClean="0"/>
              <a:t> that you don’t know.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The Generation and Evaluation of Ideas and Beliefs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Critical thinking roughly consists of two parts: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1</a:t>
            </a:r>
            <a:r>
              <a:rPr lang="en-US" altLang="en-US" dirty="0" smtClean="0"/>
              <a:t>. The </a:t>
            </a:r>
            <a:r>
              <a:rPr lang="en-US" altLang="en-US" i="1" dirty="0" smtClean="0"/>
              <a:t>generation</a:t>
            </a:r>
            <a:r>
              <a:rPr lang="en-US" altLang="en-US" dirty="0" smtClean="0"/>
              <a:t> of possible ideas, concepts, views, beliefs, or answers with respect to some issue or question</a:t>
            </a:r>
            <a:r>
              <a:rPr lang="en-US" altLang="en-US" dirty="0" smtClean="0"/>
              <a:t>.</a:t>
            </a:r>
          </a:p>
          <a:p>
            <a:pPr lvl="1" eaLnBrk="1" hangingPunct="1">
              <a:lnSpc>
                <a:spcPct val="90000"/>
              </a:lnSpc>
            </a:pPr>
            <a:endParaRPr lang="en-US" alt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altLang="en-US" dirty="0" smtClean="0"/>
              <a:t>2. The </a:t>
            </a:r>
            <a:r>
              <a:rPr lang="en-US" altLang="en-US" i="1" dirty="0" smtClean="0"/>
              <a:t>evaluation</a:t>
            </a:r>
            <a:r>
              <a:rPr lang="en-US" altLang="en-US" dirty="0" smtClean="0"/>
              <a:t> of those generated beliefs in order to figure out which make sense and which </a:t>
            </a:r>
            <a:r>
              <a:rPr lang="en-US" altLang="en-US" dirty="0" smtClean="0"/>
              <a:t>don’t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</a:pPr>
            <a:endParaRPr lang="en-US" altLang="en-US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dirty="0"/>
              <a:t>In </a:t>
            </a:r>
            <a:r>
              <a:rPr lang="en-US" altLang="en-US" sz="3600" dirty="0" smtClean="0"/>
              <a:t>sum: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altLang="en-US" sz="3600" dirty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3600" dirty="0"/>
              <a:t>A</a:t>
            </a:r>
            <a:r>
              <a:rPr lang="en-US" altLang="en-US" sz="3600" dirty="0" smtClean="0"/>
              <a:t> critical </a:t>
            </a:r>
            <a:r>
              <a:rPr lang="en-US" altLang="en-US" sz="3600" dirty="0"/>
              <a:t>thinker has an open mind, but not so open that their brain is falling out!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44394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Importance of New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We cannot solve our problems with the same thinking we used when we created them. </a:t>
            </a:r>
            <a:endParaRPr lang="en-US" i="1" dirty="0" smtClean="0"/>
          </a:p>
          <a:p>
            <a:pPr lvl="3"/>
            <a:r>
              <a:rPr lang="en-US" i="1" dirty="0" smtClean="0"/>
              <a:t>Albert Einstein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8902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A Common Myth about </a:t>
            </a:r>
            <a:br>
              <a:rPr lang="en-US" altLang="en-US" smtClean="0"/>
            </a:br>
            <a:r>
              <a:rPr lang="en-US" altLang="en-US" smtClean="0"/>
              <a:t>Being Critical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Many people incorrectly equate being critical with being dismissive, cynical, or negative: ”You are such a critical person!”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 smtClean="0"/>
              <a:t>However: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First of all, when you are critical of a certain belief, you merely consider the </a:t>
            </a:r>
            <a:r>
              <a:rPr lang="en-US" altLang="en-US" sz="2400" i="1" smtClean="0"/>
              <a:t>possibility</a:t>
            </a:r>
            <a:r>
              <a:rPr lang="en-US" altLang="en-US" sz="2400" smtClean="0"/>
              <a:t> that a certain belief is false; you do </a:t>
            </a:r>
            <a:r>
              <a:rPr lang="en-US" altLang="en-US" sz="2400" i="1" smtClean="0"/>
              <a:t>not</a:t>
            </a:r>
            <a:r>
              <a:rPr lang="en-US" altLang="en-US" sz="2400" smtClean="0"/>
              <a:t> automatically reject that belief.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 smtClean="0"/>
              <a:t>Second, if you had good reasons to reject that belief, then that belief was probably false, and eliminating false beliefs is a </a:t>
            </a:r>
            <a:r>
              <a:rPr lang="en-US" altLang="en-US" sz="2400" i="1" smtClean="0"/>
              <a:t>good</a:t>
            </a:r>
            <a:r>
              <a:rPr lang="en-US" altLang="en-US" sz="2400" smtClean="0"/>
              <a:t> thing!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Critical Thinkers as </a:t>
            </a:r>
            <a:br>
              <a:rPr lang="en-US" altLang="en-US" smtClean="0"/>
            </a:br>
            <a:r>
              <a:rPr lang="en-US" altLang="en-US" smtClean="0"/>
              <a:t>“Belief-Inspectors”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A critical thinker is to beliefs as what car-inspectors are to cars:</a:t>
            </a:r>
          </a:p>
          <a:p>
            <a:pPr lvl="1" eaLnBrk="1" hangingPunct="1"/>
            <a:r>
              <a:rPr lang="en-US" altLang="en-US" sz="2400" smtClean="0"/>
              <a:t>A car-inspector will look carefully at your car to make sure it is still fully ok</a:t>
            </a:r>
          </a:p>
          <a:p>
            <a:pPr lvl="1" eaLnBrk="1" hangingPunct="1"/>
            <a:r>
              <a:rPr lang="en-US" altLang="en-US" sz="2400" smtClean="0"/>
              <a:t>This does not mean that your car isn’t ok; the car-inspector may well say that everything checks out ok</a:t>
            </a:r>
          </a:p>
          <a:p>
            <a:pPr lvl="1" eaLnBrk="1" hangingPunct="1"/>
            <a:r>
              <a:rPr lang="en-US" altLang="en-US" sz="2400" smtClean="0"/>
              <a:t>If the car is not ok, it is annoying: it costs money, and it could even be a bit embarrassing. </a:t>
            </a:r>
          </a:p>
          <a:p>
            <a:pPr lvl="1" eaLnBrk="1" hangingPunct="1"/>
            <a:r>
              <a:rPr lang="en-US" altLang="en-US" sz="2400" smtClean="0"/>
              <a:t>But, ultimately, we should be glad (and, often, we </a:t>
            </a:r>
            <a:r>
              <a:rPr lang="en-US" altLang="en-US" sz="2400" i="1" smtClean="0"/>
              <a:t>are</a:t>
            </a:r>
            <a:r>
              <a:rPr lang="en-US" altLang="en-US" sz="2400" smtClean="0"/>
              <a:t> glad) that the problem was discovered, and that the car was fixed.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353</TotalTime>
  <Words>843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Critical Thinking: What is It?</vt:lpstr>
      <vt:lpstr>Philosophy</vt:lpstr>
      <vt:lpstr>What is Critical Thinking?</vt:lpstr>
      <vt:lpstr>What Makes You a  Critical Thinker?</vt:lpstr>
      <vt:lpstr>The Generation and Evaluation of Ideas and Beliefs</vt:lpstr>
      <vt:lpstr>PowerPoint Presentation</vt:lpstr>
      <vt:lpstr>The Importance of New Ideas</vt:lpstr>
      <vt:lpstr>A Common Myth about  Being Critical</vt:lpstr>
      <vt:lpstr>Critical Thinkers as  “Belief-Inspectors”</vt:lpstr>
      <vt:lpstr>Critical Thinking as a  Cornerstone of Civilization</vt:lpstr>
      <vt:lpstr>Lack of Critical Thinking</vt:lpstr>
      <vt:lpstr>Why People Are Not Critical I</vt:lpstr>
      <vt:lpstr>Why People Are Not Critical II</vt:lpstr>
      <vt:lpstr>Should we be more critical?</vt:lpstr>
      <vt:lpstr>Some reasons for being more critical</vt:lpstr>
    </vt:vector>
  </TitlesOfParts>
  <Company>Minds &amp; Machines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Thinking</dc:title>
  <dc:creator>Bram</dc:creator>
  <cp:lastModifiedBy>Van Heuveln, Bram</cp:lastModifiedBy>
  <cp:revision>32</cp:revision>
  <dcterms:created xsi:type="dcterms:W3CDTF">2007-01-16T20:24:02Z</dcterms:created>
  <dcterms:modified xsi:type="dcterms:W3CDTF">2020-08-31T23:52:37Z</dcterms:modified>
</cp:coreProperties>
</file>