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49" r:id="rId3"/>
    <p:sldId id="443" r:id="rId4"/>
    <p:sldId id="437" r:id="rId5"/>
    <p:sldId id="438" r:id="rId6"/>
    <p:sldId id="433" r:id="rId7"/>
    <p:sldId id="439" r:id="rId8"/>
    <p:sldId id="338" r:id="rId9"/>
    <p:sldId id="409" r:id="rId10"/>
    <p:sldId id="377" r:id="rId11"/>
    <p:sldId id="412" r:id="rId12"/>
    <p:sldId id="340" r:id="rId13"/>
    <p:sldId id="411" r:id="rId14"/>
    <p:sldId id="383" r:id="rId15"/>
    <p:sldId id="387" r:id="rId16"/>
    <p:sldId id="405" r:id="rId17"/>
    <p:sldId id="326" r:id="rId18"/>
    <p:sldId id="410" r:id="rId19"/>
    <p:sldId id="380" r:id="rId20"/>
    <p:sldId id="352" r:id="rId21"/>
    <p:sldId id="430" r:id="rId22"/>
    <p:sldId id="415" r:id="rId23"/>
    <p:sldId id="414" r:id="rId24"/>
    <p:sldId id="432" r:id="rId25"/>
    <p:sldId id="347" r:id="rId26"/>
    <p:sldId id="373" r:id="rId27"/>
    <p:sldId id="442" r:id="rId28"/>
    <p:sldId id="413" r:id="rId29"/>
    <p:sldId id="448" r:id="rId30"/>
    <p:sldId id="424" r:id="rId31"/>
    <p:sldId id="440" r:id="rId32"/>
    <p:sldId id="441" r:id="rId33"/>
    <p:sldId id="436" r:id="rId34"/>
    <p:sldId id="444" r:id="rId35"/>
    <p:sldId id="445" r:id="rId36"/>
    <p:sldId id="44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8" y="6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E036E-6E64-49A0-916C-24F1CBE7EFB1}" type="datetimeFigureOut">
              <a:rPr lang="en-US" smtClean="0"/>
              <a:pPr/>
              <a:t>11/6/2023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CA535-7414-47A9-838E-98B7056AAAD9}" type="slidenum">
              <a:rPr lang="en-US" smtClean="0"/>
              <a:pPr/>
              <a:t>‹#›</a:t>
            </a:fld>
            <a:endParaRPr lang="en-US"/>
          </a:p>
        </p:txBody>
      </p:sp>
    </p:spTree>
    <p:extLst>
      <p:ext uri="{BB962C8B-B14F-4D97-AF65-F5344CB8AC3E}">
        <p14:creationId xmlns:p14="http://schemas.microsoft.com/office/powerpoint/2010/main" val="308292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CB39AA-7608-4EB5-AF07-5090191AF66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BE9C30-9AD1-4C13-AC58-252EBECE24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83F17B-8D94-49A2-A07F-5BAFB7332A6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51D5B-DB06-4C56-983D-87EC5402507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A4CB06-16BA-4189-BD82-F26EEC4542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8522D-907A-400F-9FDA-F99AE8FE83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881754B-818D-4100-8F39-2ADF4ED388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7E0CFE-611D-4B11-89E9-42C8197295C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15B75C7-C098-4B74-A77F-12897259544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1833F9-AE78-447B-BBD6-06276F0F78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1DA39-6BD7-42FD-B282-16295FB57D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FD7CAB8-57FF-4D41-BBCB-E6BF8623336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EueFhYZ4Hx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_sf8HqODo20"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xNkw28fz9u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AB5vYz1-T_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https://www.youtube.com/embed/Mp8Y2yjV4f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Embedded Cognition</a:t>
            </a:r>
            <a:endParaRPr lang="en-US" dirty="0"/>
          </a:p>
        </p:txBody>
      </p:sp>
      <p:sp>
        <p:nvSpPr>
          <p:cNvPr id="2051" name="Rectangle 3"/>
          <p:cNvSpPr>
            <a:spLocks noGrp="1" noChangeArrowheads="1"/>
          </p:cNvSpPr>
          <p:nvPr>
            <p:ph type="subTitle" idx="1"/>
          </p:nvPr>
        </p:nvSpPr>
        <p:spPr/>
        <p:txBody>
          <a:bodyPr/>
          <a:lstStyle/>
          <a:p>
            <a:r>
              <a:rPr lang="en-US" dirty="0" smtClean="0"/>
              <a:t>Minds and Machines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The World as External Memory</a:t>
            </a:r>
          </a:p>
        </p:txBody>
      </p:sp>
      <p:sp>
        <p:nvSpPr>
          <p:cNvPr id="9219" name="Rectangle 3"/>
          <p:cNvSpPr>
            <a:spLocks noGrp="1" noChangeArrowheads="1"/>
          </p:cNvSpPr>
          <p:nvPr>
            <p:ph type="body" idx="1"/>
          </p:nvPr>
        </p:nvSpPr>
        <p:spPr/>
        <p:txBody>
          <a:bodyPr/>
          <a:lstStyle/>
          <a:p>
            <a:pPr eaLnBrk="1" hangingPunct="1">
              <a:lnSpc>
                <a:spcPct val="80000"/>
              </a:lnSpc>
            </a:pPr>
            <a:r>
              <a:rPr lang="en-US" dirty="0" smtClean="0"/>
              <a:t>Embedded Cognition proponents say that the brain often uses the environment as a kind of ‘external memory’. </a:t>
            </a:r>
          </a:p>
          <a:p>
            <a:pPr eaLnBrk="1" hangingPunct="1">
              <a:lnSpc>
                <a:spcPct val="80000"/>
              </a:lnSpc>
            </a:pPr>
            <a:r>
              <a:rPr lang="en-US" dirty="0" smtClean="0"/>
              <a:t>Examples:</a:t>
            </a:r>
          </a:p>
          <a:p>
            <a:pPr lvl="1" eaLnBrk="1" hangingPunct="1">
              <a:lnSpc>
                <a:spcPct val="80000"/>
              </a:lnSpc>
            </a:pPr>
            <a:r>
              <a:rPr lang="en-US" dirty="0" smtClean="0"/>
              <a:t>Notes, planners, calendars, even laptops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Opposable Thumbs …</a:t>
            </a:r>
            <a:endParaRPr lang="en-US" dirty="0"/>
          </a:p>
        </p:txBody>
      </p:sp>
      <p:pic>
        <p:nvPicPr>
          <p:cNvPr id="51202" name="Picture 2" descr="http://www.toonpool.com/user/20546/files/scrabble_1704075.jpg"/>
          <p:cNvPicPr>
            <a:picLocks noChangeAspect="1" noChangeArrowheads="1"/>
          </p:cNvPicPr>
          <p:nvPr/>
        </p:nvPicPr>
        <p:blipFill>
          <a:blip r:embed="rId2" cstate="print"/>
          <a:srcRect/>
          <a:stretch>
            <a:fillRect/>
          </a:stretch>
        </p:blipFill>
        <p:spPr bwMode="auto">
          <a:xfrm>
            <a:off x="838200" y="1600200"/>
            <a:ext cx="7620000" cy="5029200"/>
          </a:xfrm>
          <a:prstGeom prst="rect">
            <a:avLst/>
          </a:prstGeom>
          <a:noFill/>
        </p:spPr>
      </p:pic>
    </p:spTree>
    <p:extLst>
      <p:ext uri="{BB962C8B-B14F-4D97-AF65-F5344CB8AC3E}">
        <p14:creationId xmlns:p14="http://schemas.microsoft.com/office/powerpoint/2010/main" val="1805960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sz="4000"/>
              <a:t>The World As its own Best Model</a:t>
            </a:r>
          </a:p>
        </p:txBody>
      </p:sp>
      <p:sp>
        <p:nvSpPr>
          <p:cNvPr id="19459" name="Rectangle 3"/>
          <p:cNvSpPr>
            <a:spLocks noGrp="1" noChangeArrowheads="1"/>
          </p:cNvSpPr>
          <p:nvPr>
            <p:ph type="body" idx="1"/>
          </p:nvPr>
        </p:nvSpPr>
        <p:spPr/>
        <p:txBody>
          <a:bodyPr/>
          <a:lstStyle/>
          <a:p>
            <a:pPr>
              <a:lnSpc>
                <a:spcPct val="90000"/>
              </a:lnSpc>
            </a:pPr>
            <a:r>
              <a:rPr lang="en-US" sz="2800" dirty="0"/>
              <a:t>Situated cognition proponents like to point out that we don’t always form some kind of internal representation of the outside </a:t>
            </a:r>
            <a:r>
              <a:rPr lang="en-US" sz="2800" dirty="0" smtClean="0"/>
              <a:t>world</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ngerousintersection.org/wp-content/uploads/2006/04/Tetris%20-%20safe.jpg"/>
          <p:cNvPicPr>
            <a:picLocks noChangeAspect="1" noChangeArrowheads="1"/>
          </p:cNvPicPr>
          <p:nvPr/>
        </p:nvPicPr>
        <p:blipFill>
          <a:blip r:embed="rId2" cstate="print"/>
          <a:srcRect/>
          <a:stretch>
            <a:fillRect/>
          </a:stretch>
        </p:blipFill>
        <p:spPr bwMode="auto">
          <a:xfrm>
            <a:off x="1676400" y="304800"/>
            <a:ext cx="4968290" cy="6370132"/>
          </a:xfrm>
          <a:prstGeom prst="rect">
            <a:avLst/>
          </a:prstGeom>
          <a:noFill/>
        </p:spPr>
      </p:pic>
      <p:sp>
        <p:nvSpPr>
          <p:cNvPr id="7" name="TextBox 6"/>
          <p:cNvSpPr txBox="1"/>
          <p:nvPr/>
        </p:nvSpPr>
        <p:spPr>
          <a:xfrm>
            <a:off x="7010400" y="1371600"/>
            <a:ext cx="2159566" cy="2862322"/>
          </a:xfrm>
          <a:prstGeom prst="rect">
            <a:avLst/>
          </a:prstGeom>
          <a:noFill/>
        </p:spPr>
        <p:txBody>
          <a:bodyPr wrap="none" rtlCol="0">
            <a:spAutoFit/>
          </a:bodyPr>
          <a:lstStyle/>
          <a:p>
            <a:r>
              <a:rPr lang="en-US" dirty="0" smtClean="0"/>
              <a:t>‘Epistemic moves’:</a:t>
            </a:r>
          </a:p>
          <a:p>
            <a:r>
              <a:rPr lang="en-US" dirty="0" smtClean="0"/>
              <a:t>Moves that are not </a:t>
            </a:r>
          </a:p>
          <a:p>
            <a:r>
              <a:rPr lang="en-US" dirty="0" smtClean="0"/>
              <a:t>part of a solution,</a:t>
            </a:r>
          </a:p>
          <a:p>
            <a:r>
              <a:rPr lang="en-US" dirty="0" smtClean="0"/>
              <a:t>but help find one</a:t>
            </a:r>
          </a:p>
          <a:p>
            <a:endParaRPr lang="en-US" dirty="0" smtClean="0"/>
          </a:p>
          <a:p>
            <a:endParaRPr lang="en-US" dirty="0" smtClean="0"/>
          </a:p>
          <a:p>
            <a:r>
              <a:rPr lang="en-US" dirty="0" smtClean="0"/>
              <a:t>Rotating</a:t>
            </a:r>
          </a:p>
          <a:p>
            <a:endParaRPr lang="en-US" dirty="0" smtClean="0"/>
          </a:p>
          <a:p>
            <a:endParaRPr lang="en-US" dirty="0" smtClean="0"/>
          </a:p>
          <a:p>
            <a:r>
              <a:rPr lang="en-US" dirty="0" smtClean="0"/>
              <a:t>Slamming </a:t>
            </a:r>
            <a:endParaRPr lang="en-US" dirty="0"/>
          </a:p>
        </p:txBody>
      </p:sp>
    </p:spTree>
    <p:extLst>
      <p:ext uri="{BB962C8B-B14F-4D97-AF65-F5344CB8AC3E}">
        <p14:creationId xmlns:p14="http://schemas.microsoft.com/office/powerpoint/2010/main" val="341474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Blind-Cane-Man</a:t>
            </a:r>
            <a:endParaRPr lang="en-US" dirty="0"/>
          </a:p>
        </p:txBody>
      </p:sp>
      <p:sp>
        <p:nvSpPr>
          <p:cNvPr id="3" name="Content Placeholder 2"/>
          <p:cNvSpPr>
            <a:spLocks noGrp="1"/>
          </p:cNvSpPr>
          <p:nvPr>
            <p:ph idx="1"/>
          </p:nvPr>
        </p:nvSpPr>
        <p:spPr/>
        <p:txBody>
          <a:bodyPr/>
          <a:lstStyle/>
          <a:p>
            <a:r>
              <a:rPr lang="en-US" dirty="0" smtClean="0"/>
              <a:t>Bob is blind, and uses a cane to feel around.</a:t>
            </a:r>
          </a:p>
          <a:p>
            <a:r>
              <a:rPr lang="en-US" dirty="0" smtClean="0"/>
              <a:t>Is the cane part of Bob?</a:t>
            </a:r>
          </a:p>
          <a:p>
            <a:r>
              <a:rPr lang="en-US" dirty="0" smtClean="0"/>
              <a:t>It isn’t part of Bob as a biological being.</a:t>
            </a:r>
          </a:p>
          <a:p>
            <a:r>
              <a:rPr lang="en-US" dirty="0" smtClean="0"/>
              <a:t>But is it part of Bob as a cognitive being?</a:t>
            </a:r>
          </a:p>
          <a:p>
            <a:pPr lvl="1"/>
            <a:r>
              <a:rPr lang="en-US" dirty="0" smtClean="0"/>
              <a:t>There is a cognitive agent here, perceiving the world, thinking about the world, etc.</a:t>
            </a:r>
          </a:p>
          <a:p>
            <a:pPr lvl="1"/>
            <a:r>
              <a:rPr lang="en-US" dirty="0" smtClean="0"/>
              <a:t>Is the cane part of the cognitive agent, or part of the world?</a:t>
            </a:r>
          </a:p>
          <a:p>
            <a:r>
              <a:rPr lang="en-US" dirty="0" smtClean="0"/>
              <a:t>Is Bob a </a:t>
            </a:r>
            <a:r>
              <a:rPr lang="en-US" dirty="0" err="1" smtClean="0"/>
              <a:t>cyborg</a:t>
            </a:r>
            <a:r>
              <a:rPr lang="en-US" dirty="0" smtClean="0"/>
              <a:t>?</a:t>
            </a:r>
          </a:p>
        </p:txBody>
      </p:sp>
      <p:pic>
        <p:nvPicPr>
          <p:cNvPr id="4" name="Picture 3" descr="blind-cane-man.jpg"/>
          <p:cNvPicPr>
            <a:picLocks noChangeAspect="1"/>
          </p:cNvPicPr>
          <p:nvPr/>
        </p:nvPicPr>
        <p:blipFill>
          <a:blip r:embed="rId2" cstate="print"/>
          <a:stretch>
            <a:fillRect/>
          </a:stretch>
        </p:blipFill>
        <p:spPr>
          <a:xfrm>
            <a:off x="7516368" y="0"/>
            <a:ext cx="1627632" cy="24414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p:txBody>
          <a:bodyPr/>
          <a:lstStyle/>
          <a:p>
            <a:r>
              <a:rPr lang="en-US" dirty="0" smtClean="0"/>
              <a:t>Does Tool Use create a new Cognitive System?</a:t>
            </a:r>
          </a:p>
        </p:txBody>
      </p:sp>
      <p:sp>
        <p:nvSpPr>
          <p:cNvPr id="142340" name="Rectangle 4"/>
          <p:cNvSpPr>
            <a:spLocks noChangeArrowheads="1"/>
          </p:cNvSpPr>
          <p:nvPr/>
        </p:nvSpPr>
        <p:spPr bwMode="auto">
          <a:xfrm>
            <a:off x="854075" y="4230688"/>
            <a:ext cx="1371600" cy="685800"/>
          </a:xfrm>
          <a:prstGeom prst="rect">
            <a:avLst/>
          </a:prstGeom>
          <a:noFill/>
          <a:ln w="9525">
            <a:solidFill>
              <a:schemeClr val="tx1"/>
            </a:solidFill>
            <a:miter lim="800000"/>
            <a:headEnd/>
            <a:tailEnd/>
          </a:ln>
          <a:effectLst/>
        </p:spPr>
        <p:txBody>
          <a:bodyPr wrap="none" anchor="ctr"/>
          <a:lstStyle/>
          <a:p>
            <a:pPr algn="ctr"/>
            <a:endParaRPr lang="en-US">
              <a:solidFill>
                <a:schemeClr val="bg1"/>
              </a:solidFill>
            </a:endParaRPr>
          </a:p>
        </p:txBody>
      </p:sp>
      <p:sp>
        <p:nvSpPr>
          <p:cNvPr id="142341" name="Text Box 5"/>
          <p:cNvSpPr txBox="1">
            <a:spLocks noChangeArrowheads="1"/>
          </p:cNvSpPr>
          <p:nvPr/>
        </p:nvSpPr>
        <p:spPr bwMode="auto">
          <a:xfrm>
            <a:off x="930275" y="4230688"/>
            <a:ext cx="1162050" cy="641350"/>
          </a:xfrm>
          <a:prstGeom prst="rect">
            <a:avLst/>
          </a:prstGeom>
          <a:noFill/>
          <a:ln w="9525">
            <a:noFill/>
            <a:miter lim="800000"/>
            <a:headEnd/>
            <a:tailEnd/>
          </a:ln>
          <a:effectLst/>
        </p:spPr>
        <p:txBody>
          <a:bodyPr wrap="none">
            <a:spAutoFit/>
          </a:bodyPr>
          <a:lstStyle/>
          <a:p>
            <a:r>
              <a:rPr lang="en-US"/>
              <a:t>Cognitive</a:t>
            </a:r>
          </a:p>
          <a:p>
            <a:r>
              <a:rPr lang="en-US"/>
              <a:t>System A</a:t>
            </a:r>
          </a:p>
        </p:txBody>
      </p:sp>
      <p:sp>
        <p:nvSpPr>
          <p:cNvPr id="142343" name="Text Box 7"/>
          <p:cNvSpPr txBox="1">
            <a:spLocks noChangeArrowheads="1"/>
          </p:cNvSpPr>
          <p:nvPr/>
        </p:nvSpPr>
        <p:spPr bwMode="auto">
          <a:xfrm>
            <a:off x="1143000" y="2286000"/>
            <a:ext cx="781050" cy="366713"/>
          </a:xfrm>
          <a:prstGeom prst="rect">
            <a:avLst/>
          </a:prstGeom>
          <a:noFill/>
          <a:ln w="9525">
            <a:noFill/>
            <a:miter lim="800000"/>
            <a:headEnd/>
            <a:tailEnd/>
          </a:ln>
          <a:effectLst/>
        </p:spPr>
        <p:txBody>
          <a:bodyPr wrap="none">
            <a:spAutoFit/>
          </a:bodyPr>
          <a:lstStyle/>
          <a:p>
            <a:r>
              <a:rPr lang="en-US" dirty="0"/>
              <a:t>World</a:t>
            </a:r>
          </a:p>
        </p:txBody>
      </p:sp>
      <p:sp>
        <p:nvSpPr>
          <p:cNvPr id="142345" name="Line 9"/>
          <p:cNvSpPr>
            <a:spLocks noChangeShapeType="1"/>
          </p:cNvSpPr>
          <p:nvPr/>
        </p:nvSpPr>
        <p:spPr bwMode="auto">
          <a:xfrm flipH="1" flipV="1">
            <a:off x="1524000" y="3048000"/>
            <a:ext cx="15875" cy="57308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2358" name="Line 22"/>
          <p:cNvSpPr>
            <a:spLocks noChangeShapeType="1"/>
          </p:cNvSpPr>
          <p:nvPr/>
        </p:nvSpPr>
        <p:spPr bwMode="auto">
          <a:xfrm>
            <a:off x="3962400" y="4572000"/>
            <a:ext cx="381000" cy="0"/>
          </a:xfrm>
          <a:prstGeom prst="line">
            <a:avLst/>
          </a:prstGeom>
          <a:noFill/>
          <a:ln w="38100" cmpd="dbl">
            <a:solidFill>
              <a:schemeClr val="tx1"/>
            </a:solidFill>
            <a:round/>
            <a:headEnd/>
            <a:tailEnd type="triangle" w="med" len="med"/>
          </a:ln>
          <a:effectLst/>
        </p:spPr>
        <p:txBody>
          <a:bodyPr/>
          <a:lstStyle/>
          <a:p>
            <a:endParaRPr lang="en-US"/>
          </a:p>
        </p:txBody>
      </p:sp>
      <p:sp>
        <p:nvSpPr>
          <p:cNvPr id="142359" name="Rectangle 23"/>
          <p:cNvSpPr>
            <a:spLocks noChangeArrowheads="1"/>
          </p:cNvSpPr>
          <p:nvPr/>
        </p:nvSpPr>
        <p:spPr bwMode="auto">
          <a:xfrm>
            <a:off x="5943600" y="4267200"/>
            <a:ext cx="1371600" cy="685800"/>
          </a:xfrm>
          <a:prstGeom prst="rect">
            <a:avLst/>
          </a:prstGeom>
          <a:noFill/>
          <a:ln w="9525">
            <a:solidFill>
              <a:schemeClr val="tx1"/>
            </a:solidFill>
            <a:miter lim="800000"/>
            <a:headEnd/>
            <a:tailEnd/>
          </a:ln>
          <a:effectLst/>
        </p:spPr>
        <p:txBody>
          <a:bodyPr wrap="none" anchor="ctr"/>
          <a:lstStyle/>
          <a:p>
            <a:pPr algn="ctr"/>
            <a:endParaRPr lang="en-US">
              <a:solidFill>
                <a:schemeClr val="bg1"/>
              </a:solidFill>
            </a:endParaRPr>
          </a:p>
        </p:txBody>
      </p:sp>
      <p:sp>
        <p:nvSpPr>
          <p:cNvPr id="142360" name="Text Box 24"/>
          <p:cNvSpPr txBox="1">
            <a:spLocks noChangeArrowheads="1"/>
          </p:cNvSpPr>
          <p:nvPr/>
        </p:nvSpPr>
        <p:spPr bwMode="auto">
          <a:xfrm>
            <a:off x="6019800" y="4267200"/>
            <a:ext cx="1162050" cy="641350"/>
          </a:xfrm>
          <a:prstGeom prst="rect">
            <a:avLst/>
          </a:prstGeom>
          <a:noFill/>
          <a:ln w="9525">
            <a:noFill/>
            <a:miter lim="800000"/>
            <a:headEnd/>
            <a:tailEnd/>
          </a:ln>
          <a:effectLst/>
        </p:spPr>
        <p:txBody>
          <a:bodyPr wrap="none">
            <a:spAutoFit/>
          </a:bodyPr>
          <a:lstStyle/>
          <a:p>
            <a:r>
              <a:rPr lang="en-US"/>
              <a:t>Cognitive</a:t>
            </a:r>
          </a:p>
          <a:p>
            <a:r>
              <a:rPr lang="en-US"/>
              <a:t>System A</a:t>
            </a:r>
          </a:p>
        </p:txBody>
      </p:sp>
      <p:sp>
        <p:nvSpPr>
          <p:cNvPr id="142361" name="Text Box 25"/>
          <p:cNvSpPr txBox="1">
            <a:spLocks noChangeArrowheads="1"/>
          </p:cNvSpPr>
          <p:nvPr/>
        </p:nvSpPr>
        <p:spPr bwMode="auto">
          <a:xfrm>
            <a:off x="6232525" y="3160713"/>
            <a:ext cx="607923" cy="369332"/>
          </a:xfrm>
          <a:prstGeom prst="rect">
            <a:avLst/>
          </a:prstGeom>
          <a:noFill/>
          <a:ln w="9525">
            <a:noFill/>
            <a:miter lim="800000"/>
            <a:headEnd/>
            <a:tailEnd/>
          </a:ln>
          <a:effectLst/>
        </p:spPr>
        <p:txBody>
          <a:bodyPr wrap="none">
            <a:spAutoFit/>
          </a:bodyPr>
          <a:lstStyle/>
          <a:p>
            <a:r>
              <a:rPr lang="en-US" dirty="0" smtClean="0"/>
              <a:t>Tool</a:t>
            </a:r>
            <a:endParaRPr lang="en-US" dirty="0"/>
          </a:p>
        </p:txBody>
      </p:sp>
      <p:sp>
        <p:nvSpPr>
          <p:cNvPr id="142362" name="Line 26"/>
          <p:cNvSpPr>
            <a:spLocks noChangeShapeType="1"/>
          </p:cNvSpPr>
          <p:nvPr/>
        </p:nvSpPr>
        <p:spPr bwMode="auto">
          <a:xfrm flipH="1" flipV="1">
            <a:off x="6613525" y="3617913"/>
            <a:ext cx="15875" cy="57308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2363" name="Rectangle 27"/>
          <p:cNvSpPr>
            <a:spLocks noChangeArrowheads="1"/>
          </p:cNvSpPr>
          <p:nvPr/>
        </p:nvSpPr>
        <p:spPr bwMode="auto">
          <a:xfrm>
            <a:off x="5181600" y="2743200"/>
            <a:ext cx="2971800" cy="2819400"/>
          </a:xfrm>
          <a:prstGeom prst="rect">
            <a:avLst/>
          </a:prstGeom>
          <a:noFill/>
          <a:ln w="9525">
            <a:solidFill>
              <a:schemeClr val="tx1"/>
            </a:solidFill>
            <a:miter lim="800000"/>
            <a:headEnd/>
            <a:tailEnd/>
          </a:ln>
          <a:effectLst/>
        </p:spPr>
        <p:txBody>
          <a:bodyPr wrap="none" anchor="ctr"/>
          <a:lstStyle/>
          <a:p>
            <a:endParaRPr lang="en-US"/>
          </a:p>
        </p:txBody>
      </p:sp>
      <p:sp>
        <p:nvSpPr>
          <p:cNvPr id="142364" name="Line 28"/>
          <p:cNvSpPr>
            <a:spLocks noChangeShapeType="1"/>
          </p:cNvSpPr>
          <p:nvPr/>
        </p:nvSpPr>
        <p:spPr bwMode="auto">
          <a:xfrm flipH="1" flipV="1">
            <a:off x="6629400" y="2209800"/>
            <a:ext cx="0" cy="4572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2365" name="Text Box 29"/>
          <p:cNvSpPr txBox="1">
            <a:spLocks noChangeArrowheads="1"/>
          </p:cNvSpPr>
          <p:nvPr/>
        </p:nvSpPr>
        <p:spPr bwMode="auto">
          <a:xfrm>
            <a:off x="6172200" y="1828800"/>
            <a:ext cx="781050" cy="366713"/>
          </a:xfrm>
          <a:prstGeom prst="rect">
            <a:avLst/>
          </a:prstGeom>
          <a:noFill/>
          <a:ln w="9525">
            <a:noFill/>
            <a:miter lim="800000"/>
            <a:headEnd/>
            <a:tailEnd/>
          </a:ln>
          <a:effectLst/>
        </p:spPr>
        <p:txBody>
          <a:bodyPr wrap="none">
            <a:spAutoFit/>
          </a:bodyPr>
          <a:lstStyle/>
          <a:p>
            <a:r>
              <a:rPr lang="en-US"/>
              <a:t>World</a:t>
            </a:r>
          </a:p>
        </p:txBody>
      </p:sp>
      <p:sp>
        <p:nvSpPr>
          <p:cNvPr id="142366" name="Text Box 30"/>
          <p:cNvSpPr txBox="1">
            <a:spLocks noChangeArrowheads="1"/>
          </p:cNvSpPr>
          <p:nvPr/>
        </p:nvSpPr>
        <p:spPr bwMode="auto">
          <a:xfrm>
            <a:off x="5318125" y="5141913"/>
            <a:ext cx="2178050" cy="366712"/>
          </a:xfrm>
          <a:prstGeom prst="rect">
            <a:avLst/>
          </a:prstGeom>
          <a:noFill/>
          <a:ln w="9525">
            <a:noFill/>
            <a:miter lim="800000"/>
            <a:headEnd/>
            <a:tailEnd/>
          </a:ln>
          <a:effectLst/>
        </p:spPr>
        <p:txBody>
          <a:bodyPr wrap="none">
            <a:spAutoFit/>
          </a:bodyPr>
          <a:lstStyle/>
          <a:p>
            <a:r>
              <a:rPr lang="en-US"/>
              <a:t>Cognitive System B</a:t>
            </a:r>
          </a:p>
        </p:txBody>
      </p:sp>
      <p:sp>
        <p:nvSpPr>
          <p:cNvPr id="17" name="Rectangle 16"/>
          <p:cNvSpPr/>
          <p:nvPr/>
        </p:nvSpPr>
        <p:spPr>
          <a:xfrm>
            <a:off x="6172200" y="3124200"/>
            <a:ext cx="914400" cy="4572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Imagined Abaci</a:t>
            </a:r>
            <a:endParaRPr lang="en-US" dirty="0"/>
          </a:p>
        </p:txBody>
      </p:sp>
      <p:pic>
        <p:nvPicPr>
          <p:cNvPr id="3" name="EueFhYZ4HxI"/>
          <p:cNvPicPr>
            <a:picLocks noRot="1" noChangeAspect="1"/>
          </p:cNvPicPr>
          <p:nvPr>
            <a:videoFile r:link="rId1"/>
          </p:nvPr>
        </p:nvPicPr>
        <p:blipFill>
          <a:blip r:embed="rId3"/>
          <a:stretch>
            <a:fillRect/>
          </a:stretch>
        </p:blipFill>
        <p:spPr>
          <a:xfrm>
            <a:off x="704054" y="1676400"/>
            <a:ext cx="7735892" cy="435143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Language: Our Best Tool?</a:t>
            </a:r>
          </a:p>
        </p:txBody>
      </p:sp>
      <p:sp>
        <p:nvSpPr>
          <p:cNvPr id="102403" name="Rectangle 3"/>
          <p:cNvSpPr>
            <a:spLocks noGrp="1" noChangeArrowheads="1"/>
          </p:cNvSpPr>
          <p:nvPr>
            <p:ph type="body" idx="1"/>
          </p:nvPr>
        </p:nvSpPr>
        <p:spPr/>
        <p:txBody>
          <a:bodyPr/>
          <a:lstStyle/>
          <a:p>
            <a:r>
              <a:rPr lang="en-US" dirty="0"/>
              <a:t>Language seems to be an especially powerful tool that we use to enhance our cognitive abilities:</a:t>
            </a:r>
          </a:p>
          <a:p>
            <a:pPr lvl="1"/>
            <a:r>
              <a:rPr lang="en-US" dirty="0" smtClean="0"/>
              <a:t>Expressions of language can be used to represent </a:t>
            </a:r>
            <a:r>
              <a:rPr lang="en-US" dirty="0"/>
              <a:t>information and thus serve as external memory (see examples before)</a:t>
            </a:r>
          </a:p>
          <a:p>
            <a:pPr lvl="1"/>
            <a:r>
              <a:rPr lang="en-US" dirty="0"/>
              <a:t>Expressions of language can be </a:t>
            </a:r>
            <a:r>
              <a:rPr lang="en-US" dirty="0" smtClean="0"/>
              <a:t>manipulated and thus reasoning and decision-making can take place (logic</a:t>
            </a:r>
            <a:r>
              <a:rPr lang="en-US" dirty="0"/>
              <a:t>, mathematics, </a:t>
            </a:r>
            <a:r>
              <a:rPr lang="en-US" dirty="0" smtClean="0"/>
              <a:t>science)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Representations Are Better Tools Than Others …</a:t>
            </a:r>
            <a:endParaRPr lang="en-US" dirty="0"/>
          </a:p>
        </p:txBody>
      </p:sp>
      <p:sp>
        <p:nvSpPr>
          <p:cNvPr id="3" name="TextBox 2"/>
          <p:cNvSpPr txBox="1"/>
          <p:nvPr/>
        </p:nvSpPr>
        <p:spPr>
          <a:xfrm>
            <a:off x="2209800" y="2667000"/>
            <a:ext cx="1608133" cy="369332"/>
          </a:xfrm>
          <a:prstGeom prst="rect">
            <a:avLst/>
          </a:prstGeom>
          <a:noFill/>
        </p:spPr>
        <p:txBody>
          <a:bodyPr wrap="none" rtlCol="0">
            <a:spAutoFit/>
          </a:bodyPr>
          <a:lstStyle/>
          <a:p>
            <a:r>
              <a:rPr lang="en-US" dirty="0" smtClean="0"/>
              <a:t>VI / XLIV \  ??</a:t>
            </a:r>
            <a:endParaRPr lang="en-US" dirty="0"/>
          </a:p>
        </p:txBody>
      </p:sp>
      <p:sp>
        <p:nvSpPr>
          <p:cNvPr id="52226" name="AutoShape 2" descr="data:image/jpeg;base64,/9j/4AAQSkZJRgABAQAAAQABAAD/2wCEAAkGBhMSERUUExQVFRQWFRUYGRUYFRcaGBcVFhgXFhgcGxYeGyYeGBwkHBcXHy8gIygpLCwsFh4yNzAqNScsLCkBCQoKDgwOGg8PGi8iHyQpLCwsLCwsLCwqKSksLCksLCwsLSwsLCwsLCwsLCwsLCwsLCkpLCwsLCwsLCkpLCwpLP/AABEIAPsAyAMBIgACEQEDEQH/xAAcAAACAgMBAQAAAAAAAAAAAAAABgQFAQMHAgj/xABKEAACAQMCAwUDCQUECAUFAAABAgMABBESIQUGMRMiQVFhcYGRBxQjMkJSYoKhQ3KSscEzorLRFSRTY3ODk9IWRLPD8DRk0+Hx/8QAGgEAAgMBAQAAAAAAAAAAAAAAAAQBAgMFBv/EAC4RAAICAQQBAgQGAgMAAAAAAAABAhEDBBIhMUETMgUiUWEUQoGRocFxsSPw8f/aAAwDAQACEQMRAD8A7jRRRQAUUUUAFBqLxPicVvE00zhI0GWY+HgNhuSSQABuSQBSVxLmi5vkMVrBLbRONLXU2EcIdm7GHJbUR0ZtIGc1WUlFWy0YuTpDNa842UkphS6gaUHT2YlXVqGxAGdz6Crmud3HKNk8C2zQR9mowgwAwx1KuO9q3yWz479a18L4vc8LOi4d7mw8Jzlp7Yf73G8kQ++N18RjFY49RGbro1nglFWdEnnVFLMQqgZJJwAPU1pi4nEya1kQrnGrUMavL2+lUvOF9/qfaoVaIYlaTtEC9mg7RTqJwQWCDbPWkKW2+kE5mQh4SMsgKDGHLL3gBlAdznZN84NaSntFZT2s6DxPnqyt1QyTDU6qyRKGeVgwypEKgvv5kAVA/wDGtw/9jYSAfeuJY4f7i9o496ik15I1zJ2cat2bdmOzIEuwKkkgA+AC/WAc+dWUN9NCyoXjKJGOsZLPjC7YcdCBt/vB12rKeWX5S2PJjb+cYBzRfLu1nAw8o7ttXwkgRSfzCrPhnN0EriNg8Ex6RTKFZv3GBKS/kZq50ruqKWRg6yIGZMHLB1Op13BwG1gkt06g7Gxu5nmLwydjIukERsmVOCF7++VOdwVIIzkdMVVZJp88lvUxNfT+Tp+aA1cm4PcXaRxsJNUwRsGSSRwV3TRr2YAagwJDHOM5IJLFyffhJNKqWWQKG0qTodc4ZtOQNQOCSc7KdxuN1NN0ZqaboeKKxWa0LhRRRQAUUUUAFFFFABRRRQAUUUUAFeJZQoJYgAAkknAAG5JPgK90nc8XpmkisEO0o7W4I+zaqcaPbK/c/dElVk1FWyUm3SKyyee7mNzcN9Bq1WtvgAImMLNJtkyMO8ASdGrwPS6ooP61x8k3N2zrQgoKkUnFJop5Ta62iuUUTRPp3HUa4z0cDdXQ9QSDtvU7hF6ZY8sAHVnjkC7r2kbFH056qcZGd8EZ3zVJbXA4m9ubZSk8MhaR2jJFr3WimjYkAM7ZwEHXAYgAVZ8y8m2kFuwRZO3uJNCt284Lzy51SMquFOkBpCAAMIRimY4HKPPAvLMlKlyVFrwWNbxrdHZrUL27Wmxhhn1ro2+yGy7iLoCmrHTF7PwaNhLn9oNycEL0YkA9MsAxz1Ne+E8IitolihUKi/Fj4sx+0x8Sallc7HfPhS8sjb7NljVcoWrdFuSwPakJh1dYCkbMp20SSgiQ+zAwTuRvWbLhjTsrTJcRae8FZ4sEjofo2IQgE90jO/XY1eR8TiZ9CyIX37oYEnHXG++PHHSsHisIk7IyxCTp2faJrz1xoznOPDFWc5GUdPiXhEAcBPfXUFjZmPi7kMBnJY4B6+Df0rVFwBs4LaFRAqFNteSCdQ+sNkUHBGcnfyvqKr6sifwuLuiqtOXYkJYgMSCCCo07nJODkk+rE9TWzlq7axnW1c5tJji2Y9YZdyYGPipAJjJ32K77VY1ovrJZo2jcZVh4HBBByGU/ZYEAg+BANXx5nGVsmWCLjtSocBWaW+UOPPL2lvOQbm306mxgTRPns5QOg1YIYDYMreGKZK6qdq0c5qnTCiiipICiiigAooooAKKKKACiiigCPf3qQxvJIdKIpZj5BRk+32Um8Kt3zJPKMTXDB3B+woGI4vyJsfNi58asOYbrtp1gG8cWiWXyMn1oY/djtSPwxeDUUhqsn5EPabH+ZlVxWW7D6YY4njZCNbSFGjk3wxGDrTGNl3yDSzyxzR83Mtrezwxm0WOJQW702xIlGe82U0DQuTufMU9k0cpcuRq0t4yKZrhwwYqNSQqoSJQTuuVUOfV8eArPBH1Liy+aWymiVyXbutuzurIZpppRG4wyJI5Kgj7JIAcg7guQaobq8+d8SkYbw2SmFfJrmUAzH8iaY/a71fcyc72lmknaTxCVEZhDrXtGYDKroB1ZJwOnjVByvwxoLWNH3lIMkreLTSkvIT+ZiPYBTOolshSF8Ed07Za1D4vMyQsyoz6dJZFGWaMOpkCjxYx68DxNYlv27dYUUHC65GJ2RDkIAPF2YNgeARifAGbXOXytMffKopucOKi+tUi4e9vJqznV2gaLCns3QgfQuj6T3gDtgDwrxzEhl4ULe3hj7ZgoeKdH1BiPpHDqMdoH7wlzjq2TtV6TWKaerd8IWWmX1NdtGVRVZtTKqgsftEAAn3nf31sNFa7i4WNGd2CooLMxOAFG5JNJ9sa6IHBOOi4MqmNopYX0SRsVJBIDKQykhgQcg1Z1UcvWu0twylXuXEhU7FY1UJCpHg2hQxHgXI8Kt6tOr4IjdcldI3ZX9nMNu0aS1f1WRGmTPskhGP3z5090h8b4YJeyyzxmJ+1WVXC6HUYU4YFW2ZtmGMZz62/I3FpbiGQyOsypMyRzqgQTRqq5bA7pw5dNS906Miuhpp3HaIaiNSsZaK0XF9HHjW6JqOBqYLk+mTvW7VTYsZpf5k5zis3iiaOaWWXUUjiQMSqY1MSzKqgZG5NReJc/RhilrG104OCysEgU+TTnuk+iByPKlueO4nu47m4kjHZxyRrBEpKgSFSxMrHU5yq/ZA7o28+brfiOHTQfzLdXC+/6DGHTzyNccDny1zQt2JAYpIZI2AMUmnVpYZRxpJUqcMMgndGHhV3XMeMcQa10Xa/sGXtAPt27sqzKfYMOPWMetdNU1Pw7W/jMPqVT6a+4ajD6U9pmiiiuiLhUHjPExbwPKQW0jZR1dyQqIPVmKqPVqnUr8dn7a4WMbpBh29ZmH0Y/KhL483jNUyTUI2XhHdKiFwy0aNO+Q0rEvKw6NK+7EfhGyr5KqjwqXRRXGbbds6yVKiFcfSzxWo/aank/Dbx41/xsVj9jOfs04XUTNGyo2hirBWxnSSCAceODv7qTuQLqKa4vZu0RpTN2IQOpZIbfKjK5yuqRpW9cimHmHjot1CrgzyZESHxI6uw66FG7H2AbkA9XDBQgczNPfI5pFxSSEmygsJDPFp7ZjKscesgNrM4JMrP9YahqOrcdRVzFzZoH+twSW349pYf+rHnT+cLU20tBGuBkkkszH6zu27O34if6AbACt9LSjF+C0c0kUk3GUhma6V0ltJVjWSSNg/YumQjnST9GwbS33SAehNMkUqsoZSGVhkMCCCPMEbEVR3XLNpISXtoGJ6kxJk+0gZNeLbluKEYti9v6RudGfWJ9UZ/hz61SWNNGsdRT5Qw0VQGS/To1rMPxLLC3vKmRf0FeTccQkONNtbr4uGed/wAqlEUH1bPsNZejI2/EQJ/GuYYbVQZWOps6I1BaSQjwSMbt7eg8SKUbrm0upmurS87KPvrbi3IQadw80jlQ5GMhQNK7HvEAhpsOFJESwy0jfXlc6pH9reA8lGFHgBXP/lE5n7VjbRnuIfpCPtSA/V9Qp6/i/draMIxXJGFZNTkUIHi++V+5beKGKJPDtNUjn4FQPZVTd8+8QmGHm7MH7MKhP7/1/gaXGkzv64X1Pifd/Q1a8C4M93OsKHGd2fH1IxjU2PE7gAeZHrUV4SO2sGnxJ5J8pfz/AN8I9cK5bmvnIRdePrySM2lSfNjkk+gyf511X5K+Jy2kknDbuTOkB7Z21BXjx3442bGoIcYG+Mt4CrHhfC47eJYol0oo28yfEk+LE7k1o5g4DFeQNDKMg7hsbo/gy+o/UZHjW+Oe1nntVqPXldJLxSEnmLgdt8/urZmjndwZUlLB5UEhbKM5JIaNtx5qVz40z8E4vLf2qPcymTOQ8QUJGHUlWDIPr7j7ZI8QorTZ8OiezlhhgjguLdsmNBgdsi6kYN9ZkkUkAnfS5B3Bqs5NvVWWVVOIp1F1Hk43ICzD0IOg/mNcn4ssuPHJ4pPmn+3a/v8ARmmlcZNbl0OCIBtgDAGPQeXpUXiXEliUd1nZjhIo11SSMN9KKOvqegHUit/Di1ydNuA4zhpd+xXz7/7Rvwpn1K9abuEcAjt8sO9Kww0rY1EdcDwVB4KNvHc5J43w/wCDZNRLfmtR/ljefVxxqocs5hNxN7myvkngNvJEs0TRswbH0OtSWAA3DCul8oX3bWFrLnOu3hJ9pRc/rmo3Fvk/sLmUzT2ySSNp1El+9pGkZUMFJAAGSPCru0tEiRY41VEQBVVQAqqOgAHQV6zR6KGk3qHTd19Dl5szy1faFvlS4uJX7RrhJYtP2W3OVQqTEYkMRJ1tgk7OBuADWK18rlzJGWNuQI5IgEERaLs+zHZq6uzMM52+6ELYbIOafMBh4xxNbeB5mBIRchR1Zjsqj8TMQo9WFLHDbZkTvkGRiXkYdDK51Pj8IPdH4VUeFZ5/vTE9o8oItFkdpZACVSUKBAZMbhMs51dAypnFbba5SRQ6MrowyGUhlI9CNjSGrk+F4HdLFcs2VB4zxEwx5QapWOiJPvSkHTnyUYLMfBVY1OqltvppTOd1AKQ/uZGuT2uQMfgRPvGlccbZvlnsiUVnyRZWttqnVJGQPJJcMMOT9ZyGBDAeQz+prfydwER67l0KSz4IRmZmihH9nHqYk5xhm36nHhU+/g+cTrDjMUemWUeDNnMMZ9MgyMPwp96rsWzU5bo5pqoqQLT1/SsG09arTA0UVsa3YetayKgkKKKXebeb0s00rh52HdTwUHoz+S+Q6t4eJAWhCU5KMVbIfPnN3zZOxiP07jqP2SH7X7x6L7z4DPJ7h9K7dTgD2mpE87O7O7FnYlmY9WJ/+dPAACtLx5IPlv76o5Jv7HrdLonp8LS9z7+3/h4Rd/RRgfzJ/lXUPkp4ZptnuCO9O/d9IoyVX4trPwrnttwOa4ZIo1OZWCBjsAD1PsAydq7zY8IWKNI0wEjVVUfhUYHv2q8U6s5fxXKotYYv7v8Ar9kFFSPmnr+leTaHzFTTOGLnME3zV1vVDEJiOdVGS1ux2bT4tG5DD0Zx40oy8KCuY57Vh83uBcJbvpLPbSSNIFIDFe8utNOcZUA10m6swyMjrlGUqwPQqwwR7waV+XuVYL6cw3ktwLqyjWLKSlBcWgYtBI2BkkBirYPUDPWrODyRSTpp2i0ZbWdT4TeRTQxyQFWiZAUK7DTjbA8MdMeGMVMqBwXgcNpEIYE0Rgkhcsd2OScsSSSd+tT6dMwrDGs0GgBY5c4X30k0RqsaPGpS6aXK6sJleyUbKMA6sgYBzjYo4K8jXspfOxlUZUL3VcBf/LjIwBv2zZ648FKAGZlBGDuD4elKt1yBEjGSyb5pITllVcwSH8cGQPzIVb18Ka6wahpNUyU2naOZ8e4tNHotZoXjmuGEaSRkPEyEjtWWTZlKx6jhlBG3XrVneTpbxGR9kXAVF6k9FVR+grMcfb3Ut4/RdUMAPRIkOJH9sjgnP3ET1pL4/wAZa6fZmWNTmNRt06OfxHr6A+2ldkIvjoZhHJqHSH/h1sUTvAB2Op8ffOMj1AACj0UVJpM4bzw64WdNY/2iY1fmTofcfdV7BzZaN+2VfR8of7wFT/gzninB1JFtRVYeaLMdbq3/AOvH/wB1e05itT0uYD7Joz/JqKM0rLCtN5MiKWkZVUdWY4A9/wDSqPinOcaAiEdo3nuEHtPVvd8aRePcXcgyzMXYbKvRQT0Cr0H89qhtLsbw6PLlfCom82fKGysYrTbbeZhuM/cQ+P4m/hrn0khYlmJZicliSSSepJO5NDOSSScknJPrW6ztGkcKvvPkPOlZS3dHq9Lo8emja78sxaWbSNpUZ8z4AeppkseCJHue83meg9gqVaWixrpUe0+JPma3aWJCqMsxCqPNjsKvGBTPqOG+kMfI/DtUjzkbIOzT947ufcMD3mnSovCuHCCFIl30jc+bHdj7ySa9Wl+siaxsNTrv5o7If1XPvpg8fkm8k3J+SRRWv5yn3l+IrYGz0qCgUv8AHuH9lcW19GdLwuEk8ntpWCuG/dJ1Dy3NX5YVpuoVkjZG6OpUj0YY/rUp0wGsGs1UcqXJks4Sxy4QIx/HGTG2fepq2BpoqZoorXO+FY5C4BOo9BgdT7KAFfhBj+fvhyXJuMrhdezx/wBqRIWKDpHlFwvnkZK38C4jNJKvb4GpHaPELRiRcrg//UPuFK911Dd448aKAGWvMi5BAOMgjI6j1r1WDQBzrmG0+YWpiW7Vj2bBYpIwXZTkHDJgr1OCwIz40kIwIGOlWPMUuq8uTq1/TMM5zsMAD3Db3GqTiMwjQv0I6epPQEeNKZGm6O9osMoQ3x5vweeJcVWEebHov9T5Clq84hJL9dtvujp8PH31De7YsTJ9Yn63UH/L2V6WQHoc0tKzu4Vja57+jPAtU66V+ArYFFZoqjbYzHHCPSRNsuMSR+Opfun+h6ivXGOJdsVxkKB0P3j1qBRRbI9ON2FNfBrHs48n6zbn+gpf4Vba5VB6ZyfYN6byavBeTDUzr5Qpm5M4Pk/OXGFAIjz8Gf8AoPefKofL/LTXBDyArD18jJ7PEJ6+Ph503XTbiNdlUDIGw26D2CmEtp5jW6pT+SHXkzLelvqbD73+VLnKqHspVOSUurtdRP8AvnYfowpgAqih5YcSzN86nWOWRpBFHoTSz41Zk0lzkjwIxUJ2cwuPm22PDzxv8ahXvFoId5biKI+A7RVOf3Scn2Yqh5u5Wt1sriTS7yLExDyTSyMD5jU5A+FOFlwO3g/sYIo/VI0U/EDNZykoqzbHj3ldZ83I5AjjuJ8/tEgcJ75HCp7wal33ErlE1i2UDUigNMNXfYIDhFIAywz3qsjUbis+m3k/CFYflZW/pUQzXJKjWWnUVZc8r8JlgSUSlCXmeQBC2FDhSR3gD9bUffVw3nXqiukJBWHUEEEZB8PMVhD+lejQAo8sQMLhlYYMYlRQTdNpQOAoRpBoClQuSCScAbAYGa0cJuov9JPmZixM6hXkU95ZFyNHakoBkKvcGQo6faxQA61ovEZo3CnDFWAPkSCAfjW+sUAcANsVOlgUkTusPEEdQRVJzNNuiehY+3oP619DcZ5at7ofSoNWMCRdnX2N/Q5HpXCuYeTrtmMkaiZV1phTiT6OR0zoOzZ052Od+lKZcbrg72i12JSXqcf6FOivEsulir5Rx1VwVYe44oMq+Y+IpRxa8Ho45sc1akn+p7orUtwpOFOo+SgsfgM1aWnLV7L/AGdrLj7zgRr8XIqVCT8GWTW4Mfumv9kCvLyADJOKcuHfJZcvvPLFEPuoDI/xOFH606cD5MtbXDImqQftZO8/uOMJ+UCrLH9TnZvjOOK/41b/AIETkvlu5lZmEDomkAPINCnJ3wD3iNvAV0fhXJkcZDSntXG4BGIwfRfte1vgKubTx91SK3iklwcHPrMuf3sGOBnyqri6Z8Tv8asbg9xvYf5VAToKiQoeqKKKoSUfO+f9HXWP9g/8t/0pmXpS5zm2LC6/4L/DGD+lMhPl0rLN0hvTeQqNxOAvDKg6tG4HtKkD9ak0VgnTsbatF9wi/E0Eco6Oit8QCR7jkVMpV5OuezkuLQ/s37WP/gzHVgfusSPeKaq7adqzjtU6PA+sfYK83TgIxOcBWJxnOAPDG/wrP2vdWypIFLgVuRcRvISxngMi5LHBBQkEGZ1BAZTqUEbncfaK28Gu4ReywxwJEyhyWVVXWoZfBlSQ7nOUDx7/AFs4BzQAz0UVigDNJDW+h5V+7PL/AAyntl/x491O9L3MXA9TG4SYRMseH1jMTouWGvcFcZOGByM+NUnHcqApLuxjlGJY0kHk6Kw+BBqAvKlkDkWlv/0Y/wDtqLYcxzuO9Y3AHg6mMqw8xrdG/SpjcbYf+Vuj6BIv/wAtK01wWJ8FukYwiqg8lUKPgAK2Um8ycySssUK297C80hGVWMOVRGdghWRiCcLnocasVt5Q5sga3+lu0L65MLNIiyqgOFV8kZOxOd9iKNrqwG6iqC657sUOO3Vz5RK0p/uAj9alcP5mim3WO5IH/wBtMM+zK1G1gMNuuF9tbKrv9Mnwt7k/8tV/xOKP9Jynpaze9oR/7laUBKvWwh9cD41FAqBf8SuWZVS1z4nVcRrv0HQNW+6W7K9yOAEbd6aQ7fliFVasCTWKqvm963Wa3T9yB3PxeUD+7Wq54ZpUvcXlwUUZbDJCvwiQPv0xqJOw61SgDm2YG3a3GDNcq0MaeJLgqWx91FJct0AX2Uxwx6VVc50gDPngAUu8scuIkj3TRdm7roRWJaRIs5zIzEsZHO5BJ0gKv3sstL5ZJ8I6GDG4q35CvUa5NealQx49tZxVs2k6RWX/ANDeW1x4FjbyfuS/UJ9kgH8VOdK3GbLtoJIx1ZTpPk47yH3MBV3wfiImtopvvxqx9CRuPjkV1MErjRzcyqVkld2PpgVtNarcbZ8TvW2tzEUOXlf/AEhckAGLLgsFQ/Sal2aRgsoPXugOn4hgAlWPD+Wyl5JdM4bWGUKVLMqkqdpWOVXu/UXC+3FFAF9WDWaKAMZpc49N2s6w9UjVZXHgzsSIlPmBpZ8eYSmI7UqQ7zXL/em0j2RoifzDVSbpAb3QHrUd7U+G9SaKWassK/EIWPELMYOES5kO23SOMf42+Fe+U7IiytwV37Jeo6Z38fbU6e3b56r4OkWsgz4au0U49uMH3VJ4E2bWA/7mP/AKs48AborbHU+4VIxRRUUAV4mmCjJ//prMkoUZJwKr3kLnJ2A6CoboDdZREksepqZWm3mB26HyrdQgNFzGoBY7YBJPoBk7eyqOyAbFxcsi470aF10Rg50t178mnGX+znC43JYyKrYuWbVW1LbxA+ekH9DsKHFNF4S2u6Kq95iklRxZRlsKxNw6MsK4BJ0ggNM22wUafNvA2HCrqQWEU02S4tkkk6AluzDNt0BJzUrjj6baYjwhk/wGonGMrwth0PzZB7yqr/Ws3ijSX3N4ZpO2XNkVZFddw6qwPowBH86q+W+LtcxzZOGWaVBjwX7Hwz+lTeXT/qtv/wAKL/CKoOVlENwy9FmhEw/fWVlb9HWhRSTotKXKLvlq+aW2idzlwCrnx1oSrfqM++pXKTfRPCOkNxMh9Br7RR/DIKUuD8fWIvGGUm5eeaDJAU4ldHTJIBcaVfT5P6U0cgDKXMn2ZLpirA6gwWGGJiGAww1xuMjbIPXrW+NNTaMcjuCY1CsEVmg0yLkfh9sY41RnaQqMF3xqb1OABn3UUucIuwb+Re0kb+2xGWUomlkDERhy6ZyN3BDZyugHDYoAbKKKKAMGke0YqZCPtT3DY8DqnkI/TFPBNc65eujLawyHrJGrn2uNZ/U1jm6JRdx3anrsfX/Ot1VxFYC46Ej2GsNxJZVqs7URRrGudKKFGeuAMVE7R/vH9KwXf75/Sp3AWJOOtRZeIDoveP6fGopiz1JPtNewKruA8kFjljn08BXqs0VUkxit0d2R9bcefj8K1UVKdATo5Q3Q5/8AnlXqq0oDWQWHRj8c1bcQS7637SJ0++jr/EpH9aq4rz50iR4OAyNLkMNIjIbszlR3iyqCBnYMc7jMrtX+/wDoP8q1zOQMu5A8ycD49KNyLJtFfBx35sBbZzOpdI49LHKZJSQsNggUrkn7hHWvd/w/tUjRHaLs10CQBS5QqFYYYEDOAc9QQCKjNzRZq4jWZZJGOFjizK7N5BUB39tTPmvEZtoLZYAf2t067DzEEZZif3itWSk+kEpPyaeTmto7ufhjxxshVLqFGUMBq7kqgNnoy6x499vKujogAAAAAGAB0AHTalblT5P47SVrmSRri7kGGncAYXbuxxjaNdh5n18Ka6aSpGYV4mUlSFOGwcHGcHGxx417rDnY+PpUgUHB7WcSxl1kQJCY5C8wcSuCullAY5x3zrYKcMBj7pUXgsrNeyZkkYDte6Wygy6nTs5XKkldgCAFG2G1FADVRRRQB4lTKkdMgjPtpCseWruzhWLSLqONQqPGVSXQowoaJyFJA2yr746V0Ciqyipdgc0ueZYov7VLmL9+1uP8QjKn3E1qXnO0xqMjKo6s8M6qPazRgD410/FUHOPNcNhEjTpI6zP2QWOPXlirHBXIyCAdt81n6MSbFWHmqzf6t1bn/nRj9C2alx8UhbpNEfZIh/rSlyzzVaRWVvFPDKZEjCsvzSRsFcjrowdsHbzqyXiPC5Otqv5uHsP/AGqVdp9MYWJNe4v/AJ2n30/iX/OtcnE4V+tLEPbIg/maVOJx8PFxbSx2IkEbyGRFto1Do0LqoKvpDHtOzI8tz7eh8C4Dw24t4p47K2VZEDAG3iDLnqp7uxByD6itoY9ysymtroXpOZ7Net1bj/nxf91aW5ysQCfnUJA6kOGA/hzT/BwC2T6kEK/uxIP5Cq7naaNeH3SFkUvbXCqpZV1ExMAACd9yOlX9FFLFZeZYGGV7V/3La4b+UVYPH/u214/stnX/ANTTXrhHNdq1tC5uYRmKPIMqagdIyCuc5ByMYrE/OsCnuJNL6pEVX+OQoPhmlLldKI36MKtyFm4+VeIEhLaYkEjvGNNwcH7THqPKqq6+VS4b+zghT1ZnkP6aBSvxewmjftJFRVllkOkNqYai0m5xjbpUWpm3F1R2tFoNNmhu5f1/yXF5znfy9blkHlEqx/3gNX61Q6md3MjvIQRgyMXOCM9TW6tKfXb2Kf5iqqbaZ0PweDFKDjHz/TGj5OZtPFbM+Hasv8UUij9TX0pXyrwW97G5t5fCOeFz7BIuf0zX1UKb07uBwfjMduov6pBRRRTBxwoNFa7iYIjMeiqWPsAyaAF3gasLufOpRql7n0xTdgQ2WnaMFgdWBGv1jjzYqJwCFReCUgBp43dVWZJAu6uwYCJWye0z9ZwMYGAFooAcaKKKACiiigAqi5zsLKW2IvyqwK6NqaQx6XBwpDggg5OOvjV4TiuWfKVzpFcQCC1jluCJoXZ1TERWJw5AkbAfOMAqGHrQBVcI4Ek8Qkg4gSheULrSJ+6srqmc6XzoCnc539as4+SJfG6yPNbYD9TIRSdw7l2K7ziyjDgZaMvHHIB5lMqcfiG3rVjFyGy7CyGPWeMj4GQ/ypKXD91DcevaSuN8GigaAycQIVriFJIy0MZMTuFbDKA6YByTnoDuOtde4Hbwx28S2+nsAi9npbUpQjIIbJ1Z65yc5rh97wKRH7BLD6aWOQx9mtuQdIAPe1DGC658d8712vlnh7QWdtC2NUUEMbY6akRVOD7QaYxe3uzDJ31RZ0hc/wDIEt9cwzRm3wkbxus6MwALK6sgH2tiDkjan2kL5XLyeOCBo3nji7c9s0GsMEEbkZZBqVdQGTWrMxP5e5WunRmxawgSSINCOSwjdoy2xGASpx6VcDk9s/S3IUeUcaof4pGf/DSnw3h6FB2S3rRnJG16UIY6iR9k5Jz65qwteVgx7tp73hC/rIATScrt/NQ3Gq9tibzXaLDeSRC4NwF0lSzhioYAlcDuggjwA2xVZV9zgWjcWzW/ZEFZNXc7y94DToyMZznfbHSqGsMvfdnqfhcm8PMap/uFaP2ntT+R/wD3W+pHBuBzXd3FBAFLuHGWOFVVGosTgnAHkKrBW6QzqprHBTl0miHOuVYeh/lX1Vy9f9vaQTf7SGJ/e6Bj/OuQTfIVeYGm4tyfHIkGPYQDn9K7BwLhYtraGAHUIYo49XTOhQuceGcZp3BCUE0zzPxTU4tRKLxvon0UUUwcgK8TvhWOM4BOB1OB0xXuigBR5W4wkk2lYoVLRl8xRhSgDadLMGOrOAc4Tqvd32KZ4LKNCxREUscsVUAsfUgb9T1rNAG6iiofFeKxW0TTTOEjQZJOfE4AAG7EkgADckgUATKpuYOb7Sy0fOZQhfOlQrOzY6kIgLYHnjFUMvMfEZt4Yre2jP1fnGuSYjzaKMhYz+EuxHjS7/4HmkklnuL2R7mQAB0ijCIq50qEYMdIz0BXOfPesJZ4LybRwzfgtuN83RcUhns7GQ5ZQss+CgiRz3gEbEjkrldgF33YeNVa/JjaxoArTdqBjt+1Yvn1UnsyPwlcfzpeWNxMyviO7tyB2ieTDKuufrROOqN6g7jNP3AOL/OYQ5AVwSkiA50yL1APipBDA+KsKXzzn2nwb4YR6a5Eea3kjl7KbuzJ3kkTKhl6CSI9V8mXfBODkEZa+WuYTMWhlwJ0GrIGBLHnAdR4HOzL4EjwYVnnOx12zSKMyQZlXzIUfSL+aPUPbpPhSZeXJj7K5jPeidXB8GichZFPoUJP5QfCoVZofcnnFL7Dzxjh05mguLZ0WWAydyQHs5UlCh1YjdT3QQwBwfCmLl3m1Ll3hdGguY1DPC5Byh2DxuNpY87ah0OxANRSKp+NzLBLa3bEL2M6xuxOB2Nx9C4J+6GaN/TRVdPmaag+ic+JNOS7Og0kfKNxYvGbGEgSTpmeQnC29odpHc9AWAZFHj3j4U0cc41HaW8k8pwiLk+ZPRVUeLMcADxJFcJg4o16jXFx3ImYyurHaWQfak84owBHGh2wmo7muhJ8cCUVzyNV7zwzd2yiV1Gwnl1LFgbDQg78g9e6PImqO45nuNRD3+G8UghiyPy6JH+NbUtlKLLdl0if+ytkyJ7gDxbBDInTu5XYgswzipsXHZ0XRbRW9pGOihO0bHmdJRAf4vaaUUYr2qxpyk+3QoccX51paS8l1ICFaaDSMNgkFuzTbI8TtUHlvlW4vLk26NAradYdpCUdAcEx6QdePEbY8cU1T803AbDcUVD90Jar+jAmo/CHS0vhxJ1S4VVOrsgI2UkFWlVUbs5G0k5UhQevWtFBP3IvDVZcSrHJjZw35BoQAbi5lc+UQWJfiQzH4imHl75KbOyuUuYWn1orqFaTUvfGCSCuenrTbaXSyokiHUjqrKfNWAIPwIrdW6il0hWefJk98m/1CiiirGQUUUUAFFFFABRRRQAUgfLHeRR2tu8jjUl3FIkWTmUrlSML3sKH15HioHUin+uM/KLbCfisqS5wlrB2e+CoZ5GZ18mDqu/oKh9ErsYeDcc7SNm7skSEIs0WWWQqq6iBknOpgoG+4O58JXBruaRWaVYlGruLG5chfxtgDV6LtXKSLq2nimWFZzE+vMbdn2gKlT2kQ214P1lB6dCKtON/KHNPGEVJbEFgXk0yPKQN8JpjwMnGWJ6DpXPlp3fyj0c6rkveebXRdWs46SCS3f4GWL9VkHvrPKNzovZI/CaASfnhYIfikifwCk7jHOFzPDErMJuzmifMdpMsjaD1YnuLsTso3zUXjM4uJoR2V12Say7CGQFtQACDocHG5rZYns2yMnkW/cjsdxxi3XKyTQjwKtLGDjxBBauV2ciPazwqwfsRPDqUggqoYRsCNiCmnf0NbI30jEFiw8tSxRD3nJb9Kq7ezlV5TLdQQ9q2WjjCFumnAJGRt6HfJox4lC+QyZN/gfODfKHqt4jLbXJkMaaiqxFWOB3gTIDg9dxtmqzmzmP51GIplFvAWUsrurTTaTqVQiZCjIBOCxOMbVX2XL2VCxx8QmUAAYFzpwBgb4RMe+rzgnINzqzHZCDPWSaSMMR+UySH2HFWWGKdpEPNJqmxF4lxO/lb5uhcw26M8MUm7qsn0eob5Zly2gMcqDgb7Vc2PEoO6qKJVhKJFEdllnVcgv4iOJQHbbdmUeFNfGPksuIWF5FL28oXTJAqaQYeuIssSzqe9gnvbgY2BS+M8LfLXFoQJHUK+B3ioO5TP1X2wQd+74Eb6yV8Myi65RavLPI8pjRricDM0uDpTAyECjcn7sKb75J3LGXwWKzeOSS4W6nli0l4JYHUqGzgraqSGXundixGDkisco82WVpbGCVmRVkkZZdMjLIHYsNTICyyAHQytg90edSoudI5JS0Fo0lusbrqKohklZkYYVyO4NO7HfLdNqVlubcUhiO1ctlw3HbGNbfRGhhnwFeOOPQmrATWuxUMW09NjscVQ8X4HFPcSxWsTWd0iLIrBFWK5iJ0vqiJC4VjgkjI9apouHXLxTRSzhIbiRpHt440whZ9elJCCVAODsOo28SdfE4tciiWaW6mRCqRMygBWxkylFHcOBkv1xjB6VMcW18MJZE1TR1j5JuKiXh0cetXa2Z7ZmQ5U9icKVPiCmgg+tOVch+RyI297dW+SyyQRTk9B2gdkbA+yDnp5KPKuvU4hRhRRRUkBRRRQAUUUUAFFFFABS1zXyHBfskjNJFPGCEmiIDBTuVYEFXXO+CPE9MmmWigDnZ+TCcDa7Rv37cg+8rKB+lRJfk+v1PdNq4/flQ/Ds3H610+iq7UW3M5dDyDxBj3vm0Y8zLJIf4REuf4hVrbfJfn+2upD6RRpGPi/aN8CKfKKNqI3MV7f5NrBcaoTKfOaSSX+6zFfgKvbHhMMIxFFHGPJEVB/dAqXRViAooooAKTebOQ+2ZprUrHOd2Rs9lMfNsbo/4xnPiG2w5UUAfPfGLNYZCbuGa0l6dqNaq3snjykg/e+AqOl9F4cQJ9NUDH/wBPJr6LK5rTDZRoSVRFJ8QoB+IFV2ltxw215dln+ql9OD+F40P5tMSEe+r3h/ydXuNMcVvarncu+pvb2cYwx9sldcxRRtQbmLvKPJiWIdtbSzy6e0mYAZC50qqDZEGTgb7kkk0xUUVYqFFFFABRRRQAUUUUAFFFF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data:image/jpeg;base64,/9j/4AAQSkZJRgABAQAAAQABAAD/2wCEAAkGBhMSERUUExQVFRQWFRUYGRUYFRcaGBcVFhgXFhgcGxYeGyYeGBwkHBcXHy8gIygpLCwsFh4yNzAqNScsLCkBCQoKDgwOGg8PGi8iHyQpLCwsLCwsLCwqKSksLCksLCwsLSwsLCwsLCwsLCwsLCwsLCkpLCwsLCwsLCkpLCwpLP/AABEIAPsAyAMBIgACEQEDEQH/xAAcAAACAgMBAQAAAAAAAAAAAAAABgQFAQMHAgj/xABKEAACAQMCAwUDCQUECAUFAAABAgMABBESIQUGMRMiQVFhcYGRBxQjMkJSYoKhQ3KSscEzorLRFSRTY3ODk9IWRLPD8DRk0+Hx/8QAGgEAAgMBAQAAAAAAAAAAAAAAAAQBAgMFBv/EAC4RAAICAQQBAgQGAgMAAAAAAAABAhEDBBIhMUETMgUiUWEUQoGRocFxsSPw8f/aAAwDAQACEQMRAD8A7jRRRQAUUUUAFBqLxPicVvE00zhI0GWY+HgNhuSSQABuSQBSVxLmi5vkMVrBLbRONLXU2EcIdm7GHJbUR0ZtIGc1WUlFWy0YuTpDNa842UkphS6gaUHT2YlXVqGxAGdz6Crmud3HKNk8C2zQR9mowgwAwx1KuO9q3yWz479a18L4vc8LOi4d7mw8Jzlp7Yf73G8kQ++N18RjFY49RGbro1nglFWdEnnVFLMQqgZJJwAPU1pi4nEya1kQrnGrUMavL2+lUvOF9/qfaoVaIYlaTtEC9mg7RTqJwQWCDbPWkKW2+kE5mQh4SMsgKDGHLL3gBlAdznZN84NaSntFZT2s6DxPnqyt1QyTDU6qyRKGeVgwypEKgvv5kAVA/wDGtw/9jYSAfeuJY4f7i9o496ik15I1zJ2cat2bdmOzIEuwKkkgA+AC/WAc+dWUN9NCyoXjKJGOsZLPjC7YcdCBt/vB12rKeWX5S2PJjb+cYBzRfLu1nAw8o7ttXwkgRSfzCrPhnN0EriNg8Ex6RTKFZv3GBKS/kZq50ruqKWRg6yIGZMHLB1Op13BwG1gkt06g7Gxu5nmLwydjIukERsmVOCF7++VOdwVIIzkdMVVZJp88lvUxNfT+Tp+aA1cm4PcXaRxsJNUwRsGSSRwV3TRr2YAagwJDHOM5IJLFyffhJNKqWWQKG0qTodc4ZtOQNQOCSc7KdxuN1NN0ZqaboeKKxWa0LhRRRQAUUUUAFFFFABRRRQAUUUUAFeJZQoJYgAAkknAAG5JPgK90nc8XpmkisEO0o7W4I+zaqcaPbK/c/dElVk1FWyUm3SKyyee7mNzcN9Bq1WtvgAImMLNJtkyMO8ASdGrwPS6ooP61x8k3N2zrQgoKkUnFJop5Ta62iuUUTRPp3HUa4z0cDdXQ9QSDtvU7hF6ZY8sAHVnjkC7r2kbFH056qcZGd8EZ3zVJbXA4m9ubZSk8MhaR2jJFr3WimjYkAM7ZwEHXAYgAVZ8y8m2kFuwRZO3uJNCt284Lzy51SMquFOkBpCAAMIRimY4HKPPAvLMlKlyVFrwWNbxrdHZrUL27Wmxhhn1ro2+yGy7iLoCmrHTF7PwaNhLn9oNycEL0YkA9MsAxz1Ne+E8IitolihUKi/Fj4sx+0x8Sallc7HfPhS8sjb7NljVcoWrdFuSwPakJh1dYCkbMp20SSgiQ+zAwTuRvWbLhjTsrTJcRae8FZ4sEjofo2IQgE90jO/XY1eR8TiZ9CyIX37oYEnHXG++PHHSsHisIk7IyxCTp2faJrz1xoznOPDFWc5GUdPiXhEAcBPfXUFjZmPi7kMBnJY4B6+Df0rVFwBs4LaFRAqFNteSCdQ+sNkUHBGcnfyvqKr6sifwuLuiqtOXYkJYgMSCCCo07nJODkk+rE9TWzlq7axnW1c5tJji2Y9YZdyYGPipAJjJ32K77VY1ovrJZo2jcZVh4HBBByGU/ZYEAg+BANXx5nGVsmWCLjtSocBWaW+UOPPL2lvOQbm306mxgTRPns5QOg1YIYDYMreGKZK6qdq0c5qnTCiiipICiiigAooooAKKKKACiiigCPf3qQxvJIdKIpZj5BRk+32Um8Kt3zJPKMTXDB3B+woGI4vyJsfNi58asOYbrtp1gG8cWiWXyMn1oY/djtSPwxeDUUhqsn5EPabH+ZlVxWW7D6YY4njZCNbSFGjk3wxGDrTGNl3yDSzyxzR83Mtrezwxm0WOJQW702xIlGe82U0DQuTufMU9k0cpcuRq0t4yKZrhwwYqNSQqoSJQTuuVUOfV8eArPBH1Liy+aWymiVyXbutuzurIZpppRG4wyJI5Kgj7JIAcg7guQaobq8+d8SkYbw2SmFfJrmUAzH8iaY/a71fcyc72lmknaTxCVEZhDrXtGYDKroB1ZJwOnjVByvwxoLWNH3lIMkreLTSkvIT+ZiPYBTOolshSF8Ed07Za1D4vMyQsyoz6dJZFGWaMOpkCjxYx68DxNYlv27dYUUHC65GJ2RDkIAPF2YNgeARifAGbXOXytMffKopucOKi+tUi4e9vJqznV2gaLCns3QgfQuj6T3gDtgDwrxzEhl4ULe3hj7ZgoeKdH1BiPpHDqMdoH7wlzjq2TtV6TWKaerd8IWWmX1NdtGVRVZtTKqgsftEAAn3nf31sNFa7i4WNGd2CooLMxOAFG5JNJ9sa6IHBOOi4MqmNopYX0SRsVJBIDKQykhgQcg1Z1UcvWu0twylXuXEhU7FY1UJCpHg2hQxHgXI8Kt6tOr4IjdcldI3ZX9nMNu0aS1f1WRGmTPskhGP3z5090h8b4YJeyyzxmJ+1WVXC6HUYU4YFW2ZtmGMZz62/I3FpbiGQyOsypMyRzqgQTRqq5bA7pw5dNS906Miuhpp3HaIaiNSsZaK0XF9HHjW6JqOBqYLk+mTvW7VTYsZpf5k5zis3iiaOaWWXUUjiQMSqY1MSzKqgZG5NReJc/RhilrG104OCysEgU+TTnuk+iByPKlueO4nu47m4kjHZxyRrBEpKgSFSxMrHU5yq/ZA7o28+brfiOHTQfzLdXC+/6DGHTzyNccDny1zQt2JAYpIZI2AMUmnVpYZRxpJUqcMMgndGHhV3XMeMcQa10Xa/sGXtAPt27sqzKfYMOPWMetdNU1Pw7W/jMPqVT6a+4ajD6U9pmiiiuiLhUHjPExbwPKQW0jZR1dyQqIPVmKqPVqnUr8dn7a4WMbpBh29ZmH0Y/KhL483jNUyTUI2XhHdKiFwy0aNO+Q0rEvKw6NK+7EfhGyr5KqjwqXRRXGbbds6yVKiFcfSzxWo/aank/Dbx41/xsVj9jOfs04XUTNGyo2hirBWxnSSCAceODv7qTuQLqKa4vZu0RpTN2IQOpZIbfKjK5yuqRpW9cimHmHjot1CrgzyZESHxI6uw66FG7H2AbkA9XDBQgczNPfI5pFxSSEmygsJDPFp7ZjKscesgNrM4JMrP9YahqOrcdRVzFzZoH+twSW349pYf+rHnT+cLU20tBGuBkkkszH6zu27O34if6AbACt9LSjF+C0c0kUk3GUhma6V0ltJVjWSSNg/YumQjnST9GwbS33SAehNMkUqsoZSGVhkMCCCPMEbEVR3XLNpISXtoGJ6kxJk+0gZNeLbluKEYti9v6RudGfWJ9UZ/hz61SWNNGsdRT5Qw0VQGS/To1rMPxLLC3vKmRf0FeTccQkONNtbr4uGed/wAqlEUH1bPsNZejI2/EQJ/GuYYbVQZWOps6I1BaSQjwSMbt7eg8SKUbrm0upmurS87KPvrbi3IQadw80jlQ5GMhQNK7HvEAhpsOFJESwy0jfXlc6pH9reA8lGFHgBXP/lE5n7VjbRnuIfpCPtSA/V9Qp6/i/draMIxXJGFZNTkUIHi++V+5beKGKJPDtNUjn4FQPZVTd8+8QmGHm7MH7MKhP7/1/gaXGkzv64X1Pifd/Q1a8C4M93OsKHGd2fH1IxjU2PE7gAeZHrUV4SO2sGnxJ5J8pfz/AN8I9cK5bmvnIRdePrySM2lSfNjkk+gyf511X5K+Jy2kknDbuTOkB7Z21BXjx3442bGoIcYG+Mt4CrHhfC47eJYol0oo28yfEk+LE7k1o5g4DFeQNDKMg7hsbo/gy+o/UZHjW+Oe1nntVqPXldJLxSEnmLgdt8/urZmjndwZUlLB5UEhbKM5JIaNtx5qVz40z8E4vLf2qPcymTOQ8QUJGHUlWDIPr7j7ZI8QorTZ8OiezlhhgjguLdsmNBgdsi6kYN9ZkkUkAnfS5B3Bqs5NvVWWVVOIp1F1Hk43ICzD0IOg/mNcn4ssuPHJ4pPmn+3a/v8ARmmlcZNbl0OCIBtgDAGPQeXpUXiXEliUd1nZjhIo11SSMN9KKOvqegHUit/Di1ydNuA4zhpd+xXz7/7Rvwpn1K9abuEcAjt8sO9Kww0rY1EdcDwVB4KNvHc5J43w/wCDZNRLfmtR/ljefVxxqocs5hNxN7myvkngNvJEs0TRswbH0OtSWAA3DCul8oX3bWFrLnOu3hJ9pRc/rmo3Fvk/sLmUzT2ySSNp1El+9pGkZUMFJAAGSPCru0tEiRY41VEQBVVQAqqOgAHQV6zR6KGk3qHTd19Dl5szy1faFvlS4uJX7RrhJYtP2W3OVQqTEYkMRJ1tgk7OBuADWK18rlzJGWNuQI5IgEERaLs+zHZq6uzMM52+6ELYbIOafMBh4xxNbeB5mBIRchR1Zjsqj8TMQo9WFLHDbZkTvkGRiXkYdDK51Pj8IPdH4VUeFZ5/vTE9o8oItFkdpZACVSUKBAZMbhMs51dAypnFbba5SRQ6MrowyGUhlI9CNjSGrk+F4HdLFcs2VB4zxEwx5QapWOiJPvSkHTnyUYLMfBVY1OqltvppTOd1AKQ/uZGuT2uQMfgRPvGlccbZvlnsiUVnyRZWttqnVJGQPJJcMMOT9ZyGBDAeQz+prfydwER67l0KSz4IRmZmihH9nHqYk5xhm36nHhU+/g+cTrDjMUemWUeDNnMMZ9MgyMPwp96rsWzU5bo5pqoqQLT1/SsG09arTA0UVsa3YetayKgkKKKXebeb0s00rh52HdTwUHoz+S+Q6t4eJAWhCU5KMVbIfPnN3zZOxiP07jqP2SH7X7x6L7z4DPJ7h9K7dTgD2mpE87O7O7FnYlmY9WJ/+dPAACtLx5IPlv76o5Jv7HrdLonp8LS9z7+3/h4Rd/RRgfzJ/lXUPkp4ZptnuCO9O/d9IoyVX4trPwrnttwOa4ZIo1OZWCBjsAD1PsAydq7zY8IWKNI0wEjVVUfhUYHv2q8U6s5fxXKotYYv7v8Ar9kFFSPmnr+leTaHzFTTOGLnME3zV1vVDEJiOdVGS1ux2bT4tG5DD0Zx40oy8KCuY57Vh83uBcJbvpLPbSSNIFIDFe8utNOcZUA10m6swyMjrlGUqwPQqwwR7waV+XuVYL6cw3ktwLqyjWLKSlBcWgYtBI2BkkBirYPUDPWrODyRSTpp2i0ZbWdT4TeRTQxyQFWiZAUK7DTjbA8MdMeGMVMqBwXgcNpEIYE0Rgkhcsd2OScsSSSd+tT6dMwrDGs0GgBY5c4X30k0RqsaPGpS6aXK6sJleyUbKMA6sgYBzjYo4K8jXspfOxlUZUL3VcBf/LjIwBv2zZ648FKAGZlBGDuD4elKt1yBEjGSyb5pITllVcwSH8cGQPzIVb18Ka6wahpNUyU2naOZ8e4tNHotZoXjmuGEaSRkPEyEjtWWTZlKx6jhlBG3XrVneTpbxGR9kXAVF6k9FVR+grMcfb3Ut4/RdUMAPRIkOJH9sjgnP3ET1pL4/wAZa6fZmWNTmNRt06OfxHr6A+2ldkIvjoZhHJqHSH/h1sUTvAB2Op8ffOMj1AACj0UVJpM4bzw64WdNY/2iY1fmTofcfdV7BzZaN+2VfR8of7wFT/gzninB1JFtRVYeaLMdbq3/AOvH/wB1e05itT0uYD7Joz/JqKM0rLCtN5MiKWkZVUdWY4A9/wDSqPinOcaAiEdo3nuEHtPVvd8aRePcXcgyzMXYbKvRQT0Cr0H89qhtLsbw6PLlfCom82fKGysYrTbbeZhuM/cQ+P4m/hrn0khYlmJZicliSSSepJO5NDOSSScknJPrW6ztGkcKvvPkPOlZS3dHq9Lo8emja78sxaWbSNpUZ8z4AeppkseCJHue83meg9gqVaWixrpUe0+JPma3aWJCqMsxCqPNjsKvGBTPqOG+kMfI/DtUjzkbIOzT947ufcMD3mnSovCuHCCFIl30jc+bHdj7ySa9Wl+siaxsNTrv5o7If1XPvpg8fkm8k3J+SRRWv5yn3l+IrYGz0qCgUv8AHuH9lcW19GdLwuEk8ntpWCuG/dJ1Dy3NX5YVpuoVkjZG6OpUj0YY/rUp0wGsGs1UcqXJks4Sxy4QIx/HGTG2fepq2BpoqZoorXO+FY5C4BOo9BgdT7KAFfhBj+fvhyXJuMrhdezx/wBqRIWKDpHlFwvnkZK38C4jNJKvb4GpHaPELRiRcrg//UPuFK911Dd448aKAGWvMi5BAOMgjI6j1r1WDQBzrmG0+YWpiW7Vj2bBYpIwXZTkHDJgr1OCwIz40kIwIGOlWPMUuq8uTq1/TMM5zsMAD3Db3GqTiMwjQv0I6epPQEeNKZGm6O9osMoQ3x5vweeJcVWEebHov9T5Clq84hJL9dtvujp8PH31De7YsTJ9Yn63UH/L2V6WQHoc0tKzu4Vja57+jPAtU66V+ArYFFZoqjbYzHHCPSRNsuMSR+Opfun+h6ivXGOJdsVxkKB0P3j1qBRRbI9ON2FNfBrHs48n6zbn+gpf4Vba5VB6ZyfYN6byavBeTDUzr5Qpm5M4Pk/OXGFAIjz8Gf8AoPefKofL/LTXBDyArD18jJ7PEJ6+Ph503XTbiNdlUDIGw26D2CmEtp5jW6pT+SHXkzLelvqbD73+VLnKqHspVOSUurtdRP8AvnYfowpgAqih5YcSzN86nWOWRpBFHoTSz41Zk0lzkjwIxUJ2cwuPm22PDzxv8ahXvFoId5biKI+A7RVOf3Scn2Yqh5u5Wt1sriTS7yLExDyTSyMD5jU5A+FOFlwO3g/sYIo/VI0U/EDNZykoqzbHj3ldZ83I5AjjuJ8/tEgcJ75HCp7wal33ErlE1i2UDUigNMNXfYIDhFIAywz3qsjUbis+m3k/CFYflZW/pUQzXJKjWWnUVZc8r8JlgSUSlCXmeQBC2FDhSR3gD9bUffVw3nXqiukJBWHUEEEZB8PMVhD+lejQAo8sQMLhlYYMYlRQTdNpQOAoRpBoClQuSCScAbAYGa0cJuov9JPmZixM6hXkU95ZFyNHakoBkKvcGQo6faxQA61ovEZo3CnDFWAPkSCAfjW+sUAcANsVOlgUkTusPEEdQRVJzNNuiehY+3oP619DcZ5at7ofSoNWMCRdnX2N/Q5HpXCuYeTrtmMkaiZV1phTiT6OR0zoOzZ052Od+lKZcbrg72i12JSXqcf6FOivEsulir5Rx1VwVYe44oMq+Y+IpRxa8Ho45sc1akn+p7orUtwpOFOo+SgsfgM1aWnLV7L/AGdrLj7zgRr8XIqVCT8GWTW4Mfumv9kCvLyADJOKcuHfJZcvvPLFEPuoDI/xOFH606cD5MtbXDImqQftZO8/uOMJ+UCrLH9TnZvjOOK/41b/AIETkvlu5lZmEDomkAPINCnJ3wD3iNvAV0fhXJkcZDSntXG4BGIwfRfte1vgKubTx91SK3iklwcHPrMuf3sGOBnyqri6Z8Tv8asbg9xvYf5VAToKiQoeqKKKoSUfO+f9HXWP9g/8t/0pmXpS5zm2LC6/4L/DGD+lMhPl0rLN0hvTeQqNxOAvDKg6tG4HtKkD9ak0VgnTsbatF9wi/E0Eco6Oit8QCR7jkVMpV5OuezkuLQ/s37WP/gzHVgfusSPeKaq7adqzjtU6PA+sfYK83TgIxOcBWJxnOAPDG/wrP2vdWypIFLgVuRcRvISxngMi5LHBBQkEGZ1BAZTqUEbncfaK28Gu4ReywxwJEyhyWVVXWoZfBlSQ7nOUDx7/AFs4BzQAz0UVigDNJDW+h5V+7PL/AAyntl/x491O9L3MXA9TG4SYRMseH1jMTouWGvcFcZOGByM+NUnHcqApLuxjlGJY0kHk6Kw+BBqAvKlkDkWlv/0Y/wDtqLYcxzuO9Y3AHg6mMqw8xrdG/SpjcbYf+Vuj6BIv/wAtK01wWJ8FukYwiqg8lUKPgAK2Um8ycySssUK297C80hGVWMOVRGdghWRiCcLnocasVt5Q5sga3+lu0L65MLNIiyqgOFV8kZOxOd9iKNrqwG6iqC657sUOO3Vz5RK0p/uAj9alcP5mim3WO5IH/wBtMM+zK1G1gMNuuF9tbKrv9Mnwt7k/8tV/xOKP9Jynpaze9oR/7laUBKvWwh9cD41FAqBf8SuWZVS1z4nVcRrv0HQNW+6W7K9yOAEbd6aQ7fliFVasCTWKqvm963Wa3T9yB3PxeUD+7Wq54ZpUvcXlwUUZbDJCvwiQPv0xqJOw61SgDm2YG3a3GDNcq0MaeJLgqWx91FJct0AX2Uxwx6VVc50gDPngAUu8scuIkj3TRdm7roRWJaRIs5zIzEsZHO5BJ0gKv3sstL5ZJ8I6GDG4q35CvUa5NealQx49tZxVs2k6RWX/ANDeW1x4FjbyfuS/UJ9kgH8VOdK3GbLtoJIx1ZTpPk47yH3MBV3wfiImtopvvxqx9CRuPjkV1MErjRzcyqVkld2PpgVtNarcbZ8TvW2tzEUOXlf/AEhckAGLLgsFQ/Sal2aRgsoPXugOn4hgAlWPD+Wyl5JdM4bWGUKVLMqkqdpWOVXu/UXC+3FFAF9WDWaKAMZpc49N2s6w9UjVZXHgzsSIlPmBpZ8eYSmI7UqQ7zXL/em0j2RoifzDVSbpAb3QHrUd7U+G9SaKWassK/EIWPELMYOES5kO23SOMf42+Fe+U7IiytwV37Jeo6Z38fbU6e3b56r4OkWsgz4au0U49uMH3VJ4E2bWA/7mP/AKs48AborbHU+4VIxRRUUAV4mmCjJ//prMkoUZJwKr3kLnJ2A6CoboDdZREksepqZWm3mB26HyrdQgNFzGoBY7YBJPoBk7eyqOyAbFxcsi470aF10Rg50t178mnGX+znC43JYyKrYuWbVW1LbxA+ekH9DsKHFNF4S2u6Kq95iklRxZRlsKxNw6MsK4BJ0ggNM22wUafNvA2HCrqQWEU02S4tkkk6AluzDNt0BJzUrjj6baYjwhk/wGonGMrwth0PzZB7yqr/Ws3ijSX3N4ZpO2XNkVZFddw6qwPowBH86q+W+LtcxzZOGWaVBjwX7Hwz+lTeXT/qtv/wAKL/CKoOVlENwy9FmhEw/fWVlb9HWhRSTotKXKLvlq+aW2idzlwCrnx1oSrfqM++pXKTfRPCOkNxMh9Br7RR/DIKUuD8fWIvGGUm5eeaDJAU4ldHTJIBcaVfT5P6U0cgDKXMn2ZLpirA6gwWGGJiGAww1xuMjbIPXrW+NNTaMcjuCY1CsEVmg0yLkfh9sY41RnaQqMF3xqb1OABn3UUucIuwb+Re0kb+2xGWUomlkDERhy6ZyN3BDZyugHDYoAbKKKKAMGke0YqZCPtT3DY8DqnkI/TFPBNc65eujLawyHrJGrn2uNZ/U1jm6JRdx3anrsfX/Ot1VxFYC46Ej2GsNxJZVqs7URRrGudKKFGeuAMVE7R/vH9KwXf75/Sp3AWJOOtRZeIDoveP6fGopiz1JPtNewKruA8kFjljn08BXqs0VUkxit0d2R9bcefj8K1UVKdATo5Q3Q5/8AnlXqq0oDWQWHRj8c1bcQS7637SJ0++jr/EpH9aq4rz50iR4OAyNLkMNIjIbszlR3iyqCBnYMc7jMrtX+/wDoP8q1zOQMu5A8ycD49KNyLJtFfBx35sBbZzOpdI49LHKZJSQsNggUrkn7hHWvd/w/tUjRHaLs10CQBS5QqFYYYEDOAc9QQCKjNzRZq4jWZZJGOFjizK7N5BUB39tTPmvEZtoLZYAf2t067DzEEZZif3itWSk+kEpPyaeTmto7ufhjxxshVLqFGUMBq7kqgNnoy6x499vKujogAAAAAGAB0AHTalblT5P47SVrmSRri7kGGncAYXbuxxjaNdh5n18Ka6aSpGYV4mUlSFOGwcHGcHGxx417rDnY+PpUgUHB7WcSxl1kQJCY5C8wcSuCullAY5x3zrYKcMBj7pUXgsrNeyZkkYDte6Wygy6nTs5XKkldgCAFG2G1FADVRRRQB4lTKkdMgjPtpCseWruzhWLSLqONQqPGVSXQowoaJyFJA2yr746V0Ciqyipdgc0ueZYov7VLmL9+1uP8QjKn3E1qXnO0xqMjKo6s8M6qPazRgD410/FUHOPNcNhEjTpI6zP2QWOPXlirHBXIyCAdt81n6MSbFWHmqzf6t1bn/nRj9C2alx8UhbpNEfZIh/rSlyzzVaRWVvFPDKZEjCsvzSRsFcjrowdsHbzqyXiPC5Otqv5uHsP/AGqVdp9MYWJNe4v/AJ2n30/iX/OtcnE4V+tLEPbIg/maVOJx8PFxbSx2IkEbyGRFto1Do0LqoKvpDHtOzI8tz7eh8C4Dw24t4p47K2VZEDAG3iDLnqp7uxByD6itoY9ysymtroXpOZ7Net1bj/nxf91aW5ysQCfnUJA6kOGA/hzT/BwC2T6kEK/uxIP5Cq7naaNeH3SFkUvbXCqpZV1ExMAACd9yOlX9FFLFZeZYGGV7V/3La4b+UVYPH/u214/stnX/ANTTXrhHNdq1tC5uYRmKPIMqagdIyCuc5ByMYrE/OsCnuJNL6pEVX+OQoPhmlLldKI36MKtyFm4+VeIEhLaYkEjvGNNwcH7THqPKqq6+VS4b+zghT1ZnkP6aBSvxewmjftJFRVllkOkNqYai0m5xjbpUWpm3F1R2tFoNNmhu5f1/yXF5znfy9blkHlEqx/3gNX61Q6md3MjvIQRgyMXOCM9TW6tKfXb2Kf5iqqbaZ0PweDFKDjHz/TGj5OZtPFbM+Hasv8UUij9TX0pXyrwW97G5t5fCOeFz7BIuf0zX1UKb07uBwfjMduov6pBRRRTBxwoNFa7iYIjMeiqWPsAyaAF3gasLufOpRql7n0xTdgQ2WnaMFgdWBGv1jjzYqJwCFReCUgBp43dVWZJAu6uwYCJWye0z9ZwMYGAFooAcaKKKACiiigAqi5zsLKW2IvyqwK6NqaQx6XBwpDggg5OOvjV4TiuWfKVzpFcQCC1jluCJoXZ1TERWJw5AkbAfOMAqGHrQBVcI4Ek8Qkg4gSheULrSJ+6srqmc6XzoCnc539as4+SJfG6yPNbYD9TIRSdw7l2K7ziyjDgZaMvHHIB5lMqcfiG3rVjFyGy7CyGPWeMj4GQ/ypKXD91DcevaSuN8GigaAycQIVriFJIy0MZMTuFbDKA6YByTnoDuOtde4Hbwx28S2+nsAi9npbUpQjIIbJ1Z65yc5rh97wKRH7BLD6aWOQx9mtuQdIAPe1DGC658d8712vlnh7QWdtC2NUUEMbY6akRVOD7QaYxe3uzDJ31RZ0hc/wDIEt9cwzRm3wkbxus6MwALK6sgH2tiDkjan2kL5XLyeOCBo3nji7c9s0GsMEEbkZZBqVdQGTWrMxP5e5WunRmxawgSSINCOSwjdoy2xGASpx6VcDk9s/S3IUeUcaof4pGf/DSnw3h6FB2S3rRnJG16UIY6iR9k5Jz65qwteVgx7tp73hC/rIATScrt/NQ3Gq9tibzXaLDeSRC4NwF0lSzhioYAlcDuggjwA2xVZV9zgWjcWzW/ZEFZNXc7y94DToyMZznfbHSqGsMvfdnqfhcm8PMap/uFaP2ntT+R/wD3W+pHBuBzXd3FBAFLuHGWOFVVGosTgnAHkKrBW6QzqprHBTl0miHOuVYeh/lX1Vy9f9vaQTf7SGJ/e6Bj/OuQTfIVeYGm4tyfHIkGPYQDn9K7BwLhYtraGAHUIYo49XTOhQuceGcZp3BCUE0zzPxTU4tRKLxvon0UUUwcgK8TvhWOM4BOB1OB0xXuigBR5W4wkk2lYoVLRl8xRhSgDadLMGOrOAc4Tqvd32KZ4LKNCxREUscsVUAsfUgb9T1rNAG6iiofFeKxW0TTTOEjQZJOfE4AAG7EkgADckgUATKpuYOb7Sy0fOZQhfOlQrOzY6kIgLYHnjFUMvMfEZt4Yre2jP1fnGuSYjzaKMhYz+EuxHjS7/4HmkklnuL2R7mQAB0ijCIq50qEYMdIz0BXOfPesJZ4LybRwzfgtuN83RcUhns7GQ5ZQss+CgiRz3gEbEjkrldgF33YeNVa/JjaxoArTdqBjt+1Yvn1UnsyPwlcfzpeWNxMyviO7tyB2ieTDKuufrROOqN6g7jNP3AOL/OYQ5AVwSkiA50yL1APipBDA+KsKXzzn2nwb4YR6a5Eea3kjl7KbuzJ3kkTKhl6CSI9V8mXfBODkEZa+WuYTMWhlwJ0GrIGBLHnAdR4HOzL4EjwYVnnOx12zSKMyQZlXzIUfSL+aPUPbpPhSZeXJj7K5jPeidXB8GichZFPoUJP5QfCoVZofcnnFL7Dzxjh05mguLZ0WWAydyQHs5UlCh1YjdT3QQwBwfCmLl3m1Ll3hdGguY1DPC5Byh2DxuNpY87ah0OxANRSKp+NzLBLa3bEL2M6xuxOB2Nx9C4J+6GaN/TRVdPmaag+ic+JNOS7Og0kfKNxYvGbGEgSTpmeQnC29odpHc9AWAZFHj3j4U0cc41HaW8k8pwiLk+ZPRVUeLMcADxJFcJg4o16jXFx3ImYyurHaWQfak84owBHGh2wmo7muhJ8cCUVzyNV7zwzd2yiV1Gwnl1LFgbDQg78g9e6PImqO45nuNRD3+G8UghiyPy6JH+NbUtlKLLdl0if+ytkyJ7gDxbBDInTu5XYgswzipsXHZ0XRbRW9pGOihO0bHmdJRAf4vaaUUYr2qxpyk+3QoccX51paS8l1ICFaaDSMNgkFuzTbI8TtUHlvlW4vLk26NAradYdpCUdAcEx6QdePEbY8cU1T803AbDcUVD90Jar+jAmo/CHS0vhxJ1S4VVOrsgI2UkFWlVUbs5G0k5UhQevWtFBP3IvDVZcSrHJjZw35BoQAbi5lc+UQWJfiQzH4imHl75KbOyuUuYWn1orqFaTUvfGCSCuenrTbaXSyokiHUjqrKfNWAIPwIrdW6il0hWefJk98m/1CiiirGQUUUUAFFFFABRRRQAUgfLHeRR2tu8jjUl3FIkWTmUrlSML3sKH15HioHUin+uM/KLbCfisqS5wlrB2e+CoZ5GZ18mDqu/oKh9ErsYeDcc7SNm7skSEIs0WWWQqq6iBknOpgoG+4O58JXBruaRWaVYlGruLG5chfxtgDV6LtXKSLq2nimWFZzE+vMbdn2gKlT2kQ214P1lB6dCKtON/KHNPGEVJbEFgXk0yPKQN8JpjwMnGWJ6DpXPlp3fyj0c6rkveebXRdWs46SCS3f4GWL9VkHvrPKNzovZI/CaASfnhYIfikifwCk7jHOFzPDErMJuzmifMdpMsjaD1YnuLsTso3zUXjM4uJoR2V12Say7CGQFtQACDocHG5rZYns2yMnkW/cjsdxxi3XKyTQjwKtLGDjxBBauV2ciPazwqwfsRPDqUggqoYRsCNiCmnf0NbI30jEFiw8tSxRD3nJb9Kq7ezlV5TLdQQ9q2WjjCFumnAJGRt6HfJox4lC+QyZN/gfODfKHqt4jLbXJkMaaiqxFWOB3gTIDg9dxtmqzmzmP51GIplFvAWUsrurTTaTqVQiZCjIBOCxOMbVX2XL2VCxx8QmUAAYFzpwBgb4RMe+rzgnINzqzHZCDPWSaSMMR+UySH2HFWWGKdpEPNJqmxF4lxO/lb5uhcw26M8MUm7qsn0eob5Zly2gMcqDgb7Vc2PEoO6qKJVhKJFEdllnVcgv4iOJQHbbdmUeFNfGPksuIWF5FL28oXTJAqaQYeuIssSzqe9gnvbgY2BS+M8LfLXFoQJHUK+B3ioO5TP1X2wQd+74Eb6yV8Myi65RavLPI8pjRricDM0uDpTAyECjcn7sKb75J3LGXwWKzeOSS4W6nli0l4JYHUqGzgraqSGXundixGDkisco82WVpbGCVmRVkkZZdMjLIHYsNTICyyAHQytg90edSoudI5JS0Fo0lusbrqKohklZkYYVyO4NO7HfLdNqVlubcUhiO1ctlw3HbGNbfRGhhnwFeOOPQmrATWuxUMW09NjscVQ8X4HFPcSxWsTWd0iLIrBFWK5iJ0vqiJC4VjgkjI9apouHXLxTRSzhIbiRpHt440whZ9elJCCVAODsOo28SdfE4tciiWaW6mRCqRMygBWxkylFHcOBkv1xjB6VMcW18MJZE1TR1j5JuKiXh0cetXa2Z7ZmQ5U9icKVPiCmgg+tOVch+RyI297dW+SyyQRTk9B2gdkbA+yDnp5KPKuvU4hRhRRRUkBRRRQAUUUUAFFFFABS1zXyHBfskjNJFPGCEmiIDBTuVYEFXXO+CPE9MmmWigDnZ+TCcDa7Rv37cg+8rKB+lRJfk+v1PdNq4/flQ/Ds3H610+iq7UW3M5dDyDxBj3vm0Y8zLJIf4REuf4hVrbfJfn+2upD6RRpGPi/aN8CKfKKNqI3MV7f5NrBcaoTKfOaSSX+6zFfgKvbHhMMIxFFHGPJEVB/dAqXRViAooooAKTebOQ+2ZprUrHOd2Rs9lMfNsbo/4xnPiG2w5UUAfPfGLNYZCbuGa0l6dqNaq3snjykg/e+AqOl9F4cQJ9NUDH/wBPJr6LK5rTDZRoSVRFJ8QoB+IFV2ltxw215dln+ql9OD+F40P5tMSEe+r3h/ydXuNMcVvarncu+pvb2cYwx9sldcxRRtQbmLvKPJiWIdtbSzy6e0mYAZC50qqDZEGTgb7kkk0xUUVYqFFFFABRRRQAUUUUAFFFF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0" name="AutoShape 6" descr="data:image/jpeg;base64,/9j/4AAQSkZJRgABAQAAAQABAAD/2wCEAAkGBhMSERUUExQVFRQWFRUYGRUYFRcaGBcVFhgXFhgcGxYeGyYeGBwkHBcXHy8gIygpLCwsFh4yNzAqNScsLCkBCQoKDgwOGg8PGi8iHyQpLCwsLCwsLCwqKSksLCksLCwsLSwsLCwsLCwsLCwsLCwsLCkpLCwsLCwsLCkpLCwpLP/AABEIAPsAyAMBIgACEQEDEQH/xAAcAAACAgMBAQAAAAAAAAAAAAAABgQFAQMHAgj/xABKEAACAQMCAwUDCQUECAUFAAABAgMABBESIQUGMRMiQVFhcYGRBxQjMkJSYoKhQ3KSscEzorLRFSRTY3ODk9IWRLPD8DRk0+Hx/8QAGgEAAgMBAQAAAAAAAAAAAAAAAAQBAgMFBv/EAC4RAAICAQQBAgQGAgMAAAAAAAABAhEDBBIhMUETMgUiUWEUQoGRocFxsSPw8f/aAAwDAQACEQMRAD8A7jRRRQAUUUUAFBqLxPicVvE00zhI0GWY+HgNhuSSQABuSQBSVxLmi5vkMVrBLbRONLXU2EcIdm7GHJbUR0ZtIGc1WUlFWy0YuTpDNa842UkphS6gaUHT2YlXVqGxAGdz6Crmud3HKNk8C2zQR9mowgwAwx1KuO9q3yWz479a18L4vc8LOi4d7mw8Jzlp7Yf73G8kQ++N18RjFY49RGbro1nglFWdEnnVFLMQqgZJJwAPU1pi4nEya1kQrnGrUMavL2+lUvOF9/qfaoVaIYlaTtEC9mg7RTqJwQWCDbPWkKW2+kE5mQh4SMsgKDGHLL3gBlAdznZN84NaSntFZT2s6DxPnqyt1QyTDU6qyRKGeVgwypEKgvv5kAVA/wDGtw/9jYSAfeuJY4f7i9o496ik15I1zJ2cat2bdmOzIEuwKkkgA+AC/WAc+dWUN9NCyoXjKJGOsZLPjC7YcdCBt/vB12rKeWX5S2PJjb+cYBzRfLu1nAw8o7ttXwkgRSfzCrPhnN0EriNg8Ex6RTKFZv3GBKS/kZq50ruqKWRg6yIGZMHLB1Op13BwG1gkt06g7Gxu5nmLwydjIukERsmVOCF7++VOdwVIIzkdMVVZJp88lvUxNfT+Tp+aA1cm4PcXaRxsJNUwRsGSSRwV3TRr2YAagwJDHOM5IJLFyffhJNKqWWQKG0qTodc4ZtOQNQOCSc7KdxuN1NN0ZqaboeKKxWa0LhRRRQAUUUUAFFFFABRRRQAUUUUAFeJZQoJYgAAkknAAG5JPgK90nc8XpmkisEO0o7W4I+zaqcaPbK/c/dElVk1FWyUm3SKyyee7mNzcN9Bq1WtvgAImMLNJtkyMO8ASdGrwPS6ooP61x8k3N2zrQgoKkUnFJop5Ta62iuUUTRPp3HUa4z0cDdXQ9QSDtvU7hF6ZY8sAHVnjkC7r2kbFH056qcZGd8EZ3zVJbXA4m9ubZSk8MhaR2jJFr3WimjYkAM7ZwEHXAYgAVZ8y8m2kFuwRZO3uJNCt284Lzy51SMquFOkBpCAAMIRimY4HKPPAvLMlKlyVFrwWNbxrdHZrUL27Wmxhhn1ro2+yGy7iLoCmrHTF7PwaNhLn9oNycEL0YkA9MsAxz1Ne+E8IitolihUKi/Fj4sx+0x8Sallc7HfPhS8sjb7NljVcoWrdFuSwPakJh1dYCkbMp20SSgiQ+zAwTuRvWbLhjTsrTJcRae8FZ4sEjofo2IQgE90jO/XY1eR8TiZ9CyIX37oYEnHXG++PHHSsHisIk7IyxCTp2faJrz1xoznOPDFWc5GUdPiXhEAcBPfXUFjZmPi7kMBnJY4B6+Df0rVFwBs4LaFRAqFNteSCdQ+sNkUHBGcnfyvqKr6sifwuLuiqtOXYkJYgMSCCCo07nJODkk+rE9TWzlq7axnW1c5tJji2Y9YZdyYGPipAJjJ32K77VY1ovrJZo2jcZVh4HBBByGU/ZYEAg+BANXx5nGVsmWCLjtSocBWaW+UOPPL2lvOQbm306mxgTRPns5QOg1YIYDYMreGKZK6qdq0c5qnTCiiipICiiigAooooAKKKKACiiigCPf3qQxvJIdKIpZj5BRk+32Um8Kt3zJPKMTXDB3B+woGI4vyJsfNi58asOYbrtp1gG8cWiWXyMn1oY/djtSPwxeDUUhqsn5EPabH+ZlVxWW7D6YY4njZCNbSFGjk3wxGDrTGNl3yDSzyxzR83Mtrezwxm0WOJQW702xIlGe82U0DQuTufMU9k0cpcuRq0t4yKZrhwwYqNSQqoSJQTuuVUOfV8eArPBH1Liy+aWymiVyXbutuzurIZpppRG4wyJI5Kgj7JIAcg7guQaobq8+d8SkYbw2SmFfJrmUAzH8iaY/a71fcyc72lmknaTxCVEZhDrXtGYDKroB1ZJwOnjVByvwxoLWNH3lIMkreLTSkvIT+ZiPYBTOolshSF8Ed07Za1D4vMyQsyoz6dJZFGWaMOpkCjxYx68DxNYlv27dYUUHC65GJ2RDkIAPF2YNgeARifAGbXOXytMffKopucOKi+tUi4e9vJqznV2gaLCns3QgfQuj6T3gDtgDwrxzEhl4ULe3hj7ZgoeKdH1BiPpHDqMdoH7wlzjq2TtV6TWKaerd8IWWmX1NdtGVRVZtTKqgsftEAAn3nf31sNFa7i4WNGd2CooLMxOAFG5JNJ9sa6IHBOOi4MqmNopYX0SRsVJBIDKQykhgQcg1Z1UcvWu0twylXuXEhU7FY1UJCpHg2hQxHgXI8Kt6tOr4IjdcldI3ZX9nMNu0aS1f1WRGmTPskhGP3z5090h8b4YJeyyzxmJ+1WVXC6HUYU4YFW2ZtmGMZz62/I3FpbiGQyOsypMyRzqgQTRqq5bA7pw5dNS906Miuhpp3HaIaiNSsZaK0XF9HHjW6JqOBqYLk+mTvW7VTYsZpf5k5zis3iiaOaWWXUUjiQMSqY1MSzKqgZG5NReJc/RhilrG104OCysEgU+TTnuk+iByPKlueO4nu47m4kjHZxyRrBEpKgSFSxMrHU5yq/ZA7o28+brfiOHTQfzLdXC+/6DGHTzyNccDny1zQt2JAYpIZI2AMUmnVpYZRxpJUqcMMgndGHhV3XMeMcQa10Xa/sGXtAPt27sqzKfYMOPWMetdNU1Pw7W/jMPqVT6a+4ajD6U9pmiiiuiLhUHjPExbwPKQW0jZR1dyQqIPVmKqPVqnUr8dn7a4WMbpBh29ZmH0Y/KhL483jNUyTUI2XhHdKiFwy0aNO+Q0rEvKw6NK+7EfhGyr5KqjwqXRRXGbbds6yVKiFcfSzxWo/aank/Dbx41/xsVj9jOfs04XUTNGyo2hirBWxnSSCAceODv7qTuQLqKa4vZu0RpTN2IQOpZIbfKjK5yuqRpW9cimHmHjot1CrgzyZESHxI6uw66FG7H2AbkA9XDBQgczNPfI5pFxSSEmygsJDPFp7ZjKscesgNrM4JMrP9YahqOrcdRVzFzZoH+twSW349pYf+rHnT+cLU20tBGuBkkkszH6zu27O34if6AbACt9LSjF+C0c0kUk3GUhma6V0ltJVjWSSNg/YumQjnST9GwbS33SAehNMkUqsoZSGVhkMCCCPMEbEVR3XLNpISXtoGJ6kxJk+0gZNeLbluKEYti9v6RudGfWJ9UZ/hz61SWNNGsdRT5Qw0VQGS/To1rMPxLLC3vKmRf0FeTccQkONNtbr4uGed/wAqlEUH1bPsNZejI2/EQJ/GuYYbVQZWOps6I1BaSQjwSMbt7eg8SKUbrm0upmurS87KPvrbi3IQadw80jlQ5GMhQNK7HvEAhpsOFJESwy0jfXlc6pH9reA8lGFHgBXP/lE5n7VjbRnuIfpCPtSA/V9Qp6/i/draMIxXJGFZNTkUIHi++V+5beKGKJPDtNUjn4FQPZVTd8+8QmGHm7MH7MKhP7/1/gaXGkzv64X1Pifd/Q1a8C4M93OsKHGd2fH1IxjU2PE7gAeZHrUV4SO2sGnxJ5J8pfz/AN8I9cK5bmvnIRdePrySM2lSfNjkk+gyf511X5K+Jy2kknDbuTOkB7Z21BXjx3442bGoIcYG+Mt4CrHhfC47eJYol0oo28yfEk+LE7k1o5g4DFeQNDKMg7hsbo/gy+o/UZHjW+Oe1nntVqPXldJLxSEnmLgdt8/urZmjndwZUlLB5UEhbKM5JIaNtx5qVz40z8E4vLf2qPcymTOQ8QUJGHUlWDIPr7j7ZI8QorTZ8OiezlhhgjguLdsmNBgdsi6kYN9ZkkUkAnfS5B3Bqs5NvVWWVVOIp1F1Hk43ICzD0IOg/mNcn4ssuPHJ4pPmn+3a/v8ARmmlcZNbl0OCIBtgDAGPQeXpUXiXEliUd1nZjhIo11SSMN9KKOvqegHUit/Di1ydNuA4zhpd+xXz7/7Rvwpn1K9abuEcAjt8sO9Kww0rY1EdcDwVB4KNvHc5J43w/wCDZNRLfmtR/ljefVxxqocs5hNxN7myvkngNvJEs0TRswbH0OtSWAA3DCul8oX3bWFrLnOu3hJ9pRc/rmo3Fvk/sLmUzT2ySSNp1El+9pGkZUMFJAAGSPCru0tEiRY41VEQBVVQAqqOgAHQV6zR6KGk3qHTd19Dl5szy1faFvlS4uJX7RrhJYtP2W3OVQqTEYkMRJ1tgk7OBuADWK18rlzJGWNuQI5IgEERaLs+zHZq6uzMM52+6ELYbIOafMBh4xxNbeB5mBIRchR1Zjsqj8TMQo9WFLHDbZkTvkGRiXkYdDK51Pj8IPdH4VUeFZ5/vTE9o8oItFkdpZACVSUKBAZMbhMs51dAypnFbba5SRQ6MrowyGUhlI9CNjSGrk+F4HdLFcs2VB4zxEwx5QapWOiJPvSkHTnyUYLMfBVY1OqltvppTOd1AKQ/uZGuT2uQMfgRPvGlccbZvlnsiUVnyRZWttqnVJGQPJJcMMOT9ZyGBDAeQz+prfydwER67l0KSz4IRmZmihH9nHqYk5xhm36nHhU+/g+cTrDjMUemWUeDNnMMZ9MgyMPwp96rsWzU5bo5pqoqQLT1/SsG09arTA0UVsa3YetayKgkKKKXebeb0s00rh52HdTwUHoz+S+Q6t4eJAWhCU5KMVbIfPnN3zZOxiP07jqP2SH7X7x6L7z4DPJ7h9K7dTgD2mpE87O7O7FnYlmY9WJ/+dPAACtLx5IPlv76o5Jv7HrdLonp8LS9z7+3/h4Rd/RRgfzJ/lXUPkp4ZptnuCO9O/d9IoyVX4trPwrnttwOa4ZIo1OZWCBjsAD1PsAydq7zY8IWKNI0wEjVVUfhUYHv2q8U6s5fxXKotYYv7v8Ar9kFFSPmnr+leTaHzFTTOGLnME3zV1vVDEJiOdVGS1ux2bT4tG5DD0Zx40oy8KCuY57Vh83uBcJbvpLPbSSNIFIDFe8utNOcZUA10m6swyMjrlGUqwPQqwwR7waV+XuVYL6cw3ktwLqyjWLKSlBcWgYtBI2BkkBirYPUDPWrODyRSTpp2i0ZbWdT4TeRTQxyQFWiZAUK7DTjbA8MdMeGMVMqBwXgcNpEIYE0Rgkhcsd2OScsSSSd+tT6dMwrDGs0GgBY5c4X30k0RqsaPGpS6aXK6sJleyUbKMA6sgYBzjYo4K8jXspfOxlUZUL3VcBf/LjIwBv2zZ648FKAGZlBGDuD4elKt1yBEjGSyb5pITllVcwSH8cGQPzIVb18Ka6wahpNUyU2naOZ8e4tNHotZoXjmuGEaSRkPEyEjtWWTZlKx6jhlBG3XrVneTpbxGR9kXAVF6k9FVR+grMcfb3Ut4/RdUMAPRIkOJH9sjgnP3ET1pL4/wAZa6fZmWNTmNRt06OfxHr6A+2ldkIvjoZhHJqHSH/h1sUTvAB2Op8ffOMj1AACj0UVJpM4bzw64WdNY/2iY1fmTofcfdV7BzZaN+2VfR8of7wFT/gzninB1JFtRVYeaLMdbq3/AOvH/wB1e05itT0uYD7Joz/JqKM0rLCtN5MiKWkZVUdWY4A9/wDSqPinOcaAiEdo3nuEHtPVvd8aRePcXcgyzMXYbKvRQT0Cr0H89qhtLsbw6PLlfCom82fKGysYrTbbeZhuM/cQ+P4m/hrn0khYlmJZicliSSSepJO5NDOSSScknJPrW6ztGkcKvvPkPOlZS3dHq9Lo8emja78sxaWbSNpUZ8z4AeppkseCJHue83meg9gqVaWixrpUe0+JPma3aWJCqMsxCqPNjsKvGBTPqOG+kMfI/DtUjzkbIOzT947ufcMD3mnSovCuHCCFIl30jc+bHdj7ySa9Wl+siaxsNTrv5o7If1XPvpg8fkm8k3J+SRRWv5yn3l+IrYGz0qCgUv8AHuH9lcW19GdLwuEk8ntpWCuG/dJ1Dy3NX5YVpuoVkjZG6OpUj0YY/rUp0wGsGs1UcqXJks4Sxy4QIx/HGTG2fepq2BpoqZoorXO+FY5C4BOo9BgdT7KAFfhBj+fvhyXJuMrhdezx/wBqRIWKDpHlFwvnkZK38C4jNJKvb4GpHaPELRiRcrg//UPuFK911Dd448aKAGWvMi5BAOMgjI6j1r1WDQBzrmG0+YWpiW7Vj2bBYpIwXZTkHDJgr1OCwIz40kIwIGOlWPMUuq8uTq1/TMM5zsMAD3Db3GqTiMwjQv0I6epPQEeNKZGm6O9osMoQ3x5vweeJcVWEebHov9T5Clq84hJL9dtvujp8PH31De7YsTJ9Yn63UH/L2V6WQHoc0tKzu4Vja57+jPAtU66V+ArYFFZoqjbYzHHCPSRNsuMSR+Opfun+h6ivXGOJdsVxkKB0P3j1qBRRbI9ON2FNfBrHs48n6zbn+gpf4Vba5VB6ZyfYN6byavBeTDUzr5Qpm5M4Pk/OXGFAIjz8Gf8AoPefKofL/LTXBDyArD18jJ7PEJ6+Ph503XTbiNdlUDIGw26D2CmEtp5jW6pT+SHXkzLelvqbD73+VLnKqHspVOSUurtdRP8AvnYfowpgAqih5YcSzN86nWOWRpBFHoTSz41Zk0lzkjwIxUJ2cwuPm22PDzxv8ahXvFoId5biKI+A7RVOf3Scn2Yqh5u5Wt1sriTS7yLExDyTSyMD5jU5A+FOFlwO3g/sYIo/VI0U/EDNZykoqzbHj3ldZ83I5AjjuJ8/tEgcJ75HCp7wal33ErlE1i2UDUigNMNXfYIDhFIAywz3qsjUbis+m3k/CFYflZW/pUQzXJKjWWnUVZc8r8JlgSUSlCXmeQBC2FDhSR3gD9bUffVw3nXqiukJBWHUEEEZB8PMVhD+lejQAo8sQMLhlYYMYlRQTdNpQOAoRpBoClQuSCScAbAYGa0cJuov9JPmZixM6hXkU95ZFyNHakoBkKvcGQo6faxQA61ovEZo3CnDFWAPkSCAfjW+sUAcANsVOlgUkTusPEEdQRVJzNNuiehY+3oP619DcZ5at7ofSoNWMCRdnX2N/Q5HpXCuYeTrtmMkaiZV1phTiT6OR0zoOzZ052Od+lKZcbrg72i12JSXqcf6FOivEsulir5Rx1VwVYe44oMq+Y+IpRxa8Ho45sc1akn+p7orUtwpOFOo+SgsfgM1aWnLV7L/AGdrLj7zgRr8XIqVCT8GWTW4Mfumv9kCvLyADJOKcuHfJZcvvPLFEPuoDI/xOFH606cD5MtbXDImqQftZO8/uOMJ+UCrLH9TnZvjOOK/41b/AIETkvlu5lZmEDomkAPINCnJ3wD3iNvAV0fhXJkcZDSntXG4BGIwfRfte1vgKubTx91SK3iklwcHPrMuf3sGOBnyqri6Z8Tv8asbg9xvYf5VAToKiQoeqKKKoSUfO+f9HXWP9g/8t/0pmXpS5zm2LC6/4L/DGD+lMhPl0rLN0hvTeQqNxOAvDKg6tG4HtKkD9ak0VgnTsbatF9wi/E0Eco6Oit8QCR7jkVMpV5OuezkuLQ/s37WP/gzHVgfusSPeKaq7adqzjtU6PA+sfYK83TgIxOcBWJxnOAPDG/wrP2vdWypIFLgVuRcRvISxngMi5LHBBQkEGZ1BAZTqUEbncfaK28Gu4ReywxwJEyhyWVVXWoZfBlSQ7nOUDx7/AFs4BzQAz0UVigDNJDW+h5V+7PL/AAyntl/x491O9L3MXA9TG4SYRMseH1jMTouWGvcFcZOGByM+NUnHcqApLuxjlGJY0kHk6Kw+BBqAvKlkDkWlv/0Y/wDtqLYcxzuO9Y3AHg6mMqw8xrdG/SpjcbYf+Vuj6BIv/wAtK01wWJ8FukYwiqg8lUKPgAK2Um8ycySssUK297C80hGVWMOVRGdghWRiCcLnocasVt5Q5sga3+lu0L65MLNIiyqgOFV8kZOxOd9iKNrqwG6iqC657sUOO3Vz5RK0p/uAj9alcP5mim3WO5IH/wBtMM+zK1G1gMNuuF9tbKrv9Mnwt7k/8tV/xOKP9Jynpaze9oR/7laUBKvWwh9cD41FAqBf8SuWZVS1z4nVcRrv0HQNW+6W7K9yOAEbd6aQ7fliFVasCTWKqvm963Wa3T9yB3PxeUD+7Wq54ZpUvcXlwUUZbDJCvwiQPv0xqJOw61SgDm2YG3a3GDNcq0MaeJLgqWx91FJct0AX2Uxwx6VVc50gDPngAUu8scuIkj3TRdm7roRWJaRIs5zIzEsZHO5BJ0gKv3sstL5ZJ8I6GDG4q35CvUa5NealQx49tZxVs2k6RWX/ANDeW1x4FjbyfuS/UJ9kgH8VOdK3GbLtoJIx1ZTpPk47yH3MBV3wfiImtopvvxqx9CRuPjkV1MErjRzcyqVkld2PpgVtNarcbZ8TvW2tzEUOXlf/AEhckAGLLgsFQ/Sal2aRgsoPXugOn4hgAlWPD+Wyl5JdM4bWGUKVLMqkqdpWOVXu/UXC+3FFAF9WDWaKAMZpc49N2s6w9UjVZXHgzsSIlPmBpZ8eYSmI7UqQ7zXL/em0j2RoifzDVSbpAb3QHrUd7U+G9SaKWassK/EIWPELMYOES5kO23SOMf42+Fe+U7IiytwV37Jeo6Z38fbU6e3b56r4OkWsgz4au0U49uMH3VJ4E2bWA/7mP/AKs48AborbHU+4VIxRRUUAV4mmCjJ//prMkoUZJwKr3kLnJ2A6CoboDdZREksepqZWm3mB26HyrdQgNFzGoBY7YBJPoBk7eyqOyAbFxcsi470aF10Rg50t178mnGX+znC43JYyKrYuWbVW1LbxA+ekH9DsKHFNF4S2u6Kq95iklRxZRlsKxNw6MsK4BJ0ggNM22wUafNvA2HCrqQWEU02S4tkkk6AluzDNt0BJzUrjj6baYjwhk/wGonGMrwth0PzZB7yqr/Ws3ijSX3N4ZpO2XNkVZFddw6qwPowBH86q+W+LtcxzZOGWaVBjwX7Hwz+lTeXT/qtv/wAKL/CKoOVlENwy9FmhEw/fWVlb9HWhRSTotKXKLvlq+aW2idzlwCrnx1oSrfqM++pXKTfRPCOkNxMh9Br7RR/DIKUuD8fWIvGGUm5eeaDJAU4ldHTJIBcaVfT5P6U0cgDKXMn2ZLpirA6gwWGGJiGAww1xuMjbIPXrW+NNTaMcjuCY1CsEVmg0yLkfh9sY41RnaQqMF3xqb1OABn3UUucIuwb+Re0kb+2xGWUomlkDERhy6ZyN3BDZyugHDYoAbKKKKAMGke0YqZCPtT3DY8DqnkI/TFPBNc65eujLawyHrJGrn2uNZ/U1jm6JRdx3anrsfX/Ot1VxFYC46Ej2GsNxJZVqs7URRrGudKKFGeuAMVE7R/vH9KwXf75/Sp3AWJOOtRZeIDoveP6fGopiz1JPtNewKruA8kFjljn08BXqs0VUkxit0d2R9bcefj8K1UVKdATo5Q3Q5/8AnlXqq0oDWQWHRj8c1bcQS7637SJ0++jr/EpH9aq4rz50iR4OAyNLkMNIjIbszlR3iyqCBnYMc7jMrtX+/wDoP8q1zOQMu5A8ycD49KNyLJtFfBx35sBbZzOpdI49LHKZJSQsNggUrkn7hHWvd/w/tUjRHaLs10CQBS5QqFYYYEDOAc9QQCKjNzRZq4jWZZJGOFjizK7N5BUB39tTPmvEZtoLZYAf2t067DzEEZZif3itWSk+kEpPyaeTmto7ufhjxxshVLqFGUMBq7kqgNnoy6x499vKujogAAAAAGAB0AHTalblT5P47SVrmSRri7kGGncAYXbuxxjaNdh5n18Ka6aSpGYV4mUlSFOGwcHGcHGxx417rDnY+PpUgUHB7WcSxl1kQJCY5C8wcSuCullAY5x3zrYKcMBj7pUXgsrNeyZkkYDte6Wygy6nTs5XKkldgCAFG2G1FADVRRRQB4lTKkdMgjPtpCseWruzhWLSLqONQqPGVSXQowoaJyFJA2yr746V0Ciqyipdgc0ueZYov7VLmL9+1uP8QjKn3E1qXnO0xqMjKo6s8M6qPazRgD410/FUHOPNcNhEjTpI6zP2QWOPXlirHBXIyCAdt81n6MSbFWHmqzf6t1bn/nRj9C2alx8UhbpNEfZIh/rSlyzzVaRWVvFPDKZEjCsvzSRsFcjrowdsHbzqyXiPC5Otqv5uHsP/AGqVdp9MYWJNe4v/AJ2n30/iX/OtcnE4V+tLEPbIg/maVOJx8PFxbSx2IkEbyGRFto1Do0LqoKvpDHtOzI8tz7eh8C4Dw24t4p47K2VZEDAG3iDLnqp7uxByD6itoY9ysymtroXpOZ7Net1bj/nxf91aW5ysQCfnUJA6kOGA/hzT/BwC2T6kEK/uxIP5Cq7naaNeH3SFkUvbXCqpZV1ExMAACd9yOlX9FFLFZeZYGGV7V/3La4b+UVYPH/u214/stnX/ANTTXrhHNdq1tC5uYRmKPIMqagdIyCuc5ByMYrE/OsCnuJNL6pEVX+OQoPhmlLldKI36MKtyFm4+VeIEhLaYkEjvGNNwcH7THqPKqq6+VS4b+zghT1ZnkP6aBSvxewmjftJFRVllkOkNqYai0m5xjbpUWpm3F1R2tFoNNmhu5f1/yXF5znfy9blkHlEqx/3gNX61Q6md3MjvIQRgyMXOCM9TW6tKfXb2Kf5iqqbaZ0PweDFKDjHz/TGj5OZtPFbM+Hasv8UUij9TX0pXyrwW97G5t5fCOeFz7BIuf0zX1UKb07uBwfjMduov6pBRRRTBxwoNFa7iYIjMeiqWPsAyaAF3gasLufOpRql7n0xTdgQ2WnaMFgdWBGv1jjzYqJwCFReCUgBp43dVWZJAu6uwYCJWye0z9ZwMYGAFooAcaKKKACiiigAqi5zsLKW2IvyqwK6NqaQx6XBwpDggg5OOvjV4TiuWfKVzpFcQCC1jluCJoXZ1TERWJw5AkbAfOMAqGHrQBVcI4Ek8Qkg4gSheULrSJ+6srqmc6XzoCnc539as4+SJfG6yPNbYD9TIRSdw7l2K7ziyjDgZaMvHHIB5lMqcfiG3rVjFyGy7CyGPWeMj4GQ/ypKXD91DcevaSuN8GigaAycQIVriFJIy0MZMTuFbDKA6YByTnoDuOtde4Hbwx28S2+nsAi9npbUpQjIIbJ1Z65yc5rh97wKRH7BLD6aWOQx9mtuQdIAPe1DGC658d8712vlnh7QWdtC2NUUEMbY6akRVOD7QaYxe3uzDJ31RZ0hc/wDIEt9cwzRm3wkbxus6MwALK6sgH2tiDkjan2kL5XLyeOCBo3nji7c9s0GsMEEbkZZBqVdQGTWrMxP5e5WunRmxawgSSINCOSwjdoy2xGASpx6VcDk9s/S3IUeUcaof4pGf/DSnw3h6FB2S3rRnJG16UIY6iR9k5Jz65qwteVgx7tp73hC/rIATScrt/NQ3Gq9tibzXaLDeSRC4NwF0lSzhioYAlcDuggjwA2xVZV9zgWjcWzW/ZEFZNXc7y94DToyMZznfbHSqGsMvfdnqfhcm8PMap/uFaP2ntT+R/wD3W+pHBuBzXd3FBAFLuHGWOFVVGosTgnAHkKrBW6QzqprHBTl0miHOuVYeh/lX1Vy9f9vaQTf7SGJ/e6Bj/OuQTfIVeYGm4tyfHIkGPYQDn9K7BwLhYtraGAHUIYo49XTOhQuceGcZp3BCUE0zzPxTU4tRKLxvon0UUUwcgK8TvhWOM4BOB1OB0xXuigBR5W4wkk2lYoVLRl8xRhSgDadLMGOrOAc4Tqvd32KZ4LKNCxREUscsVUAsfUgb9T1rNAG6iiofFeKxW0TTTOEjQZJOfE4AAG7EkgADckgUATKpuYOb7Sy0fOZQhfOlQrOzY6kIgLYHnjFUMvMfEZt4Yre2jP1fnGuSYjzaKMhYz+EuxHjS7/4HmkklnuL2R7mQAB0ijCIq50qEYMdIz0BXOfPesJZ4LybRwzfgtuN83RcUhns7GQ5ZQss+CgiRz3gEbEjkrldgF33YeNVa/JjaxoArTdqBjt+1Yvn1UnsyPwlcfzpeWNxMyviO7tyB2ieTDKuufrROOqN6g7jNP3AOL/OYQ5AVwSkiA50yL1APipBDA+KsKXzzn2nwb4YR6a5Eea3kjl7KbuzJ3kkTKhl6CSI9V8mXfBODkEZa+WuYTMWhlwJ0GrIGBLHnAdR4HOzL4EjwYVnnOx12zSKMyQZlXzIUfSL+aPUPbpPhSZeXJj7K5jPeidXB8GichZFPoUJP5QfCoVZofcnnFL7Dzxjh05mguLZ0WWAydyQHs5UlCh1YjdT3QQwBwfCmLl3m1Ll3hdGguY1DPC5Byh2DxuNpY87ah0OxANRSKp+NzLBLa3bEL2M6xuxOB2Nx9C4J+6GaN/TRVdPmaag+ic+JNOS7Og0kfKNxYvGbGEgSTpmeQnC29odpHc9AWAZFHj3j4U0cc41HaW8k8pwiLk+ZPRVUeLMcADxJFcJg4o16jXFx3ImYyurHaWQfak84owBHGh2wmo7muhJ8cCUVzyNV7zwzd2yiV1Gwnl1LFgbDQg78g9e6PImqO45nuNRD3+G8UghiyPy6JH+NbUtlKLLdl0if+ytkyJ7gDxbBDInTu5XYgswzipsXHZ0XRbRW9pGOihO0bHmdJRAf4vaaUUYr2qxpyk+3QoccX51paS8l1ICFaaDSMNgkFuzTbI8TtUHlvlW4vLk26NAradYdpCUdAcEx6QdePEbY8cU1T803AbDcUVD90Jar+jAmo/CHS0vhxJ1S4VVOrsgI2UkFWlVUbs5G0k5UhQevWtFBP3IvDVZcSrHJjZw35BoQAbi5lc+UQWJfiQzH4imHl75KbOyuUuYWn1orqFaTUvfGCSCuenrTbaXSyokiHUjqrKfNWAIPwIrdW6il0hWefJk98m/1CiiirGQUUUUAFFFFABRRRQAUgfLHeRR2tu8jjUl3FIkWTmUrlSML3sKH15HioHUin+uM/KLbCfisqS5wlrB2e+CoZ5GZ18mDqu/oKh9ErsYeDcc7SNm7skSEIs0WWWQqq6iBknOpgoG+4O58JXBruaRWaVYlGruLG5chfxtgDV6LtXKSLq2nimWFZzE+vMbdn2gKlT2kQ214P1lB6dCKtON/KHNPGEVJbEFgXk0yPKQN8JpjwMnGWJ6DpXPlp3fyj0c6rkveebXRdWs46SCS3f4GWL9VkHvrPKNzovZI/CaASfnhYIfikifwCk7jHOFzPDErMJuzmifMdpMsjaD1YnuLsTso3zUXjM4uJoR2V12Say7CGQFtQACDocHG5rZYns2yMnkW/cjsdxxi3XKyTQjwKtLGDjxBBauV2ciPazwqwfsRPDqUggqoYRsCNiCmnf0NbI30jEFiw8tSxRD3nJb9Kq7ezlV5TLdQQ9q2WjjCFumnAJGRt6HfJox4lC+QyZN/gfODfKHqt4jLbXJkMaaiqxFWOB3gTIDg9dxtmqzmzmP51GIplFvAWUsrurTTaTqVQiZCjIBOCxOMbVX2XL2VCxx8QmUAAYFzpwBgb4RMe+rzgnINzqzHZCDPWSaSMMR+UySH2HFWWGKdpEPNJqmxF4lxO/lb5uhcw26M8MUm7qsn0eob5Zly2gMcqDgb7Vc2PEoO6qKJVhKJFEdllnVcgv4iOJQHbbdmUeFNfGPksuIWF5FL28oXTJAqaQYeuIssSzqe9gnvbgY2BS+M8LfLXFoQJHUK+B3ioO5TP1X2wQd+74Eb6yV8Myi65RavLPI8pjRricDM0uDpTAyECjcn7sKb75J3LGXwWKzeOSS4W6nli0l4JYHUqGzgraqSGXundixGDkisco82WVpbGCVmRVkkZZdMjLIHYsNTICyyAHQytg90edSoudI5JS0Fo0lusbrqKohklZkYYVyO4NO7HfLdNqVlubcUhiO1ctlw3HbGNbfRGhhnwFeOOPQmrATWuxUMW09NjscVQ8X4HFPcSxWsTWd0iLIrBFWK5iJ0vqiJC4VjgkjI9apouHXLxTRSzhIbiRpHt440whZ9elJCCVAODsOo28SdfE4tciiWaW6mRCqRMygBWxkylFHcOBkv1xjB6VMcW18MJZE1TR1j5JuKiXh0cetXa2Z7ZmQ5U9icKVPiCmgg+tOVch+RyI297dW+SyyQRTk9B2gdkbA+yDnp5KPKuvU4hRhRRRUkBRRRQAUUUUAFFFFABS1zXyHBfskjNJFPGCEmiIDBTuVYEFXXO+CPE9MmmWigDnZ+TCcDa7Rv37cg+8rKB+lRJfk+v1PdNq4/flQ/Ds3H610+iq7UW3M5dDyDxBj3vm0Y8zLJIf4REuf4hVrbfJfn+2upD6RRpGPi/aN8CKfKKNqI3MV7f5NrBcaoTKfOaSSX+6zFfgKvbHhMMIxFFHGPJEVB/dAqXRViAooooAKTebOQ+2ZprUrHOd2Rs9lMfNsbo/4xnPiG2w5UUAfPfGLNYZCbuGa0l6dqNaq3snjykg/e+AqOl9F4cQJ9NUDH/wBPJr6LK5rTDZRoSVRFJ8QoB+IFV2ltxw215dln+ql9OD+F40P5tMSEe+r3h/ydXuNMcVvarncu+pvb2cYwx9sldcxRRtQbmLvKPJiWIdtbSzy6e0mYAZC50qqDZEGTgb7kkk0xUUVYqFFFFABRRRQAUUUUAFFFF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2" name="Picture 8" descr="https://encrypted-tbn2.gstatic.com/images?q=tbn:ANd9GcTfKTtgioHFmqO7Z9jY8sxvusOogmZmIg4foMRB8syv4qczi5-Gvw"/>
          <p:cNvPicPr>
            <a:picLocks noChangeAspect="1" noChangeArrowheads="1"/>
          </p:cNvPicPr>
          <p:nvPr/>
        </p:nvPicPr>
        <p:blipFill>
          <a:blip r:embed="rId2" cstate="print"/>
          <a:srcRect/>
          <a:stretch>
            <a:fillRect/>
          </a:stretch>
        </p:blipFill>
        <p:spPr bwMode="auto">
          <a:xfrm>
            <a:off x="4191000" y="1752600"/>
            <a:ext cx="3419475" cy="4286250"/>
          </a:xfrm>
          <a:prstGeom prst="rect">
            <a:avLst/>
          </a:prstGeom>
          <a:noFill/>
        </p:spPr>
      </p:pic>
    </p:spTree>
    <p:extLst>
      <p:ext uri="{BB962C8B-B14F-4D97-AF65-F5344CB8AC3E}">
        <p14:creationId xmlns:p14="http://schemas.microsoft.com/office/powerpoint/2010/main" val="4035677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Objection: Higher-Order Cognition without Interactions</a:t>
            </a:r>
          </a:p>
        </p:txBody>
      </p:sp>
      <p:sp>
        <p:nvSpPr>
          <p:cNvPr id="13315" name="Rectangle 3"/>
          <p:cNvSpPr>
            <a:spLocks noGrp="1" noChangeArrowheads="1"/>
          </p:cNvSpPr>
          <p:nvPr>
            <p:ph type="body" idx="1"/>
          </p:nvPr>
        </p:nvSpPr>
        <p:spPr/>
        <p:txBody>
          <a:bodyPr/>
          <a:lstStyle/>
          <a:p>
            <a:pPr eaLnBrk="1" hangingPunct="1">
              <a:lnSpc>
                <a:spcPct val="80000"/>
              </a:lnSpc>
            </a:pPr>
            <a:r>
              <a:rPr lang="en-US" dirty="0" smtClean="0"/>
              <a:t>OK, but then what about someone who is just sitting in a chair, contemplating something or other?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Wallace’s Paradox</a:t>
            </a:r>
            <a:endParaRPr lang="en-US" dirty="0"/>
          </a:p>
        </p:txBody>
      </p:sp>
      <p:pic>
        <p:nvPicPr>
          <p:cNvPr id="1028" name="Picture 4" descr="Homo sapiens Germany specimen Middle Holocene Saxony Germany skull cast replica"/>
          <p:cNvPicPr>
            <a:picLocks noChangeAspect="1" noChangeArrowheads="1"/>
          </p:cNvPicPr>
          <p:nvPr/>
        </p:nvPicPr>
        <p:blipFill>
          <a:blip r:embed="rId2" cstate="print"/>
          <a:srcRect/>
          <a:stretch>
            <a:fillRect/>
          </a:stretch>
        </p:blipFill>
        <p:spPr bwMode="auto">
          <a:xfrm>
            <a:off x="2362200" y="2209800"/>
            <a:ext cx="4343400" cy="4343401"/>
          </a:xfrm>
          <a:prstGeom prst="rect">
            <a:avLst/>
          </a:prstGeom>
          <a:noFill/>
        </p:spPr>
      </p:pic>
    </p:spTree>
    <p:extLst>
      <p:ext uri="{BB962C8B-B14F-4D97-AF65-F5344CB8AC3E}">
        <p14:creationId xmlns:p14="http://schemas.microsoft.com/office/powerpoint/2010/main" val="106682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930275" y="3773488"/>
            <a:ext cx="1162050" cy="641350"/>
          </a:xfrm>
          <a:prstGeom prst="rect">
            <a:avLst/>
          </a:prstGeom>
          <a:noFill/>
          <a:ln w="9525">
            <a:noFill/>
            <a:miter lim="800000"/>
            <a:headEnd/>
            <a:tailEnd/>
          </a:ln>
          <a:effectLst/>
        </p:spPr>
        <p:txBody>
          <a:bodyPr wrap="none">
            <a:spAutoFit/>
          </a:bodyPr>
          <a:lstStyle/>
          <a:p>
            <a:r>
              <a:rPr lang="en-US" dirty="0"/>
              <a:t>Cognitive</a:t>
            </a:r>
          </a:p>
          <a:p>
            <a:r>
              <a:rPr lang="en-US" dirty="0" smtClean="0"/>
              <a:t>Agent </a:t>
            </a:r>
            <a:r>
              <a:rPr lang="en-US" dirty="0"/>
              <a:t>A</a:t>
            </a:r>
          </a:p>
        </p:txBody>
      </p:sp>
      <p:sp>
        <p:nvSpPr>
          <p:cNvPr id="142343" name="Text Box 7"/>
          <p:cNvSpPr txBox="1">
            <a:spLocks noChangeArrowheads="1"/>
          </p:cNvSpPr>
          <p:nvPr/>
        </p:nvSpPr>
        <p:spPr bwMode="auto">
          <a:xfrm>
            <a:off x="1149350" y="1371599"/>
            <a:ext cx="781050" cy="366713"/>
          </a:xfrm>
          <a:prstGeom prst="rect">
            <a:avLst/>
          </a:prstGeom>
          <a:noFill/>
          <a:ln w="9525">
            <a:noFill/>
            <a:miter lim="800000"/>
            <a:headEnd/>
            <a:tailEnd/>
          </a:ln>
          <a:effectLst/>
        </p:spPr>
        <p:txBody>
          <a:bodyPr wrap="none">
            <a:spAutoFit/>
          </a:bodyPr>
          <a:lstStyle/>
          <a:p>
            <a:r>
              <a:rPr lang="en-US" dirty="0"/>
              <a:t>World</a:t>
            </a:r>
          </a:p>
        </p:txBody>
      </p:sp>
      <p:sp>
        <p:nvSpPr>
          <p:cNvPr id="142358" name="Line 22"/>
          <p:cNvSpPr>
            <a:spLocks noChangeShapeType="1"/>
          </p:cNvSpPr>
          <p:nvPr/>
        </p:nvSpPr>
        <p:spPr bwMode="auto">
          <a:xfrm>
            <a:off x="3962400" y="4114800"/>
            <a:ext cx="381000" cy="0"/>
          </a:xfrm>
          <a:prstGeom prst="line">
            <a:avLst/>
          </a:prstGeom>
          <a:noFill/>
          <a:ln w="38100" cmpd="dbl">
            <a:solidFill>
              <a:schemeClr val="tx1"/>
            </a:solidFill>
            <a:round/>
            <a:headEnd/>
            <a:tailEnd type="triangle" w="med" len="med"/>
          </a:ln>
          <a:effectLst/>
        </p:spPr>
        <p:txBody>
          <a:bodyPr/>
          <a:lstStyle/>
          <a:p>
            <a:endParaRPr lang="en-US"/>
          </a:p>
        </p:txBody>
      </p:sp>
      <p:sp>
        <p:nvSpPr>
          <p:cNvPr id="142359" name="Rectangle 23"/>
          <p:cNvSpPr>
            <a:spLocks noChangeArrowheads="1"/>
          </p:cNvSpPr>
          <p:nvPr/>
        </p:nvSpPr>
        <p:spPr bwMode="auto">
          <a:xfrm>
            <a:off x="5943600" y="3810000"/>
            <a:ext cx="1371600" cy="685800"/>
          </a:xfrm>
          <a:prstGeom prst="rect">
            <a:avLst/>
          </a:prstGeom>
          <a:noFill/>
          <a:ln w="9525">
            <a:solidFill>
              <a:schemeClr val="tx1"/>
            </a:solidFill>
            <a:miter lim="800000"/>
            <a:headEnd/>
            <a:tailEnd/>
          </a:ln>
          <a:effectLst/>
        </p:spPr>
        <p:txBody>
          <a:bodyPr wrap="none" anchor="ctr"/>
          <a:lstStyle/>
          <a:p>
            <a:pPr algn="ctr"/>
            <a:endParaRPr lang="en-US">
              <a:solidFill>
                <a:schemeClr val="bg1"/>
              </a:solidFill>
            </a:endParaRPr>
          </a:p>
        </p:txBody>
      </p:sp>
      <p:sp>
        <p:nvSpPr>
          <p:cNvPr id="142360" name="Text Box 24"/>
          <p:cNvSpPr txBox="1">
            <a:spLocks noChangeArrowheads="1"/>
          </p:cNvSpPr>
          <p:nvPr/>
        </p:nvSpPr>
        <p:spPr bwMode="auto">
          <a:xfrm>
            <a:off x="6019800" y="3810000"/>
            <a:ext cx="1162050" cy="641350"/>
          </a:xfrm>
          <a:prstGeom prst="rect">
            <a:avLst/>
          </a:prstGeom>
          <a:noFill/>
          <a:ln w="9525">
            <a:noFill/>
            <a:miter lim="800000"/>
            <a:headEnd/>
            <a:tailEnd/>
          </a:ln>
          <a:effectLst/>
        </p:spPr>
        <p:txBody>
          <a:bodyPr wrap="none">
            <a:spAutoFit/>
          </a:bodyPr>
          <a:lstStyle/>
          <a:p>
            <a:r>
              <a:rPr lang="en-US" dirty="0"/>
              <a:t>Cognitive</a:t>
            </a:r>
          </a:p>
          <a:p>
            <a:r>
              <a:rPr lang="en-US" dirty="0" smtClean="0"/>
              <a:t>Agent </a:t>
            </a:r>
            <a:r>
              <a:rPr lang="en-US" dirty="0"/>
              <a:t>A</a:t>
            </a:r>
          </a:p>
        </p:txBody>
      </p:sp>
      <p:sp>
        <p:nvSpPr>
          <p:cNvPr id="142361" name="Text Box 25"/>
          <p:cNvSpPr txBox="1">
            <a:spLocks noChangeArrowheads="1"/>
          </p:cNvSpPr>
          <p:nvPr/>
        </p:nvSpPr>
        <p:spPr bwMode="auto">
          <a:xfrm>
            <a:off x="5715000" y="2405747"/>
            <a:ext cx="1781175" cy="646331"/>
          </a:xfrm>
          <a:prstGeom prst="rect">
            <a:avLst/>
          </a:prstGeom>
          <a:noFill/>
          <a:ln w="9525">
            <a:noFill/>
            <a:miter lim="800000"/>
            <a:headEnd/>
            <a:tailEnd/>
          </a:ln>
          <a:effectLst/>
        </p:spPr>
        <p:txBody>
          <a:bodyPr wrap="square">
            <a:spAutoFit/>
          </a:bodyPr>
          <a:lstStyle/>
          <a:p>
            <a:r>
              <a:rPr lang="en-US" dirty="0" smtClean="0"/>
              <a:t>Representation</a:t>
            </a:r>
          </a:p>
          <a:p>
            <a:r>
              <a:rPr lang="en-US" dirty="0"/>
              <a:t>o</a:t>
            </a:r>
            <a:r>
              <a:rPr lang="en-US" dirty="0" smtClean="0"/>
              <a:t>f World</a:t>
            </a:r>
            <a:endParaRPr lang="en-US" dirty="0"/>
          </a:p>
        </p:txBody>
      </p:sp>
      <p:sp>
        <p:nvSpPr>
          <p:cNvPr id="142362" name="Line 26"/>
          <p:cNvSpPr>
            <a:spLocks noChangeShapeType="1"/>
          </p:cNvSpPr>
          <p:nvPr/>
        </p:nvSpPr>
        <p:spPr bwMode="auto">
          <a:xfrm flipH="1" flipV="1">
            <a:off x="6613525" y="3160713"/>
            <a:ext cx="15875" cy="57308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2363" name="Rectangle 27"/>
          <p:cNvSpPr>
            <a:spLocks noChangeArrowheads="1"/>
          </p:cNvSpPr>
          <p:nvPr/>
        </p:nvSpPr>
        <p:spPr bwMode="auto">
          <a:xfrm>
            <a:off x="5181600" y="2286000"/>
            <a:ext cx="2971800" cy="2819400"/>
          </a:xfrm>
          <a:prstGeom prst="rect">
            <a:avLst/>
          </a:prstGeom>
          <a:noFill/>
          <a:ln w="9525">
            <a:solidFill>
              <a:schemeClr val="tx1"/>
            </a:solidFill>
            <a:miter lim="800000"/>
            <a:headEnd/>
            <a:tailEnd/>
          </a:ln>
          <a:effectLst/>
        </p:spPr>
        <p:txBody>
          <a:bodyPr wrap="none" anchor="ctr"/>
          <a:lstStyle/>
          <a:p>
            <a:endParaRPr lang="en-US"/>
          </a:p>
        </p:txBody>
      </p:sp>
      <p:sp>
        <p:nvSpPr>
          <p:cNvPr id="142364" name="Line 28"/>
          <p:cNvSpPr>
            <a:spLocks noChangeShapeType="1"/>
          </p:cNvSpPr>
          <p:nvPr/>
        </p:nvSpPr>
        <p:spPr bwMode="auto">
          <a:xfrm flipH="1" flipV="1">
            <a:off x="6629400" y="1752600"/>
            <a:ext cx="0" cy="4572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2365" name="Text Box 29"/>
          <p:cNvSpPr txBox="1">
            <a:spLocks noChangeArrowheads="1"/>
          </p:cNvSpPr>
          <p:nvPr/>
        </p:nvSpPr>
        <p:spPr bwMode="auto">
          <a:xfrm>
            <a:off x="6172200" y="1371600"/>
            <a:ext cx="781050" cy="366713"/>
          </a:xfrm>
          <a:prstGeom prst="rect">
            <a:avLst/>
          </a:prstGeom>
          <a:noFill/>
          <a:ln w="9525">
            <a:noFill/>
            <a:miter lim="800000"/>
            <a:headEnd/>
            <a:tailEnd/>
          </a:ln>
          <a:effectLst/>
        </p:spPr>
        <p:txBody>
          <a:bodyPr wrap="none">
            <a:spAutoFit/>
          </a:bodyPr>
          <a:lstStyle/>
          <a:p>
            <a:r>
              <a:rPr lang="en-US"/>
              <a:t>World</a:t>
            </a:r>
          </a:p>
        </p:txBody>
      </p:sp>
      <p:sp>
        <p:nvSpPr>
          <p:cNvPr id="142366" name="Text Box 30"/>
          <p:cNvSpPr txBox="1">
            <a:spLocks noChangeArrowheads="1"/>
          </p:cNvSpPr>
          <p:nvPr/>
        </p:nvSpPr>
        <p:spPr bwMode="auto">
          <a:xfrm>
            <a:off x="5318125" y="4684713"/>
            <a:ext cx="2178050" cy="366712"/>
          </a:xfrm>
          <a:prstGeom prst="rect">
            <a:avLst/>
          </a:prstGeom>
          <a:noFill/>
          <a:ln w="9525">
            <a:noFill/>
            <a:miter lim="800000"/>
            <a:headEnd/>
            <a:tailEnd/>
          </a:ln>
          <a:effectLst/>
        </p:spPr>
        <p:txBody>
          <a:bodyPr wrap="none">
            <a:spAutoFit/>
          </a:bodyPr>
          <a:lstStyle/>
          <a:p>
            <a:r>
              <a:rPr lang="en-US" dirty="0"/>
              <a:t>Cognitive System B</a:t>
            </a:r>
          </a:p>
        </p:txBody>
      </p:sp>
      <p:sp>
        <p:nvSpPr>
          <p:cNvPr id="17" name="Rectangle 16"/>
          <p:cNvSpPr/>
          <p:nvPr/>
        </p:nvSpPr>
        <p:spPr>
          <a:xfrm>
            <a:off x="5565775" y="2398713"/>
            <a:ext cx="1978025" cy="72548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28"/>
          <p:cNvSpPr>
            <a:spLocks noChangeShapeType="1"/>
          </p:cNvSpPr>
          <p:nvPr/>
        </p:nvSpPr>
        <p:spPr bwMode="auto">
          <a:xfrm flipH="1" flipV="1">
            <a:off x="1539875" y="1752600"/>
            <a:ext cx="0" cy="4572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9" name="Rectangle 27"/>
          <p:cNvSpPr>
            <a:spLocks noChangeArrowheads="1"/>
          </p:cNvSpPr>
          <p:nvPr/>
        </p:nvSpPr>
        <p:spPr bwMode="auto">
          <a:xfrm>
            <a:off x="479425" y="2286000"/>
            <a:ext cx="2971800" cy="2819400"/>
          </a:xfrm>
          <a:prstGeom prst="rect">
            <a:avLst/>
          </a:prstGeom>
          <a:noFill/>
          <a:ln w="9525">
            <a:solidFill>
              <a:schemeClr val="tx1"/>
            </a:solidFill>
            <a:miter lim="800000"/>
            <a:headEnd/>
            <a:tailEnd/>
          </a:ln>
          <a:effectLst/>
        </p:spPr>
        <p:txBody>
          <a:bodyPr wrap="none" anchor="ctr"/>
          <a:lstStyle/>
          <a:p>
            <a:endParaRPr lang="en-US"/>
          </a:p>
        </p:txBody>
      </p:sp>
      <p:sp>
        <p:nvSpPr>
          <p:cNvPr id="2" name="Freeform 1"/>
          <p:cNvSpPr/>
          <p:nvPr/>
        </p:nvSpPr>
        <p:spPr>
          <a:xfrm>
            <a:off x="269777" y="1276539"/>
            <a:ext cx="3514572" cy="3666653"/>
          </a:xfrm>
          <a:custGeom>
            <a:avLst/>
            <a:gdLst>
              <a:gd name="connsiteX0" fmla="*/ 2129391 w 3514572"/>
              <a:gd name="connsiteY0" fmla="*/ 172015 h 3666653"/>
              <a:gd name="connsiteX1" fmla="*/ 1993589 w 3514572"/>
              <a:gd name="connsiteY1" fmla="*/ 99588 h 3666653"/>
              <a:gd name="connsiteX2" fmla="*/ 1966429 w 3514572"/>
              <a:gd name="connsiteY2" fmla="*/ 90534 h 3666653"/>
              <a:gd name="connsiteX3" fmla="*/ 1939269 w 3514572"/>
              <a:gd name="connsiteY3" fmla="*/ 81481 h 3666653"/>
              <a:gd name="connsiteX4" fmla="*/ 1912108 w 3514572"/>
              <a:gd name="connsiteY4" fmla="*/ 63374 h 3666653"/>
              <a:gd name="connsiteX5" fmla="*/ 1884948 w 3514572"/>
              <a:gd name="connsiteY5" fmla="*/ 54320 h 3666653"/>
              <a:gd name="connsiteX6" fmla="*/ 1794413 w 3514572"/>
              <a:gd name="connsiteY6" fmla="*/ 36213 h 3666653"/>
              <a:gd name="connsiteX7" fmla="*/ 1712932 w 3514572"/>
              <a:gd name="connsiteY7" fmla="*/ 18107 h 3666653"/>
              <a:gd name="connsiteX8" fmla="*/ 1676718 w 3514572"/>
              <a:gd name="connsiteY8" fmla="*/ 9053 h 3666653"/>
              <a:gd name="connsiteX9" fmla="*/ 1595237 w 3514572"/>
              <a:gd name="connsiteY9" fmla="*/ 0 h 3666653"/>
              <a:gd name="connsiteX10" fmla="*/ 1269312 w 3514572"/>
              <a:gd name="connsiteY10" fmla="*/ 9053 h 3666653"/>
              <a:gd name="connsiteX11" fmla="*/ 1233098 w 3514572"/>
              <a:gd name="connsiteY11" fmla="*/ 18107 h 3666653"/>
              <a:gd name="connsiteX12" fmla="*/ 1160671 w 3514572"/>
              <a:gd name="connsiteY12" fmla="*/ 27160 h 3666653"/>
              <a:gd name="connsiteX13" fmla="*/ 1079189 w 3514572"/>
              <a:gd name="connsiteY13" fmla="*/ 54320 h 3666653"/>
              <a:gd name="connsiteX14" fmla="*/ 1052029 w 3514572"/>
              <a:gd name="connsiteY14" fmla="*/ 72427 h 3666653"/>
              <a:gd name="connsiteX15" fmla="*/ 1015815 w 3514572"/>
              <a:gd name="connsiteY15" fmla="*/ 81481 h 3666653"/>
              <a:gd name="connsiteX16" fmla="*/ 988655 w 3514572"/>
              <a:gd name="connsiteY16" fmla="*/ 99588 h 3666653"/>
              <a:gd name="connsiteX17" fmla="*/ 961494 w 3514572"/>
              <a:gd name="connsiteY17" fmla="*/ 126748 h 3666653"/>
              <a:gd name="connsiteX18" fmla="*/ 934334 w 3514572"/>
              <a:gd name="connsiteY18" fmla="*/ 135802 h 3666653"/>
              <a:gd name="connsiteX19" fmla="*/ 889067 w 3514572"/>
              <a:gd name="connsiteY19" fmla="*/ 172015 h 3666653"/>
              <a:gd name="connsiteX20" fmla="*/ 870960 w 3514572"/>
              <a:gd name="connsiteY20" fmla="*/ 199176 h 3666653"/>
              <a:gd name="connsiteX21" fmla="*/ 762318 w 3514572"/>
              <a:gd name="connsiteY21" fmla="*/ 289711 h 3666653"/>
              <a:gd name="connsiteX22" fmla="*/ 707997 w 3514572"/>
              <a:gd name="connsiteY22" fmla="*/ 371192 h 3666653"/>
              <a:gd name="connsiteX23" fmla="*/ 680837 w 3514572"/>
              <a:gd name="connsiteY23" fmla="*/ 407406 h 3666653"/>
              <a:gd name="connsiteX24" fmla="*/ 644623 w 3514572"/>
              <a:gd name="connsiteY24" fmla="*/ 470780 h 3666653"/>
              <a:gd name="connsiteX25" fmla="*/ 635570 w 3514572"/>
              <a:gd name="connsiteY25" fmla="*/ 497940 h 3666653"/>
              <a:gd name="connsiteX26" fmla="*/ 617463 w 3514572"/>
              <a:gd name="connsiteY26" fmla="*/ 525101 h 3666653"/>
              <a:gd name="connsiteX27" fmla="*/ 599356 w 3514572"/>
              <a:gd name="connsiteY27" fmla="*/ 579421 h 3666653"/>
              <a:gd name="connsiteX28" fmla="*/ 572195 w 3514572"/>
              <a:gd name="connsiteY28" fmla="*/ 615635 h 3666653"/>
              <a:gd name="connsiteX29" fmla="*/ 554088 w 3514572"/>
              <a:gd name="connsiteY29" fmla="*/ 651849 h 3666653"/>
              <a:gd name="connsiteX30" fmla="*/ 545035 w 3514572"/>
              <a:gd name="connsiteY30" fmla="*/ 688063 h 3666653"/>
              <a:gd name="connsiteX31" fmla="*/ 481661 w 3514572"/>
              <a:gd name="connsiteY31" fmla="*/ 751437 h 3666653"/>
              <a:gd name="connsiteX32" fmla="*/ 454500 w 3514572"/>
              <a:gd name="connsiteY32" fmla="*/ 805758 h 3666653"/>
              <a:gd name="connsiteX33" fmla="*/ 427340 w 3514572"/>
              <a:gd name="connsiteY33" fmla="*/ 851025 h 3666653"/>
              <a:gd name="connsiteX34" fmla="*/ 382073 w 3514572"/>
              <a:gd name="connsiteY34" fmla="*/ 950613 h 3666653"/>
              <a:gd name="connsiteX35" fmla="*/ 327752 w 3514572"/>
              <a:gd name="connsiteY35" fmla="*/ 1023041 h 3666653"/>
              <a:gd name="connsiteX36" fmla="*/ 264377 w 3514572"/>
              <a:gd name="connsiteY36" fmla="*/ 1158843 h 3666653"/>
              <a:gd name="connsiteX37" fmla="*/ 255324 w 3514572"/>
              <a:gd name="connsiteY37" fmla="*/ 1195057 h 3666653"/>
              <a:gd name="connsiteX38" fmla="*/ 237217 w 3514572"/>
              <a:gd name="connsiteY38" fmla="*/ 1222217 h 3666653"/>
              <a:gd name="connsiteX39" fmla="*/ 210057 w 3514572"/>
              <a:gd name="connsiteY39" fmla="*/ 1294645 h 3666653"/>
              <a:gd name="connsiteX40" fmla="*/ 164789 w 3514572"/>
              <a:gd name="connsiteY40" fmla="*/ 1403287 h 3666653"/>
              <a:gd name="connsiteX41" fmla="*/ 164789 w 3514572"/>
              <a:gd name="connsiteY41" fmla="*/ 1403287 h 3666653"/>
              <a:gd name="connsiteX42" fmla="*/ 146682 w 3514572"/>
              <a:gd name="connsiteY42" fmla="*/ 1457608 h 3666653"/>
              <a:gd name="connsiteX43" fmla="*/ 128575 w 3514572"/>
              <a:gd name="connsiteY43" fmla="*/ 1502875 h 3666653"/>
              <a:gd name="connsiteX44" fmla="*/ 119522 w 3514572"/>
              <a:gd name="connsiteY44" fmla="*/ 1539089 h 3666653"/>
              <a:gd name="connsiteX45" fmla="*/ 101415 w 3514572"/>
              <a:gd name="connsiteY45" fmla="*/ 1593410 h 3666653"/>
              <a:gd name="connsiteX46" fmla="*/ 83308 w 3514572"/>
              <a:gd name="connsiteY46" fmla="*/ 1665837 h 3666653"/>
              <a:gd name="connsiteX47" fmla="*/ 74255 w 3514572"/>
              <a:gd name="connsiteY47" fmla="*/ 1756372 h 3666653"/>
              <a:gd name="connsiteX48" fmla="*/ 56148 w 3514572"/>
              <a:gd name="connsiteY48" fmla="*/ 1801639 h 3666653"/>
              <a:gd name="connsiteX49" fmla="*/ 47094 w 3514572"/>
              <a:gd name="connsiteY49" fmla="*/ 1828800 h 3666653"/>
              <a:gd name="connsiteX50" fmla="*/ 19934 w 3514572"/>
              <a:gd name="connsiteY50" fmla="*/ 1982709 h 3666653"/>
              <a:gd name="connsiteX51" fmla="*/ 19934 w 3514572"/>
              <a:gd name="connsiteY51" fmla="*/ 1982709 h 3666653"/>
              <a:gd name="connsiteX52" fmla="*/ 1827 w 3514572"/>
              <a:gd name="connsiteY52" fmla="*/ 2118511 h 3666653"/>
              <a:gd name="connsiteX53" fmla="*/ 19934 w 3514572"/>
              <a:gd name="connsiteY53" fmla="*/ 2571184 h 3666653"/>
              <a:gd name="connsiteX54" fmla="*/ 28987 w 3514572"/>
              <a:gd name="connsiteY54" fmla="*/ 2598344 h 3666653"/>
              <a:gd name="connsiteX55" fmla="*/ 56148 w 3514572"/>
              <a:gd name="connsiteY55" fmla="*/ 2679825 h 3666653"/>
              <a:gd name="connsiteX56" fmla="*/ 65201 w 3514572"/>
              <a:gd name="connsiteY56" fmla="*/ 2725093 h 3666653"/>
              <a:gd name="connsiteX57" fmla="*/ 83308 w 3514572"/>
              <a:gd name="connsiteY57" fmla="*/ 2752253 h 3666653"/>
              <a:gd name="connsiteX58" fmla="*/ 119522 w 3514572"/>
              <a:gd name="connsiteY58" fmla="*/ 2833734 h 3666653"/>
              <a:gd name="connsiteX59" fmla="*/ 137629 w 3514572"/>
              <a:gd name="connsiteY59" fmla="*/ 2869948 h 3666653"/>
              <a:gd name="connsiteX60" fmla="*/ 155736 w 3514572"/>
              <a:gd name="connsiteY60" fmla="*/ 2915215 h 3666653"/>
              <a:gd name="connsiteX61" fmla="*/ 173843 w 3514572"/>
              <a:gd name="connsiteY61" fmla="*/ 2951429 h 3666653"/>
              <a:gd name="connsiteX62" fmla="*/ 182896 w 3514572"/>
              <a:gd name="connsiteY62" fmla="*/ 2978590 h 3666653"/>
              <a:gd name="connsiteX63" fmla="*/ 210057 w 3514572"/>
              <a:gd name="connsiteY63" fmla="*/ 3005750 h 3666653"/>
              <a:gd name="connsiteX64" fmla="*/ 237217 w 3514572"/>
              <a:gd name="connsiteY64" fmla="*/ 3069124 h 3666653"/>
              <a:gd name="connsiteX65" fmla="*/ 273431 w 3514572"/>
              <a:gd name="connsiteY65" fmla="*/ 3096285 h 3666653"/>
              <a:gd name="connsiteX66" fmla="*/ 327752 w 3514572"/>
              <a:gd name="connsiteY66" fmla="*/ 3168712 h 3666653"/>
              <a:gd name="connsiteX67" fmla="*/ 354912 w 3514572"/>
              <a:gd name="connsiteY67" fmla="*/ 3186819 h 3666653"/>
              <a:gd name="connsiteX68" fmla="*/ 409233 w 3514572"/>
              <a:gd name="connsiteY68" fmla="*/ 3241140 h 3666653"/>
              <a:gd name="connsiteX69" fmla="*/ 436393 w 3514572"/>
              <a:gd name="connsiteY69" fmla="*/ 3259247 h 3666653"/>
              <a:gd name="connsiteX70" fmla="*/ 508821 w 3514572"/>
              <a:gd name="connsiteY70" fmla="*/ 3313568 h 3666653"/>
              <a:gd name="connsiteX71" fmla="*/ 535981 w 3514572"/>
              <a:gd name="connsiteY71" fmla="*/ 3331675 h 3666653"/>
              <a:gd name="connsiteX72" fmla="*/ 581249 w 3514572"/>
              <a:gd name="connsiteY72" fmla="*/ 3358835 h 3666653"/>
              <a:gd name="connsiteX73" fmla="*/ 635570 w 3514572"/>
              <a:gd name="connsiteY73" fmla="*/ 3395049 h 3666653"/>
              <a:gd name="connsiteX74" fmla="*/ 707997 w 3514572"/>
              <a:gd name="connsiteY74" fmla="*/ 3431263 h 3666653"/>
              <a:gd name="connsiteX75" fmla="*/ 762318 w 3514572"/>
              <a:gd name="connsiteY75" fmla="*/ 3449370 h 3666653"/>
              <a:gd name="connsiteX76" fmla="*/ 807585 w 3514572"/>
              <a:gd name="connsiteY76" fmla="*/ 3476530 h 3666653"/>
              <a:gd name="connsiteX77" fmla="*/ 834746 w 3514572"/>
              <a:gd name="connsiteY77" fmla="*/ 3494637 h 3666653"/>
              <a:gd name="connsiteX78" fmla="*/ 861906 w 3514572"/>
              <a:gd name="connsiteY78" fmla="*/ 3503691 h 3666653"/>
              <a:gd name="connsiteX79" fmla="*/ 889067 w 3514572"/>
              <a:gd name="connsiteY79" fmla="*/ 3521798 h 3666653"/>
              <a:gd name="connsiteX80" fmla="*/ 1024869 w 3514572"/>
              <a:gd name="connsiteY80" fmla="*/ 3558011 h 3666653"/>
              <a:gd name="connsiteX81" fmla="*/ 1124457 w 3514572"/>
              <a:gd name="connsiteY81" fmla="*/ 3594225 h 3666653"/>
              <a:gd name="connsiteX82" fmla="*/ 1178777 w 3514572"/>
              <a:gd name="connsiteY82" fmla="*/ 3603279 h 3666653"/>
              <a:gd name="connsiteX83" fmla="*/ 1260259 w 3514572"/>
              <a:gd name="connsiteY83" fmla="*/ 3621386 h 3666653"/>
              <a:gd name="connsiteX84" fmla="*/ 1486595 w 3514572"/>
              <a:gd name="connsiteY84" fmla="*/ 3639493 h 3666653"/>
              <a:gd name="connsiteX85" fmla="*/ 1531863 w 3514572"/>
              <a:gd name="connsiteY85" fmla="*/ 3648546 h 3666653"/>
              <a:gd name="connsiteX86" fmla="*/ 1568076 w 3514572"/>
              <a:gd name="connsiteY86" fmla="*/ 3657600 h 3666653"/>
              <a:gd name="connsiteX87" fmla="*/ 1676718 w 3514572"/>
              <a:gd name="connsiteY87" fmla="*/ 3666653 h 3666653"/>
              <a:gd name="connsiteX88" fmla="*/ 1894001 w 3514572"/>
              <a:gd name="connsiteY88" fmla="*/ 3657600 h 3666653"/>
              <a:gd name="connsiteX89" fmla="*/ 1939269 w 3514572"/>
              <a:gd name="connsiteY89" fmla="*/ 3648546 h 3666653"/>
              <a:gd name="connsiteX90" fmla="*/ 1975482 w 3514572"/>
              <a:gd name="connsiteY90" fmla="*/ 3630439 h 3666653"/>
              <a:gd name="connsiteX91" fmla="*/ 2020750 w 3514572"/>
              <a:gd name="connsiteY91" fmla="*/ 3612332 h 3666653"/>
              <a:gd name="connsiteX92" fmla="*/ 2075071 w 3514572"/>
              <a:gd name="connsiteY92" fmla="*/ 3594225 h 3666653"/>
              <a:gd name="connsiteX93" fmla="*/ 2165605 w 3514572"/>
              <a:gd name="connsiteY93" fmla="*/ 3548958 h 3666653"/>
              <a:gd name="connsiteX94" fmla="*/ 2219926 w 3514572"/>
              <a:gd name="connsiteY94" fmla="*/ 3530851 h 3666653"/>
              <a:gd name="connsiteX95" fmla="*/ 2265193 w 3514572"/>
              <a:gd name="connsiteY95" fmla="*/ 3512744 h 3666653"/>
              <a:gd name="connsiteX96" fmla="*/ 2310461 w 3514572"/>
              <a:gd name="connsiteY96" fmla="*/ 3485584 h 3666653"/>
              <a:gd name="connsiteX97" fmla="*/ 2346674 w 3514572"/>
              <a:gd name="connsiteY97" fmla="*/ 3476530 h 3666653"/>
              <a:gd name="connsiteX98" fmla="*/ 2419102 w 3514572"/>
              <a:gd name="connsiteY98" fmla="*/ 3440316 h 3666653"/>
              <a:gd name="connsiteX99" fmla="*/ 2455316 w 3514572"/>
              <a:gd name="connsiteY99" fmla="*/ 3422210 h 3666653"/>
              <a:gd name="connsiteX100" fmla="*/ 2491530 w 3514572"/>
              <a:gd name="connsiteY100" fmla="*/ 3404103 h 3666653"/>
              <a:gd name="connsiteX101" fmla="*/ 2518690 w 3514572"/>
              <a:gd name="connsiteY101" fmla="*/ 3376942 h 3666653"/>
              <a:gd name="connsiteX102" fmla="*/ 2554904 w 3514572"/>
              <a:gd name="connsiteY102" fmla="*/ 3358835 h 3666653"/>
              <a:gd name="connsiteX103" fmla="*/ 2681653 w 3514572"/>
              <a:gd name="connsiteY103" fmla="*/ 3277354 h 3666653"/>
              <a:gd name="connsiteX104" fmla="*/ 2726920 w 3514572"/>
              <a:gd name="connsiteY104" fmla="*/ 3241140 h 3666653"/>
              <a:gd name="connsiteX105" fmla="*/ 2817455 w 3514572"/>
              <a:gd name="connsiteY105" fmla="*/ 3177766 h 3666653"/>
              <a:gd name="connsiteX106" fmla="*/ 2898936 w 3514572"/>
              <a:gd name="connsiteY106" fmla="*/ 3096285 h 3666653"/>
              <a:gd name="connsiteX107" fmla="*/ 3034738 w 3514572"/>
              <a:gd name="connsiteY107" fmla="*/ 2924269 h 3666653"/>
              <a:gd name="connsiteX108" fmla="*/ 3080005 w 3514572"/>
              <a:gd name="connsiteY108" fmla="*/ 2869948 h 3666653"/>
              <a:gd name="connsiteX109" fmla="*/ 3107166 w 3514572"/>
              <a:gd name="connsiteY109" fmla="*/ 2824681 h 3666653"/>
              <a:gd name="connsiteX110" fmla="*/ 3224861 w 3514572"/>
              <a:gd name="connsiteY110" fmla="*/ 2643611 h 3666653"/>
              <a:gd name="connsiteX111" fmla="*/ 3261074 w 3514572"/>
              <a:gd name="connsiteY111" fmla="*/ 2562130 h 3666653"/>
              <a:gd name="connsiteX112" fmla="*/ 3342556 w 3514572"/>
              <a:gd name="connsiteY112" fmla="*/ 2344847 h 3666653"/>
              <a:gd name="connsiteX113" fmla="*/ 3424037 w 3514572"/>
              <a:gd name="connsiteY113" fmla="*/ 2163778 h 3666653"/>
              <a:gd name="connsiteX114" fmla="*/ 3469304 w 3514572"/>
              <a:gd name="connsiteY114" fmla="*/ 2018922 h 3666653"/>
              <a:gd name="connsiteX115" fmla="*/ 3478358 w 3514572"/>
              <a:gd name="connsiteY115" fmla="*/ 1919334 h 3666653"/>
              <a:gd name="connsiteX116" fmla="*/ 3514572 w 3514572"/>
              <a:gd name="connsiteY116" fmla="*/ 1674891 h 3666653"/>
              <a:gd name="connsiteX117" fmla="*/ 3496465 w 3514572"/>
              <a:gd name="connsiteY117" fmla="*/ 1231271 h 3666653"/>
              <a:gd name="connsiteX118" fmla="*/ 3460251 w 3514572"/>
              <a:gd name="connsiteY118" fmla="*/ 1140736 h 3666653"/>
              <a:gd name="connsiteX119" fmla="*/ 3414983 w 3514572"/>
              <a:gd name="connsiteY119" fmla="*/ 968720 h 3666653"/>
              <a:gd name="connsiteX120" fmla="*/ 3387823 w 3514572"/>
              <a:gd name="connsiteY120" fmla="*/ 896293 h 3666653"/>
              <a:gd name="connsiteX121" fmla="*/ 3297288 w 3514572"/>
              <a:gd name="connsiteY121" fmla="*/ 688063 h 3666653"/>
              <a:gd name="connsiteX122" fmla="*/ 3270128 w 3514572"/>
              <a:gd name="connsiteY122" fmla="*/ 660903 h 3666653"/>
              <a:gd name="connsiteX123" fmla="*/ 3188647 w 3514572"/>
              <a:gd name="connsiteY123" fmla="*/ 534154 h 3666653"/>
              <a:gd name="connsiteX124" fmla="*/ 3107166 w 3514572"/>
              <a:gd name="connsiteY124" fmla="*/ 434566 h 3666653"/>
              <a:gd name="connsiteX125" fmla="*/ 3061898 w 3514572"/>
              <a:gd name="connsiteY125" fmla="*/ 380245 h 3666653"/>
              <a:gd name="connsiteX126" fmla="*/ 2926096 w 3514572"/>
              <a:gd name="connsiteY126" fmla="*/ 280657 h 3666653"/>
              <a:gd name="connsiteX127" fmla="*/ 2889882 w 3514572"/>
              <a:gd name="connsiteY127" fmla="*/ 253497 h 3666653"/>
              <a:gd name="connsiteX128" fmla="*/ 2772187 w 3514572"/>
              <a:gd name="connsiteY128" fmla="*/ 199176 h 3666653"/>
              <a:gd name="connsiteX129" fmla="*/ 2717867 w 3514572"/>
              <a:gd name="connsiteY129" fmla="*/ 190122 h 3666653"/>
              <a:gd name="connsiteX130" fmla="*/ 2672599 w 3514572"/>
              <a:gd name="connsiteY130" fmla="*/ 181069 h 3666653"/>
              <a:gd name="connsiteX131" fmla="*/ 2618278 w 3514572"/>
              <a:gd name="connsiteY131" fmla="*/ 162962 h 3666653"/>
              <a:gd name="connsiteX132" fmla="*/ 2536797 w 3514572"/>
              <a:gd name="connsiteY132" fmla="*/ 144855 h 3666653"/>
              <a:gd name="connsiteX133" fmla="*/ 2509637 w 3514572"/>
              <a:gd name="connsiteY133" fmla="*/ 135802 h 3666653"/>
              <a:gd name="connsiteX134" fmla="*/ 2455316 w 3514572"/>
              <a:gd name="connsiteY134" fmla="*/ 126748 h 3666653"/>
              <a:gd name="connsiteX135" fmla="*/ 2373835 w 3514572"/>
              <a:gd name="connsiteY135" fmla="*/ 108641 h 3666653"/>
              <a:gd name="connsiteX136" fmla="*/ 2029803 w 3514572"/>
              <a:gd name="connsiteY136" fmla="*/ 108641 h 366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14572" h="3666653">
                <a:moveTo>
                  <a:pt x="2129391" y="172015"/>
                </a:moveTo>
                <a:cubicBezTo>
                  <a:pt x="2053076" y="108418"/>
                  <a:pt x="2097433" y="134203"/>
                  <a:pt x="1993589" y="99588"/>
                </a:cubicBezTo>
                <a:lnTo>
                  <a:pt x="1966429" y="90534"/>
                </a:lnTo>
                <a:lnTo>
                  <a:pt x="1939269" y="81481"/>
                </a:lnTo>
                <a:cubicBezTo>
                  <a:pt x="1930215" y="75445"/>
                  <a:pt x="1921840" y="68240"/>
                  <a:pt x="1912108" y="63374"/>
                </a:cubicBezTo>
                <a:cubicBezTo>
                  <a:pt x="1903572" y="59106"/>
                  <a:pt x="1894247" y="56466"/>
                  <a:pt x="1884948" y="54320"/>
                </a:cubicBezTo>
                <a:cubicBezTo>
                  <a:pt x="1854960" y="47400"/>
                  <a:pt x="1824270" y="43677"/>
                  <a:pt x="1794413" y="36213"/>
                </a:cubicBezTo>
                <a:cubicBezTo>
                  <a:pt x="1706057" y="14125"/>
                  <a:pt x="1816421" y="41105"/>
                  <a:pt x="1712932" y="18107"/>
                </a:cubicBezTo>
                <a:cubicBezTo>
                  <a:pt x="1700785" y="15408"/>
                  <a:pt x="1689016" y="10945"/>
                  <a:pt x="1676718" y="9053"/>
                </a:cubicBezTo>
                <a:cubicBezTo>
                  <a:pt x="1649708" y="4898"/>
                  <a:pt x="1622397" y="3018"/>
                  <a:pt x="1595237" y="0"/>
                </a:cubicBezTo>
                <a:cubicBezTo>
                  <a:pt x="1486595" y="3018"/>
                  <a:pt x="1377860" y="3626"/>
                  <a:pt x="1269312" y="9053"/>
                </a:cubicBezTo>
                <a:cubicBezTo>
                  <a:pt x="1256885" y="9674"/>
                  <a:pt x="1245372" y="16061"/>
                  <a:pt x="1233098" y="18107"/>
                </a:cubicBezTo>
                <a:cubicBezTo>
                  <a:pt x="1209099" y="22107"/>
                  <a:pt x="1184813" y="24142"/>
                  <a:pt x="1160671" y="27160"/>
                </a:cubicBezTo>
                <a:cubicBezTo>
                  <a:pt x="1038862" y="88065"/>
                  <a:pt x="1219593" y="1670"/>
                  <a:pt x="1079189" y="54320"/>
                </a:cubicBezTo>
                <a:cubicBezTo>
                  <a:pt x="1069001" y="58140"/>
                  <a:pt x="1062030" y="68141"/>
                  <a:pt x="1052029" y="72427"/>
                </a:cubicBezTo>
                <a:cubicBezTo>
                  <a:pt x="1040592" y="77329"/>
                  <a:pt x="1027886" y="78463"/>
                  <a:pt x="1015815" y="81481"/>
                </a:cubicBezTo>
                <a:cubicBezTo>
                  <a:pt x="1006762" y="87517"/>
                  <a:pt x="997014" y="92622"/>
                  <a:pt x="988655" y="99588"/>
                </a:cubicBezTo>
                <a:cubicBezTo>
                  <a:pt x="978819" y="107785"/>
                  <a:pt x="972147" y="119646"/>
                  <a:pt x="961494" y="126748"/>
                </a:cubicBezTo>
                <a:cubicBezTo>
                  <a:pt x="953554" y="132042"/>
                  <a:pt x="943387" y="132784"/>
                  <a:pt x="934334" y="135802"/>
                </a:cubicBezTo>
                <a:cubicBezTo>
                  <a:pt x="919245" y="147873"/>
                  <a:pt x="902731" y="158351"/>
                  <a:pt x="889067" y="172015"/>
                </a:cubicBezTo>
                <a:cubicBezTo>
                  <a:pt x="881373" y="179709"/>
                  <a:pt x="879011" y="191857"/>
                  <a:pt x="870960" y="199176"/>
                </a:cubicBezTo>
                <a:cubicBezTo>
                  <a:pt x="822198" y="243505"/>
                  <a:pt x="797872" y="248231"/>
                  <a:pt x="762318" y="289711"/>
                </a:cubicBezTo>
                <a:cubicBezTo>
                  <a:pt x="728485" y="329183"/>
                  <a:pt x="738390" y="325602"/>
                  <a:pt x="707997" y="371192"/>
                </a:cubicBezTo>
                <a:cubicBezTo>
                  <a:pt x="699627" y="383747"/>
                  <a:pt x="689890" y="395335"/>
                  <a:pt x="680837" y="407406"/>
                </a:cubicBezTo>
                <a:cubicBezTo>
                  <a:pt x="660077" y="469683"/>
                  <a:pt x="688473" y="394041"/>
                  <a:pt x="644623" y="470780"/>
                </a:cubicBezTo>
                <a:cubicBezTo>
                  <a:pt x="639888" y="479066"/>
                  <a:pt x="639838" y="489404"/>
                  <a:pt x="635570" y="497940"/>
                </a:cubicBezTo>
                <a:cubicBezTo>
                  <a:pt x="630704" y="507672"/>
                  <a:pt x="621882" y="515158"/>
                  <a:pt x="617463" y="525101"/>
                </a:cubicBezTo>
                <a:cubicBezTo>
                  <a:pt x="609711" y="542542"/>
                  <a:pt x="607892" y="562350"/>
                  <a:pt x="599356" y="579421"/>
                </a:cubicBezTo>
                <a:cubicBezTo>
                  <a:pt x="592608" y="592917"/>
                  <a:pt x="580192" y="602839"/>
                  <a:pt x="572195" y="615635"/>
                </a:cubicBezTo>
                <a:cubicBezTo>
                  <a:pt x="565042" y="627080"/>
                  <a:pt x="560124" y="639778"/>
                  <a:pt x="554088" y="651849"/>
                </a:cubicBezTo>
                <a:cubicBezTo>
                  <a:pt x="551070" y="663920"/>
                  <a:pt x="551078" y="677186"/>
                  <a:pt x="545035" y="688063"/>
                </a:cubicBezTo>
                <a:cubicBezTo>
                  <a:pt x="522898" y="727910"/>
                  <a:pt x="513145" y="730447"/>
                  <a:pt x="481661" y="751437"/>
                </a:cubicBezTo>
                <a:cubicBezTo>
                  <a:pt x="472607" y="769544"/>
                  <a:pt x="464194" y="787986"/>
                  <a:pt x="454500" y="805758"/>
                </a:cubicBezTo>
                <a:cubicBezTo>
                  <a:pt x="446074" y="821206"/>
                  <a:pt x="435209" y="835286"/>
                  <a:pt x="427340" y="851025"/>
                </a:cubicBezTo>
                <a:cubicBezTo>
                  <a:pt x="403728" y="898249"/>
                  <a:pt x="413993" y="902733"/>
                  <a:pt x="382073" y="950613"/>
                </a:cubicBezTo>
                <a:cubicBezTo>
                  <a:pt x="328794" y="1030531"/>
                  <a:pt x="380294" y="911389"/>
                  <a:pt x="327752" y="1023041"/>
                </a:cubicBezTo>
                <a:cubicBezTo>
                  <a:pt x="256542" y="1174362"/>
                  <a:pt x="310280" y="1089989"/>
                  <a:pt x="264377" y="1158843"/>
                </a:cubicBezTo>
                <a:cubicBezTo>
                  <a:pt x="261359" y="1170914"/>
                  <a:pt x="260225" y="1183620"/>
                  <a:pt x="255324" y="1195057"/>
                </a:cubicBezTo>
                <a:cubicBezTo>
                  <a:pt x="251038" y="1205058"/>
                  <a:pt x="241037" y="1212029"/>
                  <a:pt x="237217" y="1222217"/>
                </a:cubicBezTo>
                <a:cubicBezTo>
                  <a:pt x="203655" y="1311716"/>
                  <a:pt x="252521" y="1230950"/>
                  <a:pt x="210057" y="1294645"/>
                </a:cubicBezTo>
                <a:cubicBezTo>
                  <a:pt x="194456" y="1357045"/>
                  <a:pt x="206568" y="1319730"/>
                  <a:pt x="164789" y="1403287"/>
                </a:cubicBezTo>
                <a:lnTo>
                  <a:pt x="164789" y="1403287"/>
                </a:lnTo>
                <a:cubicBezTo>
                  <a:pt x="158753" y="1421394"/>
                  <a:pt x="153771" y="1439887"/>
                  <a:pt x="146682" y="1457608"/>
                </a:cubicBezTo>
                <a:cubicBezTo>
                  <a:pt x="140646" y="1472697"/>
                  <a:pt x="133714" y="1487458"/>
                  <a:pt x="128575" y="1502875"/>
                </a:cubicBezTo>
                <a:cubicBezTo>
                  <a:pt x="124640" y="1514679"/>
                  <a:pt x="123097" y="1527171"/>
                  <a:pt x="119522" y="1539089"/>
                </a:cubicBezTo>
                <a:cubicBezTo>
                  <a:pt x="114038" y="1557371"/>
                  <a:pt x="106437" y="1574996"/>
                  <a:pt x="101415" y="1593410"/>
                </a:cubicBezTo>
                <a:cubicBezTo>
                  <a:pt x="68648" y="1713559"/>
                  <a:pt x="110775" y="1583443"/>
                  <a:pt x="83308" y="1665837"/>
                </a:cubicBezTo>
                <a:cubicBezTo>
                  <a:pt x="80290" y="1696015"/>
                  <a:pt x="80203" y="1726632"/>
                  <a:pt x="74255" y="1756372"/>
                </a:cubicBezTo>
                <a:cubicBezTo>
                  <a:pt x="71068" y="1772308"/>
                  <a:pt x="61854" y="1786422"/>
                  <a:pt x="56148" y="1801639"/>
                </a:cubicBezTo>
                <a:cubicBezTo>
                  <a:pt x="52797" y="1810575"/>
                  <a:pt x="50112" y="1819746"/>
                  <a:pt x="47094" y="1828800"/>
                </a:cubicBezTo>
                <a:cubicBezTo>
                  <a:pt x="35293" y="1935014"/>
                  <a:pt x="44669" y="1883769"/>
                  <a:pt x="19934" y="1982709"/>
                </a:cubicBezTo>
                <a:lnTo>
                  <a:pt x="19934" y="1982709"/>
                </a:lnTo>
                <a:cubicBezTo>
                  <a:pt x="6387" y="2063985"/>
                  <a:pt x="12907" y="2018785"/>
                  <a:pt x="1827" y="2118511"/>
                </a:cubicBezTo>
                <a:cubicBezTo>
                  <a:pt x="2812" y="2161844"/>
                  <a:pt x="-9784" y="2437456"/>
                  <a:pt x="19934" y="2571184"/>
                </a:cubicBezTo>
                <a:cubicBezTo>
                  <a:pt x="22004" y="2580500"/>
                  <a:pt x="26672" y="2589086"/>
                  <a:pt x="28987" y="2598344"/>
                </a:cubicBezTo>
                <a:cubicBezTo>
                  <a:pt x="46537" y="2668543"/>
                  <a:pt x="26029" y="2619588"/>
                  <a:pt x="56148" y="2679825"/>
                </a:cubicBezTo>
                <a:cubicBezTo>
                  <a:pt x="59166" y="2694914"/>
                  <a:pt x="59798" y="2710685"/>
                  <a:pt x="65201" y="2725093"/>
                </a:cubicBezTo>
                <a:cubicBezTo>
                  <a:pt x="69021" y="2735281"/>
                  <a:pt x="77910" y="2742806"/>
                  <a:pt x="83308" y="2752253"/>
                </a:cubicBezTo>
                <a:cubicBezTo>
                  <a:pt x="105594" y="2791253"/>
                  <a:pt x="100122" y="2790084"/>
                  <a:pt x="119522" y="2833734"/>
                </a:cubicBezTo>
                <a:cubicBezTo>
                  <a:pt x="125003" y="2846067"/>
                  <a:pt x="132148" y="2857615"/>
                  <a:pt x="137629" y="2869948"/>
                </a:cubicBezTo>
                <a:cubicBezTo>
                  <a:pt x="144229" y="2884799"/>
                  <a:pt x="149136" y="2900364"/>
                  <a:pt x="155736" y="2915215"/>
                </a:cubicBezTo>
                <a:cubicBezTo>
                  <a:pt x="161217" y="2927548"/>
                  <a:pt x="168527" y="2939024"/>
                  <a:pt x="173843" y="2951429"/>
                </a:cubicBezTo>
                <a:cubicBezTo>
                  <a:pt x="177602" y="2960201"/>
                  <a:pt x="177602" y="2970649"/>
                  <a:pt x="182896" y="2978590"/>
                </a:cubicBezTo>
                <a:cubicBezTo>
                  <a:pt x="189998" y="2989243"/>
                  <a:pt x="201003" y="2996697"/>
                  <a:pt x="210057" y="3005750"/>
                </a:cubicBezTo>
                <a:cubicBezTo>
                  <a:pt x="216187" y="3024141"/>
                  <a:pt x="225011" y="3054883"/>
                  <a:pt x="237217" y="3069124"/>
                </a:cubicBezTo>
                <a:cubicBezTo>
                  <a:pt x="247037" y="3080581"/>
                  <a:pt x="263281" y="3085120"/>
                  <a:pt x="273431" y="3096285"/>
                </a:cubicBezTo>
                <a:cubicBezTo>
                  <a:pt x="293731" y="3118615"/>
                  <a:pt x="302642" y="3151972"/>
                  <a:pt x="327752" y="3168712"/>
                </a:cubicBezTo>
                <a:cubicBezTo>
                  <a:pt x="336805" y="3174748"/>
                  <a:pt x="346780" y="3179590"/>
                  <a:pt x="354912" y="3186819"/>
                </a:cubicBezTo>
                <a:cubicBezTo>
                  <a:pt x="374051" y="3203832"/>
                  <a:pt x="387927" y="3226936"/>
                  <a:pt x="409233" y="3241140"/>
                </a:cubicBezTo>
                <a:cubicBezTo>
                  <a:pt x="418286" y="3247176"/>
                  <a:pt x="427593" y="3252847"/>
                  <a:pt x="436393" y="3259247"/>
                </a:cubicBezTo>
                <a:cubicBezTo>
                  <a:pt x="460799" y="3276997"/>
                  <a:pt x="483711" y="3296828"/>
                  <a:pt x="508821" y="3313568"/>
                </a:cubicBezTo>
                <a:cubicBezTo>
                  <a:pt x="517874" y="3319604"/>
                  <a:pt x="526754" y="3325908"/>
                  <a:pt x="535981" y="3331675"/>
                </a:cubicBezTo>
                <a:cubicBezTo>
                  <a:pt x="550903" y="3341001"/>
                  <a:pt x="567171" y="3348277"/>
                  <a:pt x="581249" y="3358835"/>
                </a:cubicBezTo>
                <a:cubicBezTo>
                  <a:pt x="635504" y="3399526"/>
                  <a:pt x="581097" y="3376893"/>
                  <a:pt x="635570" y="3395049"/>
                </a:cubicBezTo>
                <a:cubicBezTo>
                  <a:pt x="671803" y="3419205"/>
                  <a:pt x="659272" y="3413545"/>
                  <a:pt x="707997" y="3431263"/>
                </a:cubicBezTo>
                <a:cubicBezTo>
                  <a:pt x="725934" y="3437786"/>
                  <a:pt x="745951" y="3439550"/>
                  <a:pt x="762318" y="3449370"/>
                </a:cubicBezTo>
                <a:cubicBezTo>
                  <a:pt x="777407" y="3458423"/>
                  <a:pt x="792663" y="3467204"/>
                  <a:pt x="807585" y="3476530"/>
                </a:cubicBezTo>
                <a:cubicBezTo>
                  <a:pt x="816812" y="3482297"/>
                  <a:pt x="825014" y="3489771"/>
                  <a:pt x="834746" y="3494637"/>
                </a:cubicBezTo>
                <a:cubicBezTo>
                  <a:pt x="843282" y="3498905"/>
                  <a:pt x="853370" y="3499423"/>
                  <a:pt x="861906" y="3503691"/>
                </a:cubicBezTo>
                <a:cubicBezTo>
                  <a:pt x="871638" y="3508557"/>
                  <a:pt x="879023" y="3517613"/>
                  <a:pt x="889067" y="3521798"/>
                </a:cubicBezTo>
                <a:cubicBezTo>
                  <a:pt x="954998" y="3549269"/>
                  <a:pt x="963444" y="3547774"/>
                  <a:pt x="1024869" y="3558011"/>
                </a:cubicBezTo>
                <a:cubicBezTo>
                  <a:pt x="1045445" y="3566242"/>
                  <a:pt x="1104530" y="3590904"/>
                  <a:pt x="1124457" y="3594225"/>
                </a:cubicBezTo>
                <a:cubicBezTo>
                  <a:pt x="1142564" y="3597243"/>
                  <a:pt x="1160858" y="3599297"/>
                  <a:pt x="1178777" y="3603279"/>
                </a:cubicBezTo>
                <a:cubicBezTo>
                  <a:pt x="1243707" y="3617708"/>
                  <a:pt x="1157373" y="3611587"/>
                  <a:pt x="1260259" y="3621386"/>
                </a:cubicBezTo>
                <a:cubicBezTo>
                  <a:pt x="1373333" y="3632155"/>
                  <a:pt x="1386342" y="3626126"/>
                  <a:pt x="1486595" y="3639493"/>
                </a:cubicBezTo>
                <a:cubicBezTo>
                  <a:pt x="1501848" y="3641527"/>
                  <a:pt x="1516841" y="3645208"/>
                  <a:pt x="1531863" y="3648546"/>
                </a:cubicBezTo>
                <a:cubicBezTo>
                  <a:pt x="1544009" y="3651245"/>
                  <a:pt x="1555730" y="3656057"/>
                  <a:pt x="1568076" y="3657600"/>
                </a:cubicBezTo>
                <a:cubicBezTo>
                  <a:pt x="1604135" y="3662107"/>
                  <a:pt x="1640504" y="3663635"/>
                  <a:pt x="1676718" y="3666653"/>
                </a:cubicBezTo>
                <a:cubicBezTo>
                  <a:pt x="1749146" y="3663635"/>
                  <a:pt x="1821682" y="3662588"/>
                  <a:pt x="1894001" y="3657600"/>
                </a:cubicBezTo>
                <a:cubicBezTo>
                  <a:pt x="1909353" y="3656541"/>
                  <a:pt x="1924671" y="3653412"/>
                  <a:pt x="1939269" y="3648546"/>
                </a:cubicBezTo>
                <a:cubicBezTo>
                  <a:pt x="1952072" y="3644278"/>
                  <a:pt x="1963149" y="3635920"/>
                  <a:pt x="1975482" y="3630439"/>
                </a:cubicBezTo>
                <a:cubicBezTo>
                  <a:pt x="1990333" y="3623839"/>
                  <a:pt x="2005477" y="3617886"/>
                  <a:pt x="2020750" y="3612332"/>
                </a:cubicBezTo>
                <a:cubicBezTo>
                  <a:pt x="2038687" y="3605809"/>
                  <a:pt x="2057585" y="3601875"/>
                  <a:pt x="2075071" y="3594225"/>
                </a:cubicBezTo>
                <a:cubicBezTo>
                  <a:pt x="2105982" y="3580701"/>
                  <a:pt x="2133596" y="3559628"/>
                  <a:pt x="2165605" y="3548958"/>
                </a:cubicBezTo>
                <a:cubicBezTo>
                  <a:pt x="2183712" y="3542922"/>
                  <a:pt x="2202205" y="3537940"/>
                  <a:pt x="2219926" y="3530851"/>
                </a:cubicBezTo>
                <a:cubicBezTo>
                  <a:pt x="2235015" y="3524815"/>
                  <a:pt x="2250657" y="3520012"/>
                  <a:pt x="2265193" y="3512744"/>
                </a:cubicBezTo>
                <a:cubicBezTo>
                  <a:pt x="2280932" y="3504874"/>
                  <a:pt x="2294381" y="3492731"/>
                  <a:pt x="2310461" y="3485584"/>
                </a:cubicBezTo>
                <a:cubicBezTo>
                  <a:pt x="2321831" y="3480531"/>
                  <a:pt x="2335189" y="3481316"/>
                  <a:pt x="2346674" y="3476530"/>
                </a:cubicBezTo>
                <a:cubicBezTo>
                  <a:pt x="2371590" y="3466148"/>
                  <a:pt x="2394959" y="3452387"/>
                  <a:pt x="2419102" y="3440316"/>
                </a:cubicBezTo>
                <a:lnTo>
                  <a:pt x="2455316" y="3422210"/>
                </a:lnTo>
                <a:lnTo>
                  <a:pt x="2491530" y="3404103"/>
                </a:lnTo>
                <a:cubicBezTo>
                  <a:pt x="2500583" y="3395049"/>
                  <a:pt x="2508271" y="3384384"/>
                  <a:pt x="2518690" y="3376942"/>
                </a:cubicBezTo>
                <a:cubicBezTo>
                  <a:pt x="2529672" y="3369097"/>
                  <a:pt x="2543388" y="3365873"/>
                  <a:pt x="2554904" y="3358835"/>
                </a:cubicBezTo>
                <a:cubicBezTo>
                  <a:pt x="2597762" y="3332644"/>
                  <a:pt x="2642433" y="3308731"/>
                  <a:pt x="2681653" y="3277354"/>
                </a:cubicBezTo>
                <a:cubicBezTo>
                  <a:pt x="2696742" y="3265283"/>
                  <a:pt x="2711292" y="3252506"/>
                  <a:pt x="2726920" y="3241140"/>
                </a:cubicBezTo>
                <a:cubicBezTo>
                  <a:pt x="2746130" y="3227169"/>
                  <a:pt x="2796881" y="3196757"/>
                  <a:pt x="2817455" y="3177766"/>
                </a:cubicBezTo>
                <a:cubicBezTo>
                  <a:pt x="2845679" y="3151713"/>
                  <a:pt x="2874346" y="3125793"/>
                  <a:pt x="2898936" y="3096285"/>
                </a:cubicBezTo>
                <a:cubicBezTo>
                  <a:pt x="3138025" y="2809378"/>
                  <a:pt x="2889415" y="3113191"/>
                  <a:pt x="3034738" y="2924269"/>
                </a:cubicBezTo>
                <a:cubicBezTo>
                  <a:pt x="3049109" y="2905587"/>
                  <a:pt x="3066142" y="2889010"/>
                  <a:pt x="3080005" y="2869948"/>
                </a:cubicBezTo>
                <a:cubicBezTo>
                  <a:pt x="3090355" y="2855717"/>
                  <a:pt x="3097075" y="2839097"/>
                  <a:pt x="3107166" y="2824681"/>
                </a:cubicBezTo>
                <a:cubicBezTo>
                  <a:pt x="3167627" y="2738307"/>
                  <a:pt x="3157284" y="2795662"/>
                  <a:pt x="3224861" y="2643611"/>
                </a:cubicBezTo>
                <a:cubicBezTo>
                  <a:pt x="3236932" y="2616451"/>
                  <a:pt x="3250180" y="2589784"/>
                  <a:pt x="3261074" y="2562130"/>
                </a:cubicBezTo>
                <a:cubicBezTo>
                  <a:pt x="3289426" y="2490160"/>
                  <a:pt x="3307963" y="2414034"/>
                  <a:pt x="3342556" y="2344847"/>
                </a:cubicBezTo>
                <a:cubicBezTo>
                  <a:pt x="3377171" y="2275618"/>
                  <a:pt x="3396213" y="2241686"/>
                  <a:pt x="3424037" y="2163778"/>
                </a:cubicBezTo>
                <a:cubicBezTo>
                  <a:pt x="3441051" y="2116137"/>
                  <a:pt x="3454215" y="2067207"/>
                  <a:pt x="3469304" y="2018922"/>
                </a:cubicBezTo>
                <a:cubicBezTo>
                  <a:pt x="3472322" y="1985726"/>
                  <a:pt x="3474537" y="1952447"/>
                  <a:pt x="3478358" y="1919334"/>
                </a:cubicBezTo>
                <a:cubicBezTo>
                  <a:pt x="3491273" y="1807403"/>
                  <a:pt x="3497031" y="1780133"/>
                  <a:pt x="3514572" y="1674891"/>
                </a:cubicBezTo>
                <a:cubicBezTo>
                  <a:pt x="3508536" y="1527018"/>
                  <a:pt x="3511438" y="1378508"/>
                  <a:pt x="3496465" y="1231271"/>
                </a:cubicBezTo>
                <a:cubicBezTo>
                  <a:pt x="3493177" y="1198935"/>
                  <a:pt x="3470989" y="1171414"/>
                  <a:pt x="3460251" y="1140736"/>
                </a:cubicBezTo>
                <a:cubicBezTo>
                  <a:pt x="3398702" y="964883"/>
                  <a:pt x="3463232" y="1132768"/>
                  <a:pt x="3414983" y="968720"/>
                </a:cubicBezTo>
                <a:cubicBezTo>
                  <a:pt x="3407708" y="943984"/>
                  <a:pt x="3397794" y="920071"/>
                  <a:pt x="3387823" y="896293"/>
                </a:cubicBezTo>
                <a:cubicBezTo>
                  <a:pt x="3358553" y="826495"/>
                  <a:pt x="3350807" y="741582"/>
                  <a:pt x="3297288" y="688063"/>
                </a:cubicBezTo>
                <a:cubicBezTo>
                  <a:pt x="3288235" y="679010"/>
                  <a:pt x="3277511" y="671363"/>
                  <a:pt x="3270128" y="660903"/>
                </a:cubicBezTo>
                <a:cubicBezTo>
                  <a:pt x="3241163" y="619869"/>
                  <a:pt x="3220452" y="573027"/>
                  <a:pt x="3188647" y="534154"/>
                </a:cubicBezTo>
                <a:lnTo>
                  <a:pt x="3107166" y="434566"/>
                </a:lnTo>
                <a:cubicBezTo>
                  <a:pt x="3092182" y="416372"/>
                  <a:pt x="3080503" y="394716"/>
                  <a:pt x="3061898" y="380245"/>
                </a:cubicBezTo>
                <a:cubicBezTo>
                  <a:pt x="2907042" y="259802"/>
                  <a:pt x="3044589" y="363601"/>
                  <a:pt x="2926096" y="280657"/>
                </a:cubicBezTo>
                <a:cubicBezTo>
                  <a:pt x="2913735" y="272004"/>
                  <a:pt x="2902916" y="261100"/>
                  <a:pt x="2889882" y="253497"/>
                </a:cubicBezTo>
                <a:cubicBezTo>
                  <a:pt x="2874109" y="244296"/>
                  <a:pt x="2799654" y="206667"/>
                  <a:pt x="2772187" y="199176"/>
                </a:cubicBezTo>
                <a:cubicBezTo>
                  <a:pt x="2754477" y="194346"/>
                  <a:pt x="2735927" y="193406"/>
                  <a:pt x="2717867" y="190122"/>
                </a:cubicBezTo>
                <a:cubicBezTo>
                  <a:pt x="2702727" y="187369"/>
                  <a:pt x="2687445" y="185118"/>
                  <a:pt x="2672599" y="181069"/>
                </a:cubicBezTo>
                <a:cubicBezTo>
                  <a:pt x="2654185" y="176047"/>
                  <a:pt x="2636560" y="168446"/>
                  <a:pt x="2618278" y="162962"/>
                </a:cubicBezTo>
                <a:cubicBezTo>
                  <a:pt x="2571823" y="149026"/>
                  <a:pt x="2588469" y="157773"/>
                  <a:pt x="2536797" y="144855"/>
                </a:cubicBezTo>
                <a:cubicBezTo>
                  <a:pt x="2527539" y="142540"/>
                  <a:pt x="2518953" y="137872"/>
                  <a:pt x="2509637" y="135802"/>
                </a:cubicBezTo>
                <a:cubicBezTo>
                  <a:pt x="2491717" y="131820"/>
                  <a:pt x="2473316" y="130348"/>
                  <a:pt x="2455316" y="126748"/>
                </a:cubicBezTo>
                <a:cubicBezTo>
                  <a:pt x="2436182" y="122921"/>
                  <a:pt x="2391718" y="109057"/>
                  <a:pt x="2373835" y="108641"/>
                </a:cubicBezTo>
                <a:cubicBezTo>
                  <a:pt x="2259189" y="105975"/>
                  <a:pt x="2144480" y="108641"/>
                  <a:pt x="2029803" y="1086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262414" y="2408222"/>
            <a:ext cx="2508609" cy="2073243"/>
          </a:xfrm>
          <a:custGeom>
            <a:avLst/>
            <a:gdLst>
              <a:gd name="connsiteX0" fmla="*/ 2451138 w 2508609"/>
              <a:gd name="connsiteY0" fmla="*/ 244443 h 2073243"/>
              <a:gd name="connsiteX1" fmla="*/ 2351550 w 2508609"/>
              <a:gd name="connsiteY1" fmla="*/ 162962 h 2073243"/>
              <a:gd name="connsiteX2" fmla="*/ 2324390 w 2508609"/>
              <a:gd name="connsiteY2" fmla="*/ 153909 h 2073243"/>
              <a:gd name="connsiteX3" fmla="*/ 2288176 w 2508609"/>
              <a:gd name="connsiteY3" fmla="*/ 126748 h 2073243"/>
              <a:gd name="connsiteX4" fmla="*/ 2251962 w 2508609"/>
              <a:gd name="connsiteY4" fmla="*/ 117695 h 2073243"/>
              <a:gd name="connsiteX5" fmla="*/ 2197641 w 2508609"/>
              <a:gd name="connsiteY5" fmla="*/ 99588 h 2073243"/>
              <a:gd name="connsiteX6" fmla="*/ 2143321 w 2508609"/>
              <a:gd name="connsiteY6" fmla="*/ 81481 h 2073243"/>
              <a:gd name="connsiteX7" fmla="*/ 2098053 w 2508609"/>
              <a:gd name="connsiteY7" fmla="*/ 72428 h 2073243"/>
              <a:gd name="connsiteX8" fmla="*/ 2016572 w 2508609"/>
              <a:gd name="connsiteY8" fmla="*/ 54321 h 2073243"/>
              <a:gd name="connsiteX9" fmla="*/ 1717808 w 2508609"/>
              <a:gd name="connsiteY9" fmla="*/ 27160 h 2073243"/>
              <a:gd name="connsiteX10" fmla="*/ 1618220 w 2508609"/>
              <a:gd name="connsiteY10" fmla="*/ 9053 h 2073243"/>
              <a:gd name="connsiteX11" fmla="*/ 1527685 w 2508609"/>
              <a:gd name="connsiteY11" fmla="*/ 0 h 2073243"/>
              <a:gd name="connsiteX12" fmla="*/ 785301 w 2508609"/>
              <a:gd name="connsiteY12" fmla="*/ 9053 h 2073243"/>
              <a:gd name="connsiteX13" fmla="*/ 604232 w 2508609"/>
              <a:gd name="connsiteY13" fmla="*/ 36214 h 2073243"/>
              <a:gd name="connsiteX14" fmla="*/ 558964 w 2508609"/>
              <a:gd name="connsiteY14" fmla="*/ 54321 h 2073243"/>
              <a:gd name="connsiteX15" fmla="*/ 522750 w 2508609"/>
              <a:gd name="connsiteY15" fmla="*/ 63374 h 2073243"/>
              <a:gd name="connsiteX16" fmla="*/ 477483 w 2508609"/>
              <a:gd name="connsiteY16" fmla="*/ 81481 h 2073243"/>
              <a:gd name="connsiteX17" fmla="*/ 450323 w 2508609"/>
              <a:gd name="connsiteY17" fmla="*/ 99588 h 2073243"/>
              <a:gd name="connsiteX18" fmla="*/ 405055 w 2508609"/>
              <a:gd name="connsiteY18" fmla="*/ 108641 h 2073243"/>
              <a:gd name="connsiteX19" fmla="*/ 350735 w 2508609"/>
              <a:gd name="connsiteY19" fmla="*/ 144855 h 2073243"/>
              <a:gd name="connsiteX20" fmla="*/ 305467 w 2508609"/>
              <a:gd name="connsiteY20" fmla="*/ 172016 h 2073243"/>
              <a:gd name="connsiteX21" fmla="*/ 196826 w 2508609"/>
              <a:gd name="connsiteY21" fmla="*/ 235390 h 2073243"/>
              <a:gd name="connsiteX22" fmla="*/ 133451 w 2508609"/>
              <a:gd name="connsiteY22" fmla="*/ 298764 h 2073243"/>
              <a:gd name="connsiteX23" fmla="*/ 106291 w 2508609"/>
              <a:gd name="connsiteY23" fmla="*/ 334978 h 2073243"/>
              <a:gd name="connsiteX24" fmla="*/ 42917 w 2508609"/>
              <a:gd name="connsiteY24" fmla="*/ 416459 h 2073243"/>
              <a:gd name="connsiteX25" fmla="*/ 33863 w 2508609"/>
              <a:gd name="connsiteY25" fmla="*/ 452673 h 2073243"/>
              <a:gd name="connsiteX26" fmla="*/ 15756 w 2508609"/>
              <a:gd name="connsiteY26" fmla="*/ 506994 h 2073243"/>
              <a:gd name="connsiteX27" fmla="*/ 15756 w 2508609"/>
              <a:gd name="connsiteY27" fmla="*/ 887239 h 2073243"/>
              <a:gd name="connsiteX28" fmla="*/ 24810 w 2508609"/>
              <a:gd name="connsiteY28" fmla="*/ 923453 h 2073243"/>
              <a:gd name="connsiteX29" fmla="*/ 42917 w 2508609"/>
              <a:gd name="connsiteY29" fmla="*/ 1013988 h 2073243"/>
              <a:gd name="connsiteX30" fmla="*/ 70077 w 2508609"/>
              <a:gd name="connsiteY30" fmla="*/ 1086416 h 2073243"/>
              <a:gd name="connsiteX31" fmla="*/ 106291 w 2508609"/>
              <a:gd name="connsiteY31" fmla="*/ 1186004 h 2073243"/>
              <a:gd name="connsiteX32" fmla="*/ 115344 w 2508609"/>
              <a:gd name="connsiteY32" fmla="*/ 1213164 h 2073243"/>
              <a:gd name="connsiteX33" fmla="*/ 142505 w 2508609"/>
              <a:gd name="connsiteY33" fmla="*/ 1258431 h 2073243"/>
              <a:gd name="connsiteX34" fmla="*/ 160612 w 2508609"/>
              <a:gd name="connsiteY34" fmla="*/ 1330859 h 2073243"/>
              <a:gd name="connsiteX35" fmla="*/ 187772 w 2508609"/>
              <a:gd name="connsiteY35" fmla="*/ 1385180 h 2073243"/>
              <a:gd name="connsiteX36" fmla="*/ 196826 w 2508609"/>
              <a:gd name="connsiteY36" fmla="*/ 1412340 h 2073243"/>
              <a:gd name="connsiteX37" fmla="*/ 214933 w 2508609"/>
              <a:gd name="connsiteY37" fmla="*/ 1439501 h 2073243"/>
              <a:gd name="connsiteX38" fmla="*/ 260200 w 2508609"/>
              <a:gd name="connsiteY38" fmla="*/ 1520982 h 2073243"/>
              <a:gd name="connsiteX39" fmla="*/ 287360 w 2508609"/>
              <a:gd name="connsiteY39" fmla="*/ 1566249 h 2073243"/>
              <a:gd name="connsiteX40" fmla="*/ 323574 w 2508609"/>
              <a:gd name="connsiteY40" fmla="*/ 1602463 h 2073243"/>
              <a:gd name="connsiteX41" fmla="*/ 332628 w 2508609"/>
              <a:gd name="connsiteY41" fmla="*/ 1629624 h 2073243"/>
              <a:gd name="connsiteX42" fmla="*/ 386948 w 2508609"/>
              <a:gd name="connsiteY42" fmla="*/ 1692998 h 2073243"/>
              <a:gd name="connsiteX43" fmla="*/ 432216 w 2508609"/>
              <a:gd name="connsiteY43" fmla="*/ 1729212 h 2073243"/>
              <a:gd name="connsiteX44" fmla="*/ 459376 w 2508609"/>
              <a:gd name="connsiteY44" fmla="*/ 1756372 h 2073243"/>
              <a:gd name="connsiteX45" fmla="*/ 468430 w 2508609"/>
              <a:gd name="connsiteY45" fmla="*/ 1783532 h 2073243"/>
              <a:gd name="connsiteX46" fmla="*/ 495590 w 2508609"/>
              <a:gd name="connsiteY46" fmla="*/ 1792586 h 2073243"/>
              <a:gd name="connsiteX47" fmla="*/ 549911 w 2508609"/>
              <a:gd name="connsiteY47" fmla="*/ 1855960 h 2073243"/>
              <a:gd name="connsiteX48" fmla="*/ 577071 w 2508609"/>
              <a:gd name="connsiteY48" fmla="*/ 1874067 h 2073243"/>
              <a:gd name="connsiteX49" fmla="*/ 604232 w 2508609"/>
              <a:gd name="connsiteY49" fmla="*/ 1910281 h 2073243"/>
              <a:gd name="connsiteX50" fmla="*/ 631392 w 2508609"/>
              <a:gd name="connsiteY50" fmla="*/ 1928388 h 2073243"/>
              <a:gd name="connsiteX51" fmla="*/ 694766 w 2508609"/>
              <a:gd name="connsiteY51" fmla="*/ 1964602 h 2073243"/>
              <a:gd name="connsiteX52" fmla="*/ 721927 w 2508609"/>
              <a:gd name="connsiteY52" fmla="*/ 1991762 h 2073243"/>
              <a:gd name="connsiteX53" fmla="*/ 749087 w 2508609"/>
              <a:gd name="connsiteY53" fmla="*/ 2000816 h 2073243"/>
              <a:gd name="connsiteX54" fmla="*/ 839622 w 2508609"/>
              <a:gd name="connsiteY54" fmla="*/ 2027976 h 2073243"/>
              <a:gd name="connsiteX55" fmla="*/ 930156 w 2508609"/>
              <a:gd name="connsiteY55" fmla="*/ 2046083 h 2073243"/>
              <a:gd name="connsiteX56" fmla="*/ 1038798 w 2508609"/>
              <a:gd name="connsiteY56" fmla="*/ 2055136 h 2073243"/>
              <a:gd name="connsiteX57" fmla="*/ 1147439 w 2508609"/>
              <a:gd name="connsiteY57" fmla="*/ 2073243 h 2073243"/>
              <a:gd name="connsiteX58" fmla="*/ 1527685 w 2508609"/>
              <a:gd name="connsiteY58" fmla="*/ 2064190 h 2073243"/>
              <a:gd name="connsiteX59" fmla="*/ 1627273 w 2508609"/>
              <a:gd name="connsiteY59" fmla="*/ 2037029 h 2073243"/>
              <a:gd name="connsiteX60" fmla="*/ 1699701 w 2508609"/>
              <a:gd name="connsiteY60" fmla="*/ 2018923 h 2073243"/>
              <a:gd name="connsiteX61" fmla="*/ 1726861 w 2508609"/>
              <a:gd name="connsiteY61" fmla="*/ 2000816 h 2073243"/>
              <a:gd name="connsiteX62" fmla="*/ 1763075 w 2508609"/>
              <a:gd name="connsiteY62" fmla="*/ 1991762 h 2073243"/>
              <a:gd name="connsiteX63" fmla="*/ 1790236 w 2508609"/>
              <a:gd name="connsiteY63" fmla="*/ 1982709 h 2073243"/>
              <a:gd name="connsiteX64" fmla="*/ 1871717 w 2508609"/>
              <a:gd name="connsiteY64" fmla="*/ 1946495 h 2073243"/>
              <a:gd name="connsiteX65" fmla="*/ 1898877 w 2508609"/>
              <a:gd name="connsiteY65" fmla="*/ 1937441 h 2073243"/>
              <a:gd name="connsiteX66" fmla="*/ 2007519 w 2508609"/>
              <a:gd name="connsiteY66" fmla="*/ 1837853 h 2073243"/>
              <a:gd name="connsiteX67" fmla="*/ 2052786 w 2508609"/>
              <a:gd name="connsiteY67" fmla="*/ 1774479 h 2073243"/>
              <a:gd name="connsiteX68" fmla="*/ 2070893 w 2508609"/>
              <a:gd name="connsiteY68" fmla="*/ 1747319 h 2073243"/>
              <a:gd name="connsiteX69" fmla="*/ 2125214 w 2508609"/>
              <a:gd name="connsiteY69" fmla="*/ 1683944 h 2073243"/>
              <a:gd name="connsiteX70" fmla="*/ 2161428 w 2508609"/>
              <a:gd name="connsiteY70" fmla="*/ 1611517 h 2073243"/>
              <a:gd name="connsiteX71" fmla="*/ 2179535 w 2508609"/>
              <a:gd name="connsiteY71" fmla="*/ 1566249 h 2073243"/>
              <a:gd name="connsiteX72" fmla="*/ 2197641 w 2508609"/>
              <a:gd name="connsiteY72" fmla="*/ 1539089 h 2073243"/>
              <a:gd name="connsiteX73" fmla="*/ 2215748 w 2508609"/>
              <a:gd name="connsiteY73" fmla="*/ 1493822 h 2073243"/>
              <a:gd name="connsiteX74" fmla="*/ 2242909 w 2508609"/>
              <a:gd name="connsiteY74" fmla="*/ 1430447 h 2073243"/>
              <a:gd name="connsiteX75" fmla="*/ 2270069 w 2508609"/>
              <a:gd name="connsiteY75" fmla="*/ 1403287 h 2073243"/>
              <a:gd name="connsiteX76" fmla="*/ 2288176 w 2508609"/>
              <a:gd name="connsiteY76" fmla="*/ 1358020 h 2073243"/>
              <a:gd name="connsiteX77" fmla="*/ 2306283 w 2508609"/>
              <a:gd name="connsiteY77" fmla="*/ 1330859 h 2073243"/>
              <a:gd name="connsiteX78" fmla="*/ 2315336 w 2508609"/>
              <a:gd name="connsiteY78" fmla="*/ 1294645 h 2073243"/>
              <a:gd name="connsiteX79" fmla="*/ 2333443 w 2508609"/>
              <a:gd name="connsiteY79" fmla="*/ 1267485 h 2073243"/>
              <a:gd name="connsiteX80" fmla="*/ 2351550 w 2508609"/>
              <a:gd name="connsiteY80" fmla="*/ 1204111 h 2073243"/>
              <a:gd name="connsiteX81" fmla="*/ 2369657 w 2508609"/>
              <a:gd name="connsiteY81" fmla="*/ 1176950 h 2073243"/>
              <a:gd name="connsiteX82" fmla="*/ 2378711 w 2508609"/>
              <a:gd name="connsiteY82" fmla="*/ 1140736 h 2073243"/>
              <a:gd name="connsiteX83" fmla="*/ 2396818 w 2508609"/>
              <a:gd name="connsiteY83" fmla="*/ 1095469 h 2073243"/>
              <a:gd name="connsiteX84" fmla="*/ 2414925 w 2508609"/>
              <a:gd name="connsiteY84" fmla="*/ 1013988 h 2073243"/>
              <a:gd name="connsiteX85" fmla="*/ 2423978 w 2508609"/>
              <a:gd name="connsiteY85" fmla="*/ 968721 h 2073243"/>
              <a:gd name="connsiteX86" fmla="*/ 2451138 w 2508609"/>
              <a:gd name="connsiteY86" fmla="*/ 905346 h 2073243"/>
              <a:gd name="connsiteX87" fmla="*/ 2469245 w 2508609"/>
              <a:gd name="connsiteY87" fmla="*/ 805758 h 2073243"/>
              <a:gd name="connsiteX88" fmla="*/ 2478299 w 2508609"/>
              <a:gd name="connsiteY88" fmla="*/ 760491 h 2073243"/>
              <a:gd name="connsiteX89" fmla="*/ 2487352 w 2508609"/>
              <a:gd name="connsiteY89" fmla="*/ 724277 h 2073243"/>
              <a:gd name="connsiteX90" fmla="*/ 2505459 w 2508609"/>
              <a:gd name="connsiteY90" fmla="*/ 561315 h 2073243"/>
              <a:gd name="connsiteX91" fmla="*/ 2487352 w 2508609"/>
              <a:gd name="connsiteY91" fmla="*/ 289711 h 2073243"/>
              <a:gd name="connsiteX92" fmla="*/ 2469245 w 2508609"/>
              <a:gd name="connsiteY92" fmla="*/ 253497 h 2073243"/>
              <a:gd name="connsiteX93" fmla="*/ 2451138 w 2508609"/>
              <a:gd name="connsiteY93" fmla="*/ 280657 h 2073243"/>
              <a:gd name="connsiteX94" fmla="*/ 2460192 w 2508609"/>
              <a:gd name="connsiteY94" fmla="*/ 316871 h 2073243"/>
              <a:gd name="connsiteX95" fmla="*/ 2487352 w 2508609"/>
              <a:gd name="connsiteY95" fmla="*/ 407406 h 2073243"/>
              <a:gd name="connsiteX96" fmla="*/ 2478299 w 2508609"/>
              <a:gd name="connsiteY96" fmla="*/ 488887 h 2073243"/>
              <a:gd name="connsiteX97" fmla="*/ 2414925 w 2508609"/>
              <a:gd name="connsiteY97" fmla="*/ 461727 h 2073243"/>
              <a:gd name="connsiteX98" fmla="*/ 2442085 w 2508609"/>
              <a:gd name="connsiteY98" fmla="*/ 452673 h 2073243"/>
              <a:gd name="connsiteX99" fmla="*/ 2469245 w 2508609"/>
              <a:gd name="connsiteY99" fmla="*/ 461727 h 207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508609" h="2073243">
                <a:moveTo>
                  <a:pt x="2451138" y="244443"/>
                </a:moveTo>
                <a:cubicBezTo>
                  <a:pt x="2425822" y="219127"/>
                  <a:pt x="2387587" y="174974"/>
                  <a:pt x="2351550" y="162962"/>
                </a:cubicBezTo>
                <a:lnTo>
                  <a:pt x="2324390" y="153909"/>
                </a:lnTo>
                <a:cubicBezTo>
                  <a:pt x="2312319" y="144855"/>
                  <a:pt x="2301672" y="133496"/>
                  <a:pt x="2288176" y="126748"/>
                </a:cubicBezTo>
                <a:cubicBezTo>
                  <a:pt x="2277047" y="121183"/>
                  <a:pt x="2263880" y="121270"/>
                  <a:pt x="2251962" y="117695"/>
                </a:cubicBezTo>
                <a:cubicBezTo>
                  <a:pt x="2233680" y="112211"/>
                  <a:pt x="2215748" y="105624"/>
                  <a:pt x="2197641" y="99588"/>
                </a:cubicBezTo>
                <a:lnTo>
                  <a:pt x="2143321" y="81481"/>
                </a:lnTo>
                <a:cubicBezTo>
                  <a:pt x="2128232" y="78463"/>
                  <a:pt x="2113075" y="75766"/>
                  <a:pt x="2098053" y="72428"/>
                </a:cubicBezTo>
                <a:cubicBezTo>
                  <a:pt x="2069370" y="66054"/>
                  <a:pt x="2046265" y="57884"/>
                  <a:pt x="2016572" y="54321"/>
                </a:cubicBezTo>
                <a:cubicBezTo>
                  <a:pt x="1898600" y="40165"/>
                  <a:pt x="1829654" y="35764"/>
                  <a:pt x="1717808" y="27160"/>
                </a:cubicBezTo>
                <a:cubicBezTo>
                  <a:pt x="1686922" y="20983"/>
                  <a:pt x="1649090" y="12912"/>
                  <a:pt x="1618220" y="9053"/>
                </a:cubicBezTo>
                <a:cubicBezTo>
                  <a:pt x="1588125" y="5291"/>
                  <a:pt x="1557863" y="3018"/>
                  <a:pt x="1527685" y="0"/>
                </a:cubicBezTo>
                <a:lnTo>
                  <a:pt x="785301" y="9053"/>
                </a:lnTo>
                <a:cubicBezTo>
                  <a:pt x="751881" y="9780"/>
                  <a:pt x="635476" y="23717"/>
                  <a:pt x="604232" y="36214"/>
                </a:cubicBezTo>
                <a:cubicBezTo>
                  <a:pt x="589143" y="42250"/>
                  <a:pt x="574382" y="49182"/>
                  <a:pt x="558964" y="54321"/>
                </a:cubicBezTo>
                <a:cubicBezTo>
                  <a:pt x="547160" y="58256"/>
                  <a:pt x="534554" y="59439"/>
                  <a:pt x="522750" y="63374"/>
                </a:cubicBezTo>
                <a:cubicBezTo>
                  <a:pt x="507333" y="68513"/>
                  <a:pt x="492019" y="74213"/>
                  <a:pt x="477483" y="81481"/>
                </a:cubicBezTo>
                <a:cubicBezTo>
                  <a:pt x="467751" y="86347"/>
                  <a:pt x="460511" y="95768"/>
                  <a:pt x="450323" y="99588"/>
                </a:cubicBezTo>
                <a:cubicBezTo>
                  <a:pt x="435915" y="104991"/>
                  <a:pt x="420144" y="105623"/>
                  <a:pt x="405055" y="108641"/>
                </a:cubicBezTo>
                <a:cubicBezTo>
                  <a:pt x="386948" y="120712"/>
                  <a:pt x="369395" y="133659"/>
                  <a:pt x="350735" y="144855"/>
                </a:cubicBezTo>
                <a:cubicBezTo>
                  <a:pt x="335646" y="153909"/>
                  <a:pt x="320269" y="162500"/>
                  <a:pt x="305467" y="172016"/>
                </a:cubicBezTo>
                <a:cubicBezTo>
                  <a:pt x="209168" y="233922"/>
                  <a:pt x="256964" y="215343"/>
                  <a:pt x="196826" y="235390"/>
                </a:cubicBezTo>
                <a:cubicBezTo>
                  <a:pt x="155889" y="296794"/>
                  <a:pt x="208723" y="223492"/>
                  <a:pt x="133451" y="298764"/>
                </a:cubicBezTo>
                <a:cubicBezTo>
                  <a:pt x="122781" y="309434"/>
                  <a:pt x="116227" y="323622"/>
                  <a:pt x="106291" y="334978"/>
                </a:cubicBezTo>
                <a:cubicBezTo>
                  <a:pt x="44364" y="405753"/>
                  <a:pt x="92539" y="333755"/>
                  <a:pt x="42917" y="416459"/>
                </a:cubicBezTo>
                <a:cubicBezTo>
                  <a:pt x="39899" y="428530"/>
                  <a:pt x="37438" y="440755"/>
                  <a:pt x="33863" y="452673"/>
                </a:cubicBezTo>
                <a:cubicBezTo>
                  <a:pt x="28378" y="470954"/>
                  <a:pt x="15756" y="506994"/>
                  <a:pt x="15756" y="506994"/>
                </a:cubicBezTo>
                <a:cubicBezTo>
                  <a:pt x="-10169" y="662555"/>
                  <a:pt x="308" y="578280"/>
                  <a:pt x="15756" y="887239"/>
                </a:cubicBezTo>
                <a:cubicBezTo>
                  <a:pt x="16377" y="899666"/>
                  <a:pt x="22370" y="911252"/>
                  <a:pt x="24810" y="923453"/>
                </a:cubicBezTo>
                <a:cubicBezTo>
                  <a:pt x="36671" y="982756"/>
                  <a:pt x="28894" y="964908"/>
                  <a:pt x="42917" y="1013988"/>
                </a:cubicBezTo>
                <a:cubicBezTo>
                  <a:pt x="66872" y="1097830"/>
                  <a:pt x="31800" y="962015"/>
                  <a:pt x="70077" y="1086416"/>
                </a:cubicBezTo>
                <a:cubicBezTo>
                  <a:pt x="99714" y="1182736"/>
                  <a:pt x="70493" y="1132306"/>
                  <a:pt x="106291" y="1186004"/>
                </a:cubicBezTo>
                <a:cubicBezTo>
                  <a:pt x="109309" y="1195057"/>
                  <a:pt x="111076" y="1204628"/>
                  <a:pt x="115344" y="1213164"/>
                </a:cubicBezTo>
                <a:cubicBezTo>
                  <a:pt x="123214" y="1228903"/>
                  <a:pt x="136188" y="1242007"/>
                  <a:pt x="142505" y="1258431"/>
                </a:cubicBezTo>
                <a:cubicBezTo>
                  <a:pt x="151439" y="1281658"/>
                  <a:pt x="152242" y="1307423"/>
                  <a:pt x="160612" y="1330859"/>
                </a:cubicBezTo>
                <a:cubicBezTo>
                  <a:pt x="167421" y="1349924"/>
                  <a:pt x="179550" y="1366681"/>
                  <a:pt x="187772" y="1385180"/>
                </a:cubicBezTo>
                <a:cubicBezTo>
                  <a:pt x="191648" y="1393901"/>
                  <a:pt x="192558" y="1403804"/>
                  <a:pt x="196826" y="1412340"/>
                </a:cubicBezTo>
                <a:cubicBezTo>
                  <a:pt x="201692" y="1422072"/>
                  <a:pt x="209649" y="1429989"/>
                  <a:pt x="214933" y="1439501"/>
                </a:cubicBezTo>
                <a:cubicBezTo>
                  <a:pt x="306273" y="1603915"/>
                  <a:pt x="198984" y="1423036"/>
                  <a:pt x="260200" y="1520982"/>
                </a:cubicBezTo>
                <a:cubicBezTo>
                  <a:pt x="269526" y="1535904"/>
                  <a:pt x="276557" y="1552359"/>
                  <a:pt x="287360" y="1566249"/>
                </a:cubicBezTo>
                <a:cubicBezTo>
                  <a:pt x="297841" y="1579724"/>
                  <a:pt x="311503" y="1590392"/>
                  <a:pt x="323574" y="1602463"/>
                </a:cubicBezTo>
                <a:cubicBezTo>
                  <a:pt x="326592" y="1611517"/>
                  <a:pt x="327893" y="1621338"/>
                  <a:pt x="332628" y="1629624"/>
                </a:cubicBezTo>
                <a:cubicBezTo>
                  <a:pt x="357284" y="1672771"/>
                  <a:pt x="357763" y="1657975"/>
                  <a:pt x="386948" y="1692998"/>
                </a:cubicBezTo>
                <a:cubicBezTo>
                  <a:pt x="418448" y="1730798"/>
                  <a:pt x="387629" y="1714349"/>
                  <a:pt x="432216" y="1729212"/>
                </a:cubicBezTo>
                <a:cubicBezTo>
                  <a:pt x="441269" y="1738265"/>
                  <a:pt x="452274" y="1745719"/>
                  <a:pt x="459376" y="1756372"/>
                </a:cubicBezTo>
                <a:cubicBezTo>
                  <a:pt x="464670" y="1764312"/>
                  <a:pt x="461682" y="1776784"/>
                  <a:pt x="468430" y="1783532"/>
                </a:cubicBezTo>
                <a:cubicBezTo>
                  <a:pt x="475178" y="1790280"/>
                  <a:pt x="486537" y="1789568"/>
                  <a:pt x="495590" y="1792586"/>
                </a:cubicBezTo>
                <a:cubicBezTo>
                  <a:pt x="515574" y="1819232"/>
                  <a:pt x="524688" y="1834941"/>
                  <a:pt x="549911" y="1855960"/>
                </a:cubicBezTo>
                <a:cubicBezTo>
                  <a:pt x="558270" y="1862926"/>
                  <a:pt x="569377" y="1866373"/>
                  <a:pt x="577071" y="1874067"/>
                </a:cubicBezTo>
                <a:cubicBezTo>
                  <a:pt x="587741" y="1884737"/>
                  <a:pt x="593562" y="1899611"/>
                  <a:pt x="604232" y="1910281"/>
                </a:cubicBezTo>
                <a:cubicBezTo>
                  <a:pt x="611926" y="1917975"/>
                  <a:pt x="622538" y="1922064"/>
                  <a:pt x="631392" y="1928388"/>
                </a:cubicBezTo>
                <a:cubicBezTo>
                  <a:pt x="679350" y="1962644"/>
                  <a:pt x="650692" y="1949910"/>
                  <a:pt x="694766" y="1964602"/>
                </a:cubicBezTo>
                <a:cubicBezTo>
                  <a:pt x="703820" y="1973655"/>
                  <a:pt x="711274" y="1984660"/>
                  <a:pt x="721927" y="1991762"/>
                </a:cubicBezTo>
                <a:cubicBezTo>
                  <a:pt x="729867" y="1997056"/>
                  <a:pt x="740316" y="1997057"/>
                  <a:pt x="749087" y="2000816"/>
                </a:cubicBezTo>
                <a:cubicBezTo>
                  <a:pt x="821610" y="2031898"/>
                  <a:pt x="744935" y="2010222"/>
                  <a:pt x="839622" y="2027976"/>
                </a:cubicBezTo>
                <a:cubicBezTo>
                  <a:pt x="869871" y="2033648"/>
                  <a:pt x="899487" y="2043527"/>
                  <a:pt x="930156" y="2046083"/>
                </a:cubicBezTo>
                <a:cubicBezTo>
                  <a:pt x="966370" y="2049101"/>
                  <a:pt x="1002658" y="2051332"/>
                  <a:pt x="1038798" y="2055136"/>
                </a:cubicBezTo>
                <a:cubicBezTo>
                  <a:pt x="1086202" y="2060126"/>
                  <a:pt x="1103748" y="2064505"/>
                  <a:pt x="1147439" y="2073243"/>
                </a:cubicBezTo>
                <a:lnTo>
                  <a:pt x="1527685" y="2064190"/>
                </a:lnTo>
                <a:cubicBezTo>
                  <a:pt x="1565425" y="2062584"/>
                  <a:pt x="1590904" y="2046121"/>
                  <a:pt x="1627273" y="2037029"/>
                </a:cubicBezTo>
                <a:lnTo>
                  <a:pt x="1699701" y="2018923"/>
                </a:lnTo>
                <a:cubicBezTo>
                  <a:pt x="1708754" y="2012887"/>
                  <a:pt x="1716860" y="2005102"/>
                  <a:pt x="1726861" y="2000816"/>
                </a:cubicBezTo>
                <a:cubicBezTo>
                  <a:pt x="1738298" y="1995914"/>
                  <a:pt x="1751111" y="1995180"/>
                  <a:pt x="1763075" y="1991762"/>
                </a:cubicBezTo>
                <a:cubicBezTo>
                  <a:pt x="1772251" y="1989140"/>
                  <a:pt x="1781182" y="1985727"/>
                  <a:pt x="1790236" y="1982709"/>
                </a:cubicBezTo>
                <a:cubicBezTo>
                  <a:pt x="1833278" y="1954014"/>
                  <a:pt x="1807072" y="1968044"/>
                  <a:pt x="1871717" y="1946495"/>
                </a:cubicBezTo>
                <a:lnTo>
                  <a:pt x="1898877" y="1937441"/>
                </a:lnTo>
                <a:cubicBezTo>
                  <a:pt x="1975915" y="1860403"/>
                  <a:pt x="1938923" y="1892730"/>
                  <a:pt x="2007519" y="1837853"/>
                </a:cubicBezTo>
                <a:cubicBezTo>
                  <a:pt x="2041024" y="1770844"/>
                  <a:pt x="2006907" y="1829533"/>
                  <a:pt x="2052786" y="1774479"/>
                </a:cubicBezTo>
                <a:cubicBezTo>
                  <a:pt x="2059752" y="1766120"/>
                  <a:pt x="2063812" y="1755580"/>
                  <a:pt x="2070893" y="1747319"/>
                </a:cubicBezTo>
                <a:cubicBezTo>
                  <a:pt x="2104147" y="1708522"/>
                  <a:pt x="2104428" y="1722051"/>
                  <a:pt x="2125214" y="1683944"/>
                </a:cubicBezTo>
                <a:cubicBezTo>
                  <a:pt x="2138139" y="1660248"/>
                  <a:pt x="2151404" y="1636579"/>
                  <a:pt x="2161428" y="1611517"/>
                </a:cubicBezTo>
                <a:cubicBezTo>
                  <a:pt x="2167464" y="1596428"/>
                  <a:pt x="2172267" y="1580785"/>
                  <a:pt x="2179535" y="1566249"/>
                </a:cubicBezTo>
                <a:cubicBezTo>
                  <a:pt x="2184401" y="1556517"/>
                  <a:pt x="2192775" y="1548821"/>
                  <a:pt x="2197641" y="1539089"/>
                </a:cubicBezTo>
                <a:cubicBezTo>
                  <a:pt x="2204909" y="1524553"/>
                  <a:pt x="2210042" y="1509039"/>
                  <a:pt x="2215748" y="1493822"/>
                </a:cubicBezTo>
                <a:cubicBezTo>
                  <a:pt x="2225080" y="1468936"/>
                  <a:pt x="2226176" y="1453873"/>
                  <a:pt x="2242909" y="1430447"/>
                </a:cubicBezTo>
                <a:cubicBezTo>
                  <a:pt x="2250351" y="1420028"/>
                  <a:pt x="2261016" y="1412340"/>
                  <a:pt x="2270069" y="1403287"/>
                </a:cubicBezTo>
                <a:cubicBezTo>
                  <a:pt x="2276105" y="1388198"/>
                  <a:pt x="2280908" y="1372556"/>
                  <a:pt x="2288176" y="1358020"/>
                </a:cubicBezTo>
                <a:cubicBezTo>
                  <a:pt x="2293042" y="1348288"/>
                  <a:pt x="2301997" y="1340860"/>
                  <a:pt x="2306283" y="1330859"/>
                </a:cubicBezTo>
                <a:cubicBezTo>
                  <a:pt x="2311184" y="1319422"/>
                  <a:pt x="2310435" y="1306082"/>
                  <a:pt x="2315336" y="1294645"/>
                </a:cubicBezTo>
                <a:cubicBezTo>
                  <a:pt x="2319622" y="1284644"/>
                  <a:pt x="2328577" y="1277217"/>
                  <a:pt x="2333443" y="1267485"/>
                </a:cubicBezTo>
                <a:cubicBezTo>
                  <a:pt x="2351065" y="1232243"/>
                  <a:pt x="2334142" y="1244730"/>
                  <a:pt x="2351550" y="1204111"/>
                </a:cubicBezTo>
                <a:cubicBezTo>
                  <a:pt x="2355836" y="1194110"/>
                  <a:pt x="2363621" y="1186004"/>
                  <a:pt x="2369657" y="1176950"/>
                </a:cubicBezTo>
                <a:cubicBezTo>
                  <a:pt x="2372675" y="1164879"/>
                  <a:pt x="2374776" y="1152540"/>
                  <a:pt x="2378711" y="1140736"/>
                </a:cubicBezTo>
                <a:cubicBezTo>
                  <a:pt x="2383850" y="1125319"/>
                  <a:pt x="2392353" y="1111095"/>
                  <a:pt x="2396818" y="1095469"/>
                </a:cubicBezTo>
                <a:cubicBezTo>
                  <a:pt x="2404462" y="1068717"/>
                  <a:pt x="2409095" y="1041193"/>
                  <a:pt x="2414925" y="1013988"/>
                </a:cubicBezTo>
                <a:cubicBezTo>
                  <a:pt x="2418149" y="998942"/>
                  <a:pt x="2419112" y="983319"/>
                  <a:pt x="2423978" y="968721"/>
                </a:cubicBezTo>
                <a:cubicBezTo>
                  <a:pt x="2449895" y="890969"/>
                  <a:pt x="2435313" y="968647"/>
                  <a:pt x="2451138" y="905346"/>
                </a:cubicBezTo>
                <a:cubicBezTo>
                  <a:pt x="2458598" y="875508"/>
                  <a:pt x="2463859" y="835379"/>
                  <a:pt x="2469245" y="805758"/>
                </a:cubicBezTo>
                <a:cubicBezTo>
                  <a:pt x="2471998" y="790618"/>
                  <a:pt x="2474961" y="775512"/>
                  <a:pt x="2478299" y="760491"/>
                </a:cubicBezTo>
                <a:cubicBezTo>
                  <a:pt x="2480998" y="748344"/>
                  <a:pt x="2485126" y="736519"/>
                  <a:pt x="2487352" y="724277"/>
                </a:cubicBezTo>
                <a:cubicBezTo>
                  <a:pt x="2497367" y="669196"/>
                  <a:pt x="2500337" y="617656"/>
                  <a:pt x="2505459" y="561315"/>
                </a:cubicBezTo>
                <a:cubicBezTo>
                  <a:pt x="2504096" y="524504"/>
                  <a:pt x="2521251" y="368806"/>
                  <a:pt x="2487352" y="289711"/>
                </a:cubicBezTo>
                <a:cubicBezTo>
                  <a:pt x="2482035" y="277306"/>
                  <a:pt x="2475281" y="265568"/>
                  <a:pt x="2469245" y="253497"/>
                </a:cubicBezTo>
                <a:cubicBezTo>
                  <a:pt x="2463209" y="262550"/>
                  <a:pt x="2452677" y="269886"/>
                  <a:pt x="2451138" y="280657"/>
                </a:cubicBezTo>
                <a:cubicBezTo>
                  <a:pt x="2449378" y="292975"/>
                  <a:pt x="2456617" y="304953"/>
                  <a:pt x="2460192" y="316871"/>
                </a:cubicBezTo>
                <a:cubicBezTo>
                  <a:pt x="2493248" y="427055"/>
                  <a:pt x="2466490" y="323952"/>
                  <a:pt x="2487352" y="407406"/>
                </a:cubicBezTo>
                <a:cubicBezTo>
                  <a:pt x="2484334" y="434566"/>
                  <a:pt x="2492783" y="465713"/>
                  <a:pt x="2478299" y="488887"/>
                </a:cubicBezTo>
                <a:cubicBezTo>
                  <a:pt x="2469702" y="502642"/>
                  <a:pt x="2419058" y="464482"/>
                  <a:pt x="2414925" y="461727"/>
                </a:cubicBezTo>
                <a:cubicBezTo>
                  <a:pt x="2423978" y="458709"/>
                  <a:pt x="2432542" y="452673"/>
                  <a:pt x="2442085" y="452673"/>
                </a:cubicBezTo>
                <a:cubicBezTo>
                  <a:pt x="2451628" y="452673"/>
                  <a:pt x="2469245" y="461727"/>
                  <a:pt x="2469245" y="4617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017323" y="1213164"/>
            <a:ext cx="3248491" cy="3974472"/>
          </a:xfrm>
          <a:custGeom>
            <a:avLst/>
            <a:gdLst>
              <a:gd name="connsiteX0" fmla="*/ 2705283 w 3248491"/>
              <a:gd name="connsiteY0" fmla="*/ 262551 h 3974472"/>
              <a:gd name="connsiteX1" fmla="*/ 2623802 w 3248491"/>
              <a:gd name="connsiteY1" fmla="*/ 181070 h 3974472"/>
              <a:gd name="connsiteX2" fmla="*/ 2587588 w 3248491"/>
              <a:gd name="connsiteY2" fmla="*/ 144856 h 3974472"/>
              <a:gd name="connsiteX3" fmla="*/ 2497053 w 3248491"/>
              <a:gd name="connsiteY3" fmla="*/ 99588 h 3974472"/>
              <a:gd name="connsiteX4" fmla="*/ 2469893 w 3248491"/>
              <a:gd name="connsiteY4" fmla="*/ 81482 h 3974472"/>
              <a:gd name="connsiteX5" fmla="*/ 2388412 w 3248491"/>
              <a:gd name="connsiteY5" fmla="*/ 54321 h 3974472"/>
              <a:gd name="connsiteX6" fmla="*/ 2361251 w 3248491"/>
              <a:gd name="connsiteY6" fmla="*/ 45268 h 3974472"/>
              <a:gd name="connsiteX7" fmla="*/ 2315984 w 3248491"/>
              <a:gd name="connsiteY7" fmla="*/ 27161 h 3974472"/>
              <a:gd name="connsiteX8" fmla="*/ 2261663 w 3248491"/>
              <a:gd name="connsiteY8" fmla="*/ 18107 h 3974472"/>
              <a:gd name="connsiteX9" fmla="*/ 2189235 w 3248491"/>
              <a:gd name="connsiteY9" fmla="*/ 9054 h 3974472"/>
              <a:gd name="connsiteX10" fmla="*/ 2125861 w 3248491"/>
              <a:gd name="connsiteY10" fmla="*/ 0 h 3974472"/>
              <a:gd name="connsiteX11" fmla="*/ 1501172 w 3248491"/>
              <a:gd name="connsiteY11" fmla="*/ 9054 h 3974472"/>
              <a:gd name="connsiteX12" fmla="*/ 1464958 w 3248491"/>
              <a:gd name="connsiteY12" fmla="*/ 18107 h 3974472"/>
              <a:gd name="connsiteX13" fmla="*/ 1338210 w 3248491"/>
              <a:gd name="connsiteY13" fmla="*/ 45268 h 3974472"/>
              <a:gd name="connsiteX14" fmla="*/ 1311049 w 3248491"/>
              <a:gd name="connsiteY14" fmla="*/ 54321 h 3974472"/>
              <a:gd name="connsiteX15" fmla="*/ 1256728 w 3248491"/>
              <a:gd name="connsiteY15" fmla="*/ 81482 h 3974472"/>
              <a:gd name="connsiteX16" fmla="*/ 1220515 w 3248491"/>
              <a:gd name="connsiteY16" fmla="*/ 99588 h 3974472"/>
              <a:gd name="connsiteX17" fmla="*/ 1193354 w 3248491"/>
              <a:gd name="connsiteY17" fmla="*/ 117695 h 3974472"/>
              <a:gd name="connsiteX18" fmla="*/ 1157140 w 3248491"/>
              <a:gd name="connsiteY18" fmla="*/ 126749 h 3974472"/>
              <a:gd name="connsiteX19" fmla="*/ 1075659 w 3248491"/>
              <a:gd name="connsiteY19" fmla="*/ 181070 h 3974472"/>
              <a:gd name="connsiteX20" fmla="*/ 985125 w 3248491"/>
              <a:gd name="connsiteY20" fmla="*/ 244444 h 3974472"/>
              <a:gd name="connsiteX21" fmla="*/ 957964 w 3248491"/>
              <a:gd name="connsiteY21" fmla="*/ 262551 h 3974472"/>
              <a:gd name="connsiteX22" fmla="*/ 921750 w 3248491"/>
              <a:gd name="connsiteY22" fmla="*/ 289711 h 3974472"/>
              <a:gd name="connsiteX23" fmla="*/ 858376 w 3248491"/>
              <a:gd name="connsiteY23" fmla="*/ 353086 h 3974472"/>
              <a:gd name="connsiteX24" fmla="*/ 785948 w 3248491"/>
              <a:gd name="connsiteY24" fmla="*/ 407406 h 3974472"/>
              <a:gd name="connsiteX25" fmla="*/ 740681 w 3248491"/>
              <a:gd name="connsiteY25" fmla="*/ 443620 h 3974472"/>
              <a:gd name="connsiteX26" fmla="*/ 713521 w 3248491"/>
              <a:gd name="connsiteY26" fmla="*/ 461727 h 3974472"/>
              <a:gd name="connsiteX27" fmla="*/ 686360 w 3248491"/>
              <a:gd name="connsiteY27" fmla="*/ 488887 h 3974472"/>
              <a:gd name="connsiteX28" fmla="*/ 641093 w 3248491"/>
              <a:gd name="connsiteY28" fmla="*/ 525101 h 3974472"/>
              <a:gd name="connsiteX29" fmla="*/ 595826 w 3248491"/>
              <a:gd name="connsiteY29" fmla="*/ 579422 h 3974472"/>
              <a:gd name="connsiteX30" fmla="*/ 559612 w 3248491"/>
              <a:gd name="connsiteY30" fmla="*/ 606583 h 3974472"/>
              <a:gd name="connsiteX31" fmla="*/ 541505 w 3248491"/>
              <a:gd name="connsiteY31" fmla="*/ 633743 h 3974472"/>
              <a:gd name="connsiteX32" fmla="*/ 514344 w 3248491"/>
              <a:gd name="connsiteY32" fmla="*/ 669957 h 3974472"/>
              <a:gd name="connsiteX33" fmla="*/ 478130 w 3248491"/>
              <a:gd name="connsiteY33" fmla="*/ 697117 h 3974472"/>
              <a:gd name="connsiteX34" fmla="*/ 432863 w 3248491"/>
              <a:gd name="connsiteY34" fmla="*/ 769545 h 3974472"/>
              <a:gd name="connsiteX35" fmla="*/ 396649 w 3248491"/>
              <a:gd name="connsiteY35" fmla="*/ 796705 h 3974472"/>
              <a:gd name="connsiteX36" fmla="*/ 378542 w 3248491"/>
              <a:gd name="connsiteY36" fmla="*/ 823866 h 3974472"/>
              <a:gd name="connsiteX37" fmla="*/ 351382 w 3248491"/>
              <a:gd name="connsiteY37" fmla="*/ 851026 h 3974472"/>
              <a:gd name="connsiteX38" fmla="*/ 297061 w 3248491"/>
              <a:gd name="connsiteY38" fmla="*/ 932507 h 3974472"/>
              <a:gd name="connsiteX39" fmla="*/ 242740 w 3248491"/>
              <a:gd name="connsiteY39" fmla="*/ 1050202 h 3974472"/>
              <a:gd name="connsiteX40" fmla="*/ 206527 w 3248491"/>
              <a:gd name="connsiteY40" fmla="*/ 1122630 h 3974472"/>
              <a:gd name="connsiteX41" fmla="*/ 188420 w 3248491"/>
              <a:gd name="connsiteY41" fmla="*/ 1167897 h 3974472"/>
              <a:gd name="connsiteX42" fmla="*/ 134099 w 3248491"/>
              <a:gd name="connsiteY42" fmla="*/ 1276539 h 3974472"/>
              <a:gd name="connsiteX43" fmla="*/ 106938 w 3248491"/>
              <a:gd name="connsiteY43" fmla="*/ 1376127 h 3974472"/>
              <a:gd name="connsiteX44" fmla="*/ 97885 w 3248491"/>
              <a:gd name="connsiteY44" fmla="*/ 1421394 h 3974472"/>
              <a:gd name="connsiteX45" fmla="*/ 79778 w 3248491"/>
              <a:gd name="connsiteY45" fmla="*/ 1484769 h 3974472"/>
              <a:gd name="connsiteX46" fmla="*/ 70725 w 3248491"/>
              <a:gd name="connsiteY46" fmla="*/ 1593410 h 3974472"/>
              <a:gd name="connsiteX47" fmla="*/ 61671 w 3248491"/>
              <a:gd name="connsiteY47" fmla="*/ 1629624 h 3974472"/>
              <a:gd name="connsiteX48" fmla="*/ 52618 w 3248491"/>
              <a:gd name="connsiteY48" fmla="*/ 1711105 h 3974472"/>
              <a:gd name="connsiteX49" fmla="*/ 43564 w 3248491"/>
              <a:gd name="connsiteY49" fmla="*/ 1747319 h 3974472"/>
              <a:gd name="connsiteX50" fmla="*/ 34511 w 3248491"/>
              <a:gd name="connsiteY50" fmla="*/ 1801640 h 3974472"/>
              <a:gd name="connsiteX51" fmla="*/ 16404 w 3248491"/>
              <a:gd name="connsiteY51" fmla="*/ 1919335 h 3974472"/>
              <a:gd name="connsiteX52" fmla="*/ 16404 w 3248491"/>
              <a:gd name="connsiteY52" fmla="*/ 2525917 h 3974472"/>
              <a:gd name="connsiteX53" fmla="*/ 43564 w 3248491"/>
              <a:gd name="connsiteY53" fmla="*/ 2706986 h 3974472"/>
              <a:gd name="connsiteX54" fmla="*/ 52618 w 3248491"/>
              <a:gd name="connsiteY54" fmla="*/ 2815628 h 3974472"/>
              <a:gd name="connsiteX55" fmla="*/ 70725 w 3248491"/>
              <a:gd name="connsiteY55" fmla="*/ 2869949 h 3974472"/>
              <a:gd name="connsiteX56" fmla="*/ 97885 w 3248491"/>
              <a:gd name="connsiteY56" fmla="*/ 2951430 h 3974472"/>
              <a:gd name="connsiteX57" fmla="*/ 106938 w 3248491"/>
              <a:gd name="connsiteY57" fmla="*/ 2987644 h 3974472"/>
              <a:gd name="connsiteX58" fmla="*/ 115992 w 3248491"/>
              <a:gd name="connsiteY58" fmla="*/ 3014804 h 3974472"/>
              <a:gd name="connsiteX59" fmla="*/ 143152 w 3248491"/>
              <a:gd name="connsiteY59" fmla="*/ 3114392 h 3974472"/>
              <a:gd name="connsiteX60" fmla="*/ 170313 w 3248491"/>
              <a:gd name="connsiteY60" fmla="*/ 3195874 h 3974472"/>
              <a:gd name="connsiteX61" fmla="*/ 188420 w 3248491"/>
              <a:gd name="connsiteY61" fmla="*/ 3232087 h 3974472"/>
              <a:gd name="connsiteX62" fmla="*/ 206527 w 3248491"/>
              <a:gd name="connsiteY62" fmla="*/ 3286408 h 3974472"/>
              <a:gd name="connsiteX63" fmla="*/ 233687 w 3248491"/>
              <a:gd name="connsiteY63" fmla="*/ 3331676 h 3974472"/>
              <a:gd name="connsiteX64" fmla="*/ 251794 w 3248491"/>
              <a:gd name="connsiteY64" fmla="*/ 3376943 h 3974472"/>
              <a:gd name="connsiteX65" fmla="*/ 260847 w 3248491"/>
              <a:gd name="connsiteY65" fmla="*/ 3404103 h 3974472"/>
              <a:gd name="connsiteX66" fmla="*/ 288008 w 3248491"/>
              <a:gd name="connsiteY66" fmla="*/ 3440317 h 3974472"/>
              <a:gd name="connsiteX67" fmla="*/ 324222 w 3248491"/>
              <a:gd name="connsiteY67" fmla="*/ 3494638 h 3974472"/>
              <a:gd name="connsiteX68" fmla="*/ 342328 w 3248491"/>
              <a:gd name="connsiteY68" fmla="*/ 3521798 h 3974472"/>
              <a:gd name="connsiteX69" fmla="*/ 396649 w 3248491"/>
              <a:gd name="connsiteY69" fmla="*/ 3594226 h 3974472"/>
              <a:gd name="connsiteX70" fmla="*/ 423810 w 3248491"/>
              <a:gd name="connsiteY70" fmla="*/ 3603280 h 3974472"/>
              <a:gd name="connsiteX71" fmla="*/ 496237 w 3248491"/>
              <a:gd name="connsiteY71" fmla="*/ 3684761 h 3974472"/>
              <a:gd name="connsiteX72" fmla="*/ 523398 w 3248491"/>
              <a:gd name="connsiteY72" fmla="*/ 3693814 h 3974472"/>
              <a:gd name="connsiteX73" fmla="*/ 641093 w 3248491"/>
              <a:gd name="connsiteY73" fmla="*/ 3775295 h 3974472"/>
              <a:gd name="connsiteX74" fmla="*/ 668253 w 3248491"/>
              <a:gd name="connsiteY74" fmla="*/ 3784349 h 3974472"/>
              <a:gd name="connsiteX75" fmla="*/ 731627 w 3248491"/>
              <a:gd name="connsiteY75" fmla="*/ 3829616 h 3974472"/>
              <a:gd name="connsiteX76" fmla="*/ 767841 w 3248491"/>
              <a:gd name="connsiteY76" fmla="*/ 3847723 h 3974472"/>
              <a:gd name="connsiteX77" fmla="*/ 795002 w 3248491"/>
              <a:gd name="connsiteY77" fmla="*/ 3856777 h 3974472"/>
              <a:gd name="connsiteX78" fmla="*/ 885536 w 3248491"/>
              <a:gd name="connsiteY78" fmla="*/ 3874884 h 3974472"/>
              <a:gd name="connsiteX79" fmla="*/ 930804 w 3248491"/>
              <a:gd name="connsiteY79" fmla="*/ 3892990 h 3974472"/>
              <a:gd name="connsiteX80" fmla="*/ 957964 w 3248491"/>
              <a:gd name="connsiteY80" fmla="*/ 3902044 h 3974472"/>
              <a:gd name="connsiteX81" fmla="*/ 1003231 w 3248491"/>
              <a:gd name="connsiteY81" fmla="*/ 3920151 h 3974472"/>
              <a:gd name="connsiteX82" fmla="*/ 1084713 w 3248491"/>
              <a:gd name="connsiteY82" fmla="*/ 3938258 h 3974472"/>
              <a:gd name="connsiteX83" fmla="*/ 1220515 w 3248491"/>
              <a:gd name="connsiteY83" fmla="*/ 3947311 h 3974472"/>
              <a:gd name="connsiteX84" fmla="*/ 1265782 w 3248491"/>
              <a:gd name="connsiteY84" fmla="*/ 3956365 h 3974472"/>
              <a:gd name="connsiteX85" fmla="*/ 1646027 w 3248491"/>
              <a:gd name="connsiteY85" fmla="*/ 3974472 h 3974472"/>
              <a:gd name="connsiteX86" fmla="*/ 2008166 w 3248491"/>
              <a:gd name="connsiteY86" fmla="*/ 3965418 h 3974472"/>
              <a:gd name="connsiteX87" fmla="*/ 2098701 w 3248491"/>
              <a:gd name="connsiteY87" fmla="*/ 3929204 h 3974472"/>
              <a:gd name="connsiteX88" fmla="*/ 2125861 w 3248491"/>
              <a:gd name="connsiteY88" fmla="*/ 3902044 h 3974472"/>
              <a:gd name="connsiteX89" fmla="*/ 2153022 w 3248491"/>
              <a:gd name="connsiteY89" fmla="*/ 3883937 h 3974472"/>
              <a:gd name="connsiteX90" fmla="*/ 2243556 w 3248491"/>
              <a:gd name="connsiteY90" fmla="*/ 3802456 h 3974472"/>
              <a:gd name="connsiteX91" fmla="*/ 2261663 w 3248491"/>
              <a:gd name="connsiteY91" fmla="*/ 3775295 h 3974472"/>
              <a:gd name="connsiteX92" fmla="*/ 2370305 w 3248491"/>
              <a:gd name="connsiteY92" fmla="*/ 3675707 h 3974472"/>
              <a:gd name="connsiteX93" fmla="*/ 2406519 w 3248491"/>
              <a:gd name="connsiteY93" fmla="*/ 3639493 h 3974472"/>
              <a:gd name="connsiteX94" fmla="*/ 2469893 w 3248491"/>
              <a:gd name="connsiteY94" fmla="*/ 3594226 h 3974472"/>
              <a:gd name="connsiteX95" fmla="*/ 2524214 w 3248491"/>
              <a:gd name="connsiteY95" fmla="*/ 3521798 h 3974472"/>
              <a:gd name="connsiteX96" fmla="*/ 2587588 w 3248491"/>
              <a:gd name="connsiteY96" fmla="*/ 3440317 h 3974472"/>
              <a:gd name="connsiteX97" fmla="*/ 2632855 w 3248491"/>
              <a:gd name="connsiteY97" fmla="*/ 3367889 h 3974472"/>
              <a:gd name="connsiteX98" fmla="*/ 2660016 w 3248491"/>
              <a:gd name="connsiteY98" fmla="*/ 3322622 h 3974472"/>
              <a:gd name="connsiteX99" fmla="*/ 2687176 w 3248491"/>
              <a:gd name="connsiteY99" fmla="*/ 3286408 h 3974472"/>
              <a:gd name="connsiteX100" fmla="*/ 2714336 w 3248491"/>
              <a:gd name="connsiteY100" fmla="*/ 3259248 h 3974472"/>
              <a:gd name="connsiteX101" fmla="*/ 2732443 w 3248491"/>
              <a:gd name="connsiteY101" fmla="*/ 3223034 h 3974472"/>
              <a:gd name="connsiteX102" fmla="*/ 2768657 w 3248491"/>
              <a:gd name="connsiteY102" fmla="*/ 3177767 h 3974472"/>
              <a:gd name="connsiteX103" fmla="*/ 2822978 w 3248491"/>
              <a:gd name="connsiteY103" fmla="*/ 3069125 h 3974472"/>
              <a:gd name="connsiteX104" fmla="*/ 2895406 w 3248491"/>
              <a:gd name="connsiteY104" fmla="*/ 2942377 h 3974472"/>
              <a:gd name="connsiteX105" fmla="*/ 2949727 w 3248491"/>
              <a:gd name="connsiteY105" fmla="*/ 2833735 h 3974472"/>
              <a:gd name="connsiteX106" fmla="*/ 3013101 w 3248491"/>
              <a:gd name="connsiteY106" fmla="*/ 2734147 h 3974472"/>
              <a:gd name="connsiteX107" fmla="*/ 3094582 w 3248491"/>
              <a:gd name="connsiteY107" fmla="*/ 2562131 h 3974472"/>
              <a:gd name="connsiteX108" fmla="*/ 3112689 w 3248491"/>
              <a:gd name="connsiteY108" fmla="*/ 2489703 h 3974472"/>
              <a:gd name="connsiteX109" fmla="*/ 3167010 w 3248491"/>
              <a:gd name="connsiteY109" fmla="*/ 2353901 h 3974472"/>
              <a:gd name="connsiteX110" fmla="*/ 3194170 w 3248491"/>
              <a:gd name="connsiteY110" fmla="*/ 2154725 h 3974472"/>
              <a:gd name="connsiteX111" fmla="*/ 3212277 w 3248491"/>
              <a:gd name="connsiteY111" fmla="*/ 2027977 h 3974472"/>
              <a:gd name="connsiteX112" fmla="*/ 3248491 w 3248491"/>
              <a:gd name="connsiteY112" fmla="*/ 1828800 h 3974472"/>
              <a:gd name="connsiteX113" fmla="*/ 3221330 w 3248491"/>
              <a:gd name="connsiteY113" fmla="*/ 1267486 h 3974472"/>
              <a:gd name="connsiteX114" fmla="*/ 3203224 w 3248491"/>
              <a:gd name="connsiteY114" fmla="*/ 1176951 h 3974472"/>
              <a:gd name="connsiteX115" fmla="*/ 3185117 w 3248491"/>
              <a:gd name="connsiteY115" fmla="*/ 1068309 h 3974472"/>
              <a:gd name="connsiteX116" fmla="*/ 3167010 w 3248491"/>
              <a:gd name="connsiteY116" fmla="*/ 1023042 h 3974472"/>
              <a:gd name="connsiteX117" fmla="*/ 3148903 w 3248491"/>
              <a:gd name="connsiteY117" fmla="*/ 968721 h 3974472"/>
              <a:gd name="connsiteX118" fmla="*/ 3130796 w 3248491"/>
              <a:gd name="connsiteY118" fmla="*/ 932507 h 3974472"/>
              <a:gd name="connsiteX119" fmla="*/ 3076475 w 3248491"/>
              <a:gd name="connsiteY119" fmla="*/ 851026 h 3974472"/>
              <a:gd name="connsiteX120" fmla="*/ 3031208 w 3248491"/>
              <a:gd name="connsiteY120" fmla="*/ 760491 h 3974472"/>
              <a:gd name="connsiteX121" fmla="*/ 3004047 w 3248491"/>
              <a:gd name="connsiteY121" fmla="*/ 697117 h 3974472"/>
              <a:gd name="connsiteX122" fmla="*/ 2994994 w 3248491"/>
              <a:gd name="connsiteY122" fmla="*/ 660903 h 3974472"/>
              <a:gd name="connsiteX123" fmla="*/ 2976887 w 3248491"/>
              <a:gd name="connsiteY123" fmla="*/ 633743 h 3974472"/>
              <a:gd name="connsiteX124" fmla="*/ 2967833 w 3248491"/>
              <a:gd name="connsiteY124" fmla="*/ 606583 h 3974472"/>
              <a:gd name="connsiteX125" fmla="*/ 2922566 w 3248491"/>
              <a:gd name="connsiteY125" fmla="*/ 525101 h 3974472"/>
              <a:gd name="connsiteX126" fmla="*/ 2850138 w 3248491"/>
              <a:gd name="connsiteY126" fmla="*/ 461727 h 3974472"/>
              <a:gd name="connsiteX127" fmla="*/ 2822978 w 3248491"/>
              <a:gd name="connsiteY127" fmla="*/ 443620 h 3974472"/>
              <a:gd name="connsiteX128" fmla="*/ 2795818 w 3248491"/>
              <a:gd name="connsiteY128" fmla="*/ 407406 h 3974472"/>
              <a:gd name="connsiteX129" fmla="*/ 2768657 w 3248491"/>
              <a:gd name="connsiteY129" fmla="*/ 389299 h 3974472"/>
              <a:gd name="connsiteX130" fmla="*/ 2741497 w 3248491"/>
              <a:gd name="connsiteY130" fmla="*/ 362139 h 3974472"/>
              <a:gd name="connsiteX131" fmla="*/ 2696229 w 3248491"/>
              <a:gd name="connsiteY131" fmla="*/ 334979 h 39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3248491" h="3974472">
                <a:moveTo>
                  <a:pt x="2705283" y="262551"/>
                </a:moveTo>
                <a:lnTo>
                  <a:pt x="2623802" y="181070"/>
                </a:lnTo>
                <a:cubicBezTo>
                  <a:pt x="2611731" y="168999"/>
                  <a:pt x="2602227" y="153639"/>
                  <a:pt x="2587588" y="144856"/>
                </a:cubicBezTo>
                <a:cubicBezTo>
                  <a:pt x="2461707" y="69325"/>
                  <a:pt x="2620240" y="161180"/>
                  <a:pt x="2497053" y="99588"/>
                </a:cubicBezTo>
                <a:cubicBezTo>
                  <a:pt x="2487321" y="94722"/>
                  <a:pt x="2479937" y="85667"/>
                  <a:pt x="2469893" y="81482"/>
                </a:cubicBezTo>
                <a:cubicBezTo>
                  <a:pt x="2443466" y="70471"/>
                  <a:pt x="2415572" y="63374"/>
                  <a:pt x="2388412" y="54321"/>
                </a:cubicBezTo>
                <a:cubicBezTo>
                  <a:pt x="2379358" y="51303"/>
                  <a:pt x="2370112" y="48812"/>
                  <a:pt x="2361251" y="45268"/>
                </a:cubicBezTo>
                <a:cubicBezTo>
                  <a:pt x="2346162" y="39232"/>
                  <a:pt x="2331663" y="31437"/>
                  <a:pt x="2315984" y="27161"/>
                </a:cubicBezTo>
                <a:cubicBezTo>
                  <a:pt x="2298274" y="22331"/>
                  <a:pt x="2279835" y="20703"/>
                  <a:pt x="2261663" y="18107"/>
                </a:cubicBezTo>
                <a:cubicBezTo>
                  <a:pt x="2237577" y="14666"/>
                  <a:pt x="2213352" y="12270"/>
                  <a:pt x="2189235" y="9054"/>
                </a:cubicBezTo>
                <a:lnTo>
                  <a:pt x="2125861" y="0"/>
                </a:lnTo>
                <a:lnTo>
                  <a:pt x="1501172" y="9054"/>
                </a:lnTo>
                <a:cubicBezTo>
                  <a:pt x="1488734" y="9395"/>
                  <a:pt x="1477125" y="15500"/>
                  <a:pt x="1464958" y="18107"/>
                </a:cubicBezTo>
                <a:cubicBezTo>
                  <a:pt x="1423353" y="27022"/>
                  <a:pt x="1379565" y="33452"/>
                  <a:pt x="1338210" y="45268"/>
                </a:cubicBezTo>
                <a:cubicBezTo>
                  <a:pt x="1329034" y="47890"/>
                  <a:pt x="1320103" y="51303"/>
                  <a:pt x="1311049" y="54321"/>
                </a:cubicBezTo>
                <a:cubicBezTo>
                  <a:pt x="1258858" y="89116"/>
                  <a:pt x="1309201" y="58994"/>
                  <a:pt x="1256728" y="81482"/>
                </a:cubicBezTo>
                <a:cubicBezTo>
                  <a:pt x="1244323" y="86798"/>
                  <a:pt x="1232233" y="92892"/>
                  <a:pt x="1220515" y="99588"/>
                </a:cubicBezTo>
                <a:cubicBezTo>
                  <a:pt x="1211068" y="104986"/>
                  <a:pt x="1203355" y="113409"/>
                  <a:pt x="1193354" y="117695"/>
                </a:cubicBezTo>
                <a:cubicBezTo>
                  <a:pt x="1181917" y="122597"/>
                  <a:pt x="1169211" y="123731"/>
                  <a:pt x="1157140" y="126749"/>
                </a:cubicBezTo>
                <a:cubicBezTo>
                  <a:pt x="1090880" y="176444"/>
                  <a:pt x="1152489" y="132178"/>
                  <a:pt x="1075659" y="181070"/>
                </a:cubicBezTo>
                <a:cubicBezTo>
                  <a:pt x="999333" y="229641"/>
                  <a:pt x="1045300" y="201462"/>
                  <a:pt x="985125" y="244444"/>
                </a:cubicBezTo>
                <a:cubicBezTo>
                  <a:pt x="976271" y="250768"/>
                  <a:pt x="966818" y="256227"/>
                  <a:pt x="957964" y="262551"/>
                </a:cubicBezTo>
                <a:cubicBezTo>
                  <a:pt x="945685" y="271321"/>
                  <a:pt x="932915" y="279561"/>
                  <a:pt x="921750" y="289711"/>
                </a:cubicBezTo>
                <a:cubicBezTo>
                  <a:pt x="899644" y="309807"/>
                  <a:pt x="883994" y="337716"/>
                  <a:pt x="858376" y="353086"/>
                </a:cubicBezTo>
                <a:cubicBezTo>
                  <a:pt x="777395" y="401674"/>
                  <a:pt x="843550" y="357005"/>
                  <a:pt x="785948" y="407406"/>
                </a:cubicBezTo>
                <a:cubicBezTo>
                  <a:pt x="771406" y="420131"/>
                  <a:pt x="756140" y="432026"/>
                  <a:pt x="740681" y="443620"/>
                </a:cubicBezTo>
                <a:cubicBezTo>
                  <a:pt x="731976" y="450149"/>
                  <a:pt x="721880" y="454761"/>
                  <a:pt x="713521" y="461727"/>
                </a:cubicBezTo>
                <a:cubicBezTo>
                  <a:pt x="703685" y="469924"/>
                  <a:pt x="695996" y="480456"/>
                  <a:pt x="686360" y="488887"/>
                </a:cubicBezTo>
                <a:cubicBezTo>
                  <a:pt x="671818" y="501612"/>
                  <a:pt x="654757" y="511437"/>
                  <a:pt x="641093" y="525101"/>
                </a:cubicBezTo>
                <a:cubicBezTo>
                  <a:pt x="624427" y="541768"/>
                  <a:pt x="612492" y="562755"/>
                  <a:pt x="595826" y="579422"/>
                </a:cubicBezTo>
                <a:cubicBezTo>
                  <a:pt x="585156" y="590092"/>
                  <a:pt x="570282" y="595913"/>
                  <a:pt x="559612" y="606583"/>
                </a:cubicBezTo>
                <a:cubicBezTo>
                  <a:pt x="551918" y="614277"/>
                  <a:pt x="547829" y="624889"/>
                  <a:pt x="541505" y="633743"/>
                </a:cubicBezTo>
                <a:cubicBezTo>
                  <a:pt x="532734" y="646022"/>
                  <a:pt x="525014" y="659287"/>
                  <a:pt x="514344" y="669957"/>
                </a:cubicBezTo>
                <a:cubicBezTo>
                  <a:pt x="503674" y="680626"/>
                  <a:pt x="490201" y="688064"/>
                  <a:pt x="478130" y="697117"/>
                </a:cubicBezTo>
                <a:cubicBezTo>
                  <a:pt x="463786" y="725806"/>
                  <a:pt x="456371" y="746038"/>
                  <a:pt x="432863" y="769545"/>
                </a:cubicBezTo>
                <a:cubicBezTo>
                  <a:pt x="422193" y="780214"/>
                  <a:pt x="408720" y="787652"/>
                  <a:pt x="396649" y="796705"/>
                </a:cubicBezTo>
                <a:cubicBezTo>
                  <a:pt x="390613" y="805759"/>
                  <a:pt x="385508" y="815507"/>
                  <a:pt x="378542" y="823866"/>
                </a:cubicBezTo>
                <a:cubicBezTo>
                  <a:pt x="370346" y="833702"/>
                  <a:pt x="358484" y="840373"/>
                  <a:pt x="351382" y="851026"/>
                </a:cubicBezTo>
                <a:cubicBezTo>
                  <a:pt x="285613" y="949681"/>
                  <a:pt x="359334" y="870236"/>
                  <a:pt x="297061" y="932507"/>
                </a:cubicBezTo>
                <a:cubicBezTo>
                  <a:pt x="268927" y="1002842"/>
                  <a:pt x="286226" y="963230"/>
                  <a:pt x="242740" y="1050202"/>
                </a:cubicBezTo>
                <a:cubicBezTo>
                  <a:pt x="230669" y="1074345"/>
                  <a:pt x="216552" y="1097568"/>
                  <a:pt x="206527" y="1122630"/>
                </a:cubicBezTo>
                <a:cubicBezTo>
                  <a:pt x="200491" y="1137719"/>
                  <a:pt x="195340" y="1153192"/>
                  <a:pt x="188420" y="1167897"/>
                </a:cubicBezTo>
                <a:cubicBezTo>
                  <a:pt x="171180" y="1204532"/>
                  <a:pt x="134099" y="1276539"/>
                  <a:pt x="134099" y="1276539"/>
                </a:cubicBezTo>
                <a:cubicBezTo>
                  <a:pt x="112205" y="1429788"/>
                  <a:pt x="141502" y="1272434"/>
                  <a:pt x="106938" y="1376127"/>
                </a:cubicBezTo>
                <a:cubicBezTo>
                  <a:pt x="102072" y="1390725"/>
                  <a:pt x="101223" y="1406373"/>
                  <a:pt x="97885" y="1421394"/>
                </a:cubicBezTo>
                <a:cubicBezTo>
                  <a:pt x="90308" y="1455491"/>
                  <a:pt x="89857" y="1454528"/>
                  <a:pt x="79778" y="1484769"/>
                </a:cubicBezTo>
                <a:cubicBezTo>
                  <a:pt x="76760" y="1520983"/>
                  <a:pt x="75232" y="1557351"/>
                  <a:pt x="70725" y="1593410"/>
                </a:cubicBezTo>
                <a:cubicBezTo>
                  <a:pt x="69182" y="1605757"/>
                  <a:pt x="63563" y="1617326"/>
                  <a:pt x="61671" y="1629624"/>
                </a:cubicBezTo>
                <a:cubicBezTo>
                  <a:pt x="57516" y="1656634"/>
                  <a:pt x="56773" y="1684095"/>
                  <a:pt x="52618" y="1711105"/>
                </a:cubicBezTo>
                <a:cubicBezTo>
                  <a:pt x="50726" y="1723403"/>
                  <a:pt x="46004" y="1735118"/>
                  <a:pt x="43564" y="1747319"/>
                </a:cubicBezTo>
                <a:cubicBezTo>
                  <a:pt x="39964" y="1765319"/>
                  <a:pt x="36937" y="1783444"/>
                  <a:pt x="34511" y="1801640"/>
                </a:cubicBezTo>
                <a:cubicBezTo>
                  <a:pt x="19615" y="1913361"/>
                  <a:pt x="34119" y="1848471"/>
                  <a:pt x="16404" y="1919335"/>
                </a:cubicBezTo>
                <a:cubicBezTo>
                  <a:pt x="-8097" y="2164328"/>
                  <a:pt x="-2673" y="2074447"/>
                  <a:pt x="16404" y="2525917"/>
                </a:cubicBezTo>
                <a:cubicBezTo>
                  <a:pt x="21222" y="2639948"/>
                  <a:pt x="34327" y="2623854"/>
                  <a:pt x="43564" y="2706986"/>
                </a:cubicBezTo>
                <a:cubicBezTo>
                  <a:pt x="47577" y="2743103"/>
                  <a:pt x="46644" y="2779783"/>
                  <a:pt x="52618" y="2815628"/>
                </a:cubicBezTo>
                <a:cubicBezTo>
                  <a:pt x="55756" y="2834455"/>
                  <a:pt x="70725" y="2869949"/>
                  <a:pt x="70725" y="2869949"/>
                </a:cubicBezTo>
                <a:cubicBezTo>
                  <a:pt x="92413" y="3000087"/>
                  <a:pt x="63166" y="2870418"/>
                  <a:pt x="97885" y="2951430"/>
                </a:cubicBezTo>
                <a:cubicBezTo>
                  <a:pt x="102786" y="2962867"/>
                  <a:pt x="103520" y="2975680"/>
                  <a:pt x="106938" y="2987644"/>
                </a:cubicBezTo>
                <a:cubicBezTo>
                  <a:pt x="109560" y="2996820"/>
                  <a:pt x="112974" y="3005751"/>
                  <a:pt x="115992" y="3014804"/>
                </a:cubicBezTo>
                <a:cubicBezTo>
                  <a:pt x="132408" y="3113304"/>
                  <a:pt x="114074" y="3027161"/>
                  <a:pt x="143152" y="3114392"/>
                </a:cubicBezTo>
                <a:cubicBezTo>
                  <a:pt x="167672" y="3187952"/>
                  <a:pt x="132532" y="3110868"/>
                  <a:pt x="170313" y="3195874"/>
                </a:cubicBezTo>
                <a:cubicBezTo>
                  <a:pt x="175794" y="3208207"/>
                  <a:pt x="183408" y="3219556"/>
                  <a:pt x="188420" y="3232087"/>
                </a:cubicBezTo>
                <a:cubicBezTo>
                  <a:pt x="195509" y="3249808"/>
                  <a:pt x="198629" y="3269032"/>
                  <a:pt x="206527" y="3286408"/>
                </a:cubicBezTo>
                <a:cubicBezTo>
                  <a:pt x="213809" y="3302428"/>
                  <a:pt x="225817" y="3315937"/>
                  <a:pt x="233687" y="3331676"/>
                </a:cubicBezTo>
                <a:cubicBezTo>
                  <a:pt x="240955" y="3346212"/>
                  <a:pt x="246088" y="3361726"/>
                  <a:pt x="251794" y="3376943"/>
                </a:cubicBezTo>
                <a:cubicBezTo>
                  <a:pt x="255145" y="3385878"/>
                  <a:pt x="256112" y="3395817"/>
                  <a:pt x="260847" y="3404103"/>
                </a:cubicBezTo>
                <a:cubicBezTo>
                  <a:pt x="268333" y="3417204"/>
                  <a:pt x="279355" y="3427955"/>
                  <a:pt x="288008" y="3440317"/>
                </a:cubicBezTo>
                <a:cubicBezTo>
                  <a:pt x="300488" y="3458145"/>
                  <a:pt x="312151" y="3476531"/>
                  <a:pt x="324222" y="3494638"/>
                </a:cubicBezTo>
                <a:cubicBezTo>
                  <a:pt x="330257" y="3503691"/>
                  <a:pt x="336730" y="3512468"/>
                  <a:pt x="342328" y="3521798"/>
                </a:cubicBezTo>
                <a:cubicBezTo>
                  <a:pt x="357932" y="3547805"/>
                  <a:pt x="370247" y="3576625"/>
                  <a:pt x="396649" y="3594226"/>
                </a:cubicBezTo>
                <a:cubicBezTo>
                  <a:pt x="404590" y="3599520"/>
                  <a:pt x="414756" y="3600262"/>
                  <a:pt x="423810" y="3603280"/>
                </a:cubicBezTo>
                <a:cubicBezTo>
                  <a:pt x="440574" y="3624235"/>
                  <a:pt x="472965" y="3668138"/>
                  <a:pt x="496237" y="3684761"/>
                </a:cubicBezTo>
                <a:cubicBezTo>
                  <a:pt x="504003" y="3690308"/>
                  <a:pt x="514344" y="3690796"/>
                  <a:pt x="523398" y="3693814"/>
                </a:cubicBezTo>
                <a:cubicBezTo>
                  <a:pt x="580602" y="3738306"/>
                  <a:pt x="587804" y="3752456"/>
                  <a:pt x="641093" y="3775295"/>
                </a:cubicBezTo>
                <a:cubicBezTo>
                  <a:pt x="649864" y="3779054"/>
                  <a:pt x="659200" y="3781331"/>
                  <a:pt x="668253" y="3784349"/>
                </a:cubicBezTo>
                <a:cubicBezTo>
                  <a:pt x="683793" y="3796004"/>
                  <a:pt x="713097" y="3819028"/>
                  <a:pt x="731627" y="3829616"/>
                </a:cubicBezTo>
                <a:cubicBezTo>
                  <a:pt x="743345" y="3836312"/>
                  <a:pt x="755436" y="3842407"/>
                  <a:pt x="767841" y="3847723"/>
                </a:cubicBezTo>
                <a:cubicBezTo>
                  <a:pt x="776613" y="3851482"/>
                  <a:pt x="785703" y="3854631"/>
                  <a:pt x="795002" y="3856777"/>
                </a:cubicBezTo>
                <a:cubicBezTo>
                  <a:pt x="824989" y="3863697"/>
                  <a:pt x="856961" y="3863455"/>
                  <a:pt x="885536" y="3874884"/>
                </a:cubicBezTo>
                <a:cubicBezTo>
                  <a:pt x="900625" y="3880919"/>
                  <a:pt x="915587" y="3887284"/>
                  <a:pt x="930804" y="3892990"/>
                </a:cubicBezTo>
                <a:cubicBezTo>
                  <a:pt x="939740" y="3896341"/>
                  <a:pt x="949029" y="3898693"/>
                  <a:pt x="957964" y="3902044"/>
                </a:cubicBezTo>
                <a:cubicBezTo>
                  <a:pt x="973181" y="3907750"/>
                  <a:pt x="987814" y="3915012"/>
                  <a:pt x="1003231" y="3920151"/>
                </a:cubicBezTo>
                <a:cubicBezTo>
                  <a:pt x="1016189" y="3924470"/>
                  <a:pt x="1074468" y="3937234"/>
                  <a:pt x="1084713" y="3938258"/>
                </a:cubicBezTo>
                <a:cubicBezTo>
                  <a:pt x="1129856" y="3942772"/>
                  <a:pt x="1175248" y="3944293"/>
                  <a:pt x="1220515" y="3947311"/>
                </a:cubicBezTo>
                <a:cubicBezTo>
                  <a:pt x="1235604" y="3950329"/>
                  <a:pt x="1250529" y="3954331"/>
                  <a:pt x="1265782" y="3956365"/>
                </a:cubicBezTo>
                <a:cubicBezTo>
                  <a:pt x="1391488" y="3973126"/>
                  <a:pt x="1520220" y="3970540"/>
                  <a:pt x="1646027" y="3974472"/>
                </a:cubicBezTo>
                <a:lnTo>
                  <a:pt x="2008166" y="3965418"/>
                </a:lnTo>
                <a:cubicBezTo>
                  <a:pt x="2046036" y="3963735"/>
                  <a:pt x="2068429" y="3951908"/>
                  <a:pt x="2098701" y="3929204"/>
                </a:cubicBezTo>
                <a:cubicBezTo>
                  <a:pt x="2108944" y="3921522"/>
                  <a:pt x="2116025" y="3910240"/>
                  <a:pt x="2125861" y="3902044"/>
                </a:cubicBezTo>
                <a:cubicBezTo>
                  <a:pt x="2134220" y="3895078"/>
                  <a:pt x="2144889" y="3891166"/>
                  <a:pt x="2153022" y="3883937"/>
                </a:cubicBezTo>
                <a:cubicBezTo>
                  <a:pt x="2270002" y="3779954"/>
                  <a:pt x="2156221" y="3867956"/>
                  <a:pt x="2243556" y="3802456"/>
                </a:cubicBezTo>
                <a:cubicBezTo>
                  <a:pt x="2249592" y="3793402"/>
                  <a:pt x="2254434" y="3783428"/>
                  <a:pt x="2261663" y="3775295"/>
                </a:cubicBezTo>
                <a:cubicBezTo>
                  <a:pt x="2317026" y="3713012"/>
                  <a:pt x="2310695" y="3729357"/>
                  <a:pt x="2370305" y="3675707"/>
                </a:cubicBezTo>
                <a:cubicBezTo>
                  <a:pt x="2382994" y="3664287"/>
                  <a:pt x="2393557" y="3650603"/>
                  <a:pt x="2406519" y="3639493"/>
                </a:cubicBezTo>
                <a:cubicBezTo>
                  <a:pt x="2442500" y="3608652"/>
                  <a:pt x="2430152" y="3633967"/>
                  <a:pt x="2469893" y="3594226"/>
                </a:cubicBezTo>
                <a:cubicBezTo>
                  <a:pt x="2506245" y="3557875"/>
                  <a:pt x="2499139" y="3555232"/>
                  <a:pt x="2524214" y="3521798"/>
                </a:cubicBezTo>
                <a:cubicBezTo>
                  <a:pt x="2544859" y="3494271"/>
                  <a:pt x="2569352" y="3469495"/>
                  <a:pt x="2587588" y="3440317"/>
                </a:cubicBezTo>
                <a:cubicBezTo>
                  <a:pt x="2602677" y="3416174"/>
                  <a:pt x="2618207" y="3392302"/>
                  <a:pt x="2632855" y="3367889"/>
                </a:cubicBezTo>
                <a:cubicBezTo>
                  <a:pt x="2641909" y="3352800"/>
                  <a:pt x="2650255" y="3337263"/>
                  <a:pt x="2660016" y="3322622"/>
                </a:cubicBezTo>
                <a:cubicBezTo>
                  <a:pt x="2668386" y="3310067"/>
                  <a:pt x="2677356" y="3297865"/>
                  <a:pt x="2687176" y="3286408"/>
                </a:cubicBezTo>
                <a:cubicBezTo>
                  <a:pt x="2695508" y="3276687"/>
                  <a:pt x="2706894" y="3269667"/>
                  <a:pt x="2714336" y="3259248"/>
                </a:cubicBezTo>
                <a:cubicBezTo>
                  <a:pt x="2722180" y="3248266"/>
                  <a:pt x="2724957" y="3234263"/>
                  <a:pt x="2732443" y="3223034"/>
                </a:cubicBezTo>
                <a:cubicBezTo>
                  <a:pt x="2743162" y="3206956"/>
                  <a:pt x="2758860" y="3194423"/>
                  <a:pt x="2768657" y="3177767"/>
                </a:cubicBezTo>
                <a:cubicBezTo>
                  <a:pt x="2789186" y="3142869"/>
                  <a:pt x="2803782" y="3104774"/>
                  <a:pt x="2822978" y="3069125"/>
                </a:cubicBezTo>
                <a:cubicBezTo>
                  <a:pt x="2846048" y="3026281"/>
                  <a:pt x="2873644" y="2985901"/>
                  <a:pt x="2895406" y="2942377"/>
                </a:cubicBezTo>
                <a:cubicBezTo>
                  <a:pt x="2913513" y="2906163"/>
                  <a:pt x="2929804" y="2868983"/>
                  <a:pt x="2949727" y="2833735"/>
                </a:cubicBezTo>
                <a:cubicBezTo>
                  <a:pt x="2969088" y="2799481"/>
                  <a:pt x="2994585" y="2768865"/>
                  <a:pt x="3013101" y="2734147"/>
                </a:cubicBezTo>
                <a:cubicBezTo>
                  <a:pt x="3042958" y="2678165"/>
                  <a:pt x="3079194" y="2623683"/>
                  <a:pt x="3094582" y="2562131"/>
                </a:cubicBezTo>
                <a:cubicBezTo>
                  <a:pt x="3100618" y="2537988"/>
                  <a:pt x="3105266" y="2513456"/>
                  <a:pt x="3112689" y="2489703"/>
                </a:cubicBezTo>
                <a:cubicBezTo>
                  <a:pt x="3126240" y="2446340"/>
                  <a:pt x="3149016" y="2395886"/>
                  <a:pt x="3167010" y="2353901"/>
                </a:cubicBezTo>
                <a:cubicBezTo>
                  <a:pt x="3182872" y="2179414"/>
                  <a:pt x="3166300" y="2328910"/>
                  <a:pt x="3194170" y="2154725"/>
                </a:cubicBezTo>
                <a:cubicBezTo>
                  <a:pt x="3200913" y="2112583"/>
                  <a:pt x="3205261" y="2070075"/>
                  <a:pt x="3212277" y="2027977"/>
                </a:cubicBezTo>
                <a:cubicBezTo>
                  <a:pt x="3223371" y="1961414"/>
                  <a:pt x="3248491" y="1828800"/>
                  <a:pt x="3248491" y="1828800"/>
                </a:cubicBezTo>
                <a:cubicBezTo>
                  <a:pt x="3246599" y="1762584"/>
                  <a:pt x="3239901" y="1360344"/>
                  <a:pt x="3221330" y="1267486"/>
                </a:cubicBezTo>
                <a:cubicBezTo>
                  <a:pt x="3215295" y="1237308"/>
                  <a:pt x="3208729" y="1207231"/>
                  <a:pt x="3203224" y="1176951"/>
                </a:cubicBezTo>
                <a:cubicBezTo>
                  <a:pt x="3196657" y="1140830"/>
                  <a:pt x="3193526" y="1104047"/>
                  <a:pt x="3185117" y="1068309"/>
                </a:cubicBezTo>
                <a:cubicBezTo>
                  <a:pt x="3181395" y="1052490"/>
                  <a:pt x="3172564" y="1038315"/>
                  <a:pt x="3167010" y="1023042"/>
                </a:cubicBezTo>
                <a:cubicBezTo>
                  <a:pt x="3160487" y="1005105"/>
                  <a:pt x="3155992" y="986442"/>
                  <a:pt x="3148903" y="968721"/>
                </a:cubicBezTo>
                <a:cubicBezTo>
                  <a:pt x="3143891" y="956190"/>
                  <a:pt x="3137350" y="944305"/>
                  <a:pt x="3130796" y="932507"/>
                </a:cubicBezTo>
                <a:cubicBezTo>
                  <a:pt x="3105853" y="887610"/>
                  <a:pt x="3105634" y="889906"/>
                  <a:pt x="3076475" y="851026"/>
                </a:cubicBezTo>
                <a:cubicBezTo>
                  <a:pt x="3055714" y="788741"/>
                  <a:pt x="3082391" y="862857"/>
                  <a:pt x="3031208" y="760491"/>
                </a:cubicBezTo>
                <a:cubicBezTo>
                  <a:pt x="3020930" y="739934"/>
                  <a:pt x="3011901" y="718716"/>
                  <a:pt x="3004047" y="697117"/>
                </a:cubicBezTo>
                <a:cubicBezTo>
                  <a:pt x="2999795" y="685423"/>
                  <a:pt x="2999895" y="672340"/>
                  <a:pt x="2994994" y="660903"/>
                </a:cubicBezTo>
                <a:cubicBezTo>
                  <a:pt x="2990708" y="650902"/>
                  <a:pt x="2981753" y="643475"/>
                  <a:pt x="2976887" y="633743"/>
                </a:cubicBezTo>
                <a:cubicBezTo>
                  <a:pt x="2972619" y="625207"/>
                  <a:pt x="2971592" y="615355"/>
                  <a:pt x="2967833" y="606583"/>
                </a:cubicBezTo>
                <a:cubicBezTo>
                  <a:pt x="2959631" y="587445"/>
                  <a:pt x="2933496" y="539154"/>
                  <a:pt x="2922566" y="525101"/>
                </a:cubicBezTo>
                <a:cubicBezTo>
                  <a:pt x="2902649" y="499494"/>
                  <a:pt x="2876174" y="480324"/>
                  <a:pt x="2850138" y="461727"/>
                </a:cubicBezTo>
                <a:cubicBezTo>
                  <a:pt x="2841284" y="455403"/>
                  <a:pt x="2830672" y="451314"/>
                  <a:pt x="2822978" y="443620"/>
                </a:cubicBezTo>
                <a:cubicBezTo>
                  <a:pt x="2812309" y="432950"/>
                  <a:pt x="2806488" y="418076"/>
                  <a:pt x="2795818" y="407406"/>
                </a:cubicBezTo>
                <a:cubicBezTo>
                  <a:pt x="2788124" y="399712"/>
                  <a:pt x="2777016" y="396265"/>
                  <a:pt x="2768657" y="389299"/>
                </a:cubicBezTo>
                <a:cubicBezTo>
                  <a:pt x="2758821" y="381103"/>
                  <a:pt x="2751333" y="370335"/>
                  <a:pt x="2741497" y="362139"/>
                </a:cubicBezTo>
                <a:cubicBezTo>
                  <a:pt x="2725109" y="348482"/>
                  <a:pt x="2713906" y="343817"/>
                  <a:pt x="2696229" y="334979"/>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242209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Wallace’s Paradox</a:t>
            </a:r>
            <a:endParaRPr lang="en-US" dirty="0"/>
          </a:p>
        </p:txBody>
      </p:sp>
      <p:pic>
        <p:nvPicPr>
          <p:cNvPr id="1028" name="Picture 4" descr="Homo sapiens Germany specimen Middle Holocene Saxony Germany skull cast replica"/>
          <p:cNvPicPr>
            <a:picLocks noChangeAspect="1" noChangeArrowheads="1"/>
          </p:cNvPicPr>
          <p:nvPr/>
        </p:nvPicPr>
        <p:blipFill>
          <a:blip r:embed="rId2" cstate="print"/>
          <a:srcRect/>
          <a:stretch>
            <a:fillRect/>
          </a:stretch>
        </p:blipFill>
        <p:spPr bwMode="auto">
          <a:xfrm>
            <a:off x="2362200" y="2209800"/>
            <a:ext cx="4343400" cy="4343401"/>
          </a:xfrm>
          <a:prstGeom prst="rect">
            <a:avLst/>
          </a:prstGeom>
          <a:noFill/>
        </p:spPr>
      </p:pic>
    </p:spTree>
    <p:extLst>
      <p:ext uri="{BB962C8B-B14F-4D97-AF65-F5344CB8AC3E}">
        <p14:creationId xmlns:p14="http://schemas.microsoft.com/office/powerpoint/2010/main" val="763181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c/Charles_Darwin_photograph_by_Julia_Margaret_Cameron,_19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00200"/>
            <a:ext cx="242316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d/d4/Alfred-Russel-Wallace-c18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24003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1207" y="4930351"/>
            <a:ext cx="859146" cy="369332"/>
          </a:xfrm>
          <a:prstGeom prst="rect">
            <a:avLst/>
          </a:prstGeom>
          <a:noFill/>
        </p:spPr>
        <p:txBody>
          <a:bodyPr wrap="none" rtlCol="0">
            <a:spAutoFit/>
          </a:bodyPr>
          <a:lstStyle/>
          <a:p>
            <a:r>
              <a:rPr lang="en-US" dirty="0" smtClean="0"/>
              <a:t>Darwin</a:t>
            </a:r>
            <a:endParaRPr lang="en-US" dirty="0"/>
          </a:p>
        </p:txBody>
      </p:sp>
      <p:sp>
        <p:nvSpPr>
          <p:cNvPr id="5" name="TextBox 4"/>
          <p:cNvSpPr txBox="1"/>
          <p:nvPr/>
        </p:nvSpPr>
        <p:spPr>
          <a:xfrm>
            <a:off x="5844526" y="4920734"/>
            <a:ext cx="922047" cy="369332"/>
          </a:xfrm>
          <a:prstGeom prst="rect">
            <a:avLst/>
          </a:prstGeom>
          <a:noFill/>
        </p:spPr>
        <p:txBody>
          <a:bodyPr wrap="none" rtlCol="0">
            <a:spAutoFit/>
          </a:bodyPr>
          <a:lstStyle/>
          <a:p>
            <a:r>
              <a:rPr lang="en-US" dirty="0" smtClean="0"/>
              <a:t>Wallace</a:t>
            </a:r>
            <a:endParaRPr lang="en-US" dirty="0"/>
          </a:p>
        </p:txBody>
      </p:sp>
    </p:spTree>
    <p:extLst>
      <p:ext uri="{BB962C8B-B14F-4D97-AF65-F5344CB8AC3E}">
        <p14:creationId xmlns:p14="http://schemas.microsoft.com/office/powerpoint/2010/main" val="2600286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sz="2800" dirty="0" smtClean="0"/>
              <a:t>Culture is the whole of:</a:t>
            </a:r>
          </a:p>
          <a:p>
            <a:pPr lvl="1"/>
            <a:r>
              <a:rPr lang="en-US" sz="2400" dirty="0" smtClean="0"/>
              <a:t>Ideas and Concepts</a:t>
            </a:r>
          </a:p>
          <a:p>
            <a:pPr lvl="1"/>
            <a:r>
              <a:rPr lang="en-US" sz="2400" dirty="0" smtClean="0"/>
              <a:t>Knowledge and Beliefs</a:t>
            </a:r>
            <a:endParaRPr lang="en-US" sz="2400" dirty="0"/>
          </a:p>
          <a:p>
            <a:pPr lvl="1"/>
            <a:r>
              <a:rPr lang="en-US" sz="2400" dirty="0" smtClean="0"/>
              <a:t>Behaviors and </a:t>
            </a:r>
            <a:r>
              <a:rPr lang="en-US" sz="2400" dirty="0"/>
              <a:t>H</a:t>
            </a:r>
            <a:r>
              <a:rPr lang="en-US" sz="2400" dirty="0" smtClean="0"/>
              <a:t>abits</a:t>
            </a:r>
          </a:p>
          <a:p>
            <a:pPr lvl="1"/>
            <a:r>
              <a:rPr lang="en-US" sz="2400" dirty="0" smtClean="0"/>
              <a:t>Practices and Methods</a:t>
            </a:r>
          </a:p>
          <a:p>
            <a:pPr lvl="1"/>
            <a:r>
              <a:rPr lang="en-US" sz="2400" dirty="0" smtClean="0"/>
              <a:t>Tools and Skills</a:t>
            </a:r>
            <a:endParaRPr lang="en-US" sz="2400" dirty="0"/>
          </a:p>
          <a:p>
            <a:pPr lvl="1"/>
            <a:r>
              <a:rPr lang="en-US" sz="2400" dirty="0" smtClean="0"/>
              <a:t>…</a:t>
            </a:r>
          </a:p>
          <a:p>
            <a:r>
              <a:rPr lang="en-US" sz="2800" dirty="0" smtClean="0"/>
              <a:t>These aspects of culture exist in ‘social space’ … not in your head.</a:t>
            </a:r>
          </a:p>
          <a:p>
            <a:r>
              <a:rPr lang="en-US" sz="2800" dirty="0" smtClean="0"/>
              <a:t>But they clearly enhance your cognitive abilities.</a:t>
            </a:r>
          </a:p>
        </p:txBody>
      </p:sp>
    </p:spTree>
    <p:extLst>
      <p:ext uri="{BB962C8B-B14F-4D97-AF65-F5344CB8AC3E}">
        <p14:creationId xmlns:p14="http://schemas.microsoft.com/office/powerpoint/2010/main" val="3055994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dirty="0" smtClean="0"/>
              <a:t>Language and</a:t>
            </a:r>
            <a:br>
              <a:rPr lang="en-US" sz="4000" dirty="0" smtClean="0"/>
            </a:br>
            <a:r>
              <a:rPr lang="en-US" sz="4000" dirty="0" smtClean="0"/>
              <a:t>Cultural Transmission</a:t>
            </a:r>
            <a:endParaRPr lang="en-US" sz="4000" dirty="0"/>
          </a:p>
        </p:txBody>
      </p:sp>
      <p:sp>
        <p:nvSpPr>
          <p:cNvPr id="25603" name="Rectangle 3"/>
          <p:cNvSpPr>
            <a:spLocks noGrp="1" noChangeArrowheads="1"/>
          </p:cNvSpPr>
          <p:nvPr>
            <p:ph type="body" idx="1"/>
          </p:nvPr>
        </p:nvSpPr>
        <p:spPr/>
        <p:txBody>
          <a:bodyPr/>
          <a:lstStyle/>
          <a:p>
            <a:r>
              <a:rPr lang="en-US" sz="2800" dirty="0" smtClean="0"/>
              <a:t>Again, language plays a key role in cultural transmission, since we can use language to </a:t>
            </a:r>
            <a:r>
              <a:rPr lang="en-US" sz="2800" i="1" dirty="0" smtClean="0"/>
              <a:t>describe</a:t>
            </a:r>
            <a:r>
              <a:rPr lang="en-US" sz="2800" dirty="0" smtClean="0"/>
              <a:t>:</a:t>
            </a:r>
          </a:p>
          <a:p>
            <a:pPr lvl="1"/>
            <a:r>
              <a:rPr lang="en-US" sz="2400" dirty="0" smtClean="0"/>
              <a:t>Thoughts, Concepts, Ideas,</a:t>
            </a:r>
            <a:r>
              <a:rPr lang="en-US" sz="2400" dirty="0"/>
              <a:t> </a:t>
            </a:r>
            <a:r>
              <a:rPr lang="en-US" sz="2400" dirty="0" smtClean="0"/>
              <a:t>Beliefs,</a:t>
            </a:r>
            <a:r>
              <a:rPr lang="en-US" sz="2400" dirty="0"/>
              <a:t> </a:t>
            </a:r>
            <a:r>
              <a:rPr lang="en-US" sz="2400" dirty="0" smtClean="0"/>
              <a:t>Tools, Skills, Behaviors, Habits, Procedures, Routines, …</a:t>
            </a:r>
          </a:p>
          <a:p>
            <a:r>
              <a:rPr lang="en-US" sz="2800" dirty="0" smtClean="0"/>
              <a:t>And these descriptions are more easily transmitted, and they </a:t>
            </a:r>
            <a:r>
              <a:rPr lang="en-US" sz="2800" i="1" dirty="0" smtClean="0"/>
              <a:t>last</a:t>
            </a:r>
            <a:r>
              <a:rPr lang="en-US" sz="2800" dirty="0" smtClean="0"/>
              <a:t>: they can be passed over great distances in both space and time.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Evolution of Cognition</a:t>
            </a:r>
            <a:endParaRPr lang="en-US" dirty="0"/>
          </a:p>
        </p:txBody>
      </p:sp>
      <p:sp>
        <p:nvSpPr>
          <p:cNvPr id="3" name="Content Placeholder 2"/>
          <p:cNvSpPr>
            <a:spLocks noGrp="1"/>
          </p:cNvSpPr>
          <p:nvPr>
            <p:ph idx="1"/>
          </p:nvPr>
        </p:nvSpPr>
        <p:spPr/>
        <p:txBody>
          <a:bodyPr/>
          <a:lstStyle/>
          <a:p>
            <a:r>
              <a:rPr lang="en-US" sz="2400" dirty="0" smtClean="0"/>
              <a:t>Once culture is in place, cultural evolution can work on components of cognition.</a:t>
            </a:r>
          </a:p>
          <a:p>
            <a:r>
              <a:rPr lang="en-US" sz="2400" dirty="0" smtClean="0"/>
              <a:t>For example, such cognitive ‘building blocks’ as concepts or ideas, but also fashions and values can be passed from organism to organism, where they ‘compete’ for existence (certain ideas strike us as better ones than others’, and can get mutated or combined with others: all the ingredients that an evolutionary process requires.</a:t>
            </a:r>
          </a:p>
          <a:p>
            <a:r>
              <a:rPr lang="en-US" sz="2400" dirty="0" smtClean="0"/>
              <a:t>Richard Dawkins coined the term ‘memes’ for these kinds of entities that are subject to cultural evolution.</a:t>
            </a:r>
          </a:p>
          <a:p>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Evolution</a:t>
            </a:r>
            <a:br>
              <a:rPr lang="en-US" dirty="0" smtClean="0"/>
            </a:br>
            <a:r>
              <a:rPr lang="en-US" dirty="0" smtClean="0"/>
              <a:t>Exhibit </a:t>
            </a:r>
            <a:r>
              <a:rPr lang="en-US" dirty="0"/>
              <a:t>A: </a:t>
            </a:r>
            <a:r>
              <a:rPr lang="en-US" dirty="0" smtClean="0"/>
              <a:t>Theory of Evolution</a:t>
            </a:r>
            <a:endParaRPr lang="en-US" dirty="0"/>
          </a:p>
        </p:txBody>
      </p:sp>
      <p:pic>
        <p:nvPicPr>
          <p:cNvPr id="1026" name="Picture 2" descr="http://upload.wikimedia.org/wikipedia/commons/d/dc/Charles_Darwin_photograph_by_Julia_Margaret_Cameron,_19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00200"/>
            <a:ext cx="242316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d/d4/Alfred-Russel-Wallace-c18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24003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1207" y="4930351"/>
            <a:ext cx="859146" cy="369332"/>
          </a:xfrm>
          <a:prstGeom prst="rect">
            <a:avLst/>
          </a:prstGeom>
          <a:noFill/>
        </p:spPr>
        <p:txBody>
          <a:bodyPr wrap="none" rtlCol="0">
            <a:spAutoFit/>
          </a:bodyPr>
          <a:lstStyle/>
          <a:p>
            <a:r>
              <a:rPr lang="en-US" dirty="0" smtClean="0"/>
              <a:t>Darwin</a:t>
            </a:r>
            <a:endParaRPr lang="en-US" dirty="0"/>
          </a:p>
        </p:txBody>
      </p:sp>
      <p:sp>
        <p:nvSpPr>
          <p:cNvPr id="5" name="TextBox 4"/>
          <p:cNvSpPr txBox="1"/>
          <p:nvPr/>
        </p:nvSpPr>
        <p:spPr>
          <a:xfrm>
            <a:off x="5844526" y="4920734"/>
            <a:ext cx="922047" cy="369332"/>
          </a:xfrm>
          <a:prstGeom prst="rect">
            <a:avLst/>
          </a:prstGeom>
          <a:noFill/>
        </p:spPr>
        <p:txBody>
          <a:bodyPr wrap="none" rtlCol="0">
            <a:spAutoFit/>
          </a:bodyPr>
          <a:lstStyle/>
          <a:p>
            <a:r>
              <a:rPr lang="en-US" dirty="0" smtClean="0"/>
              <a:t>Wallace</a:t>
            </a:r>
            <a:endParaRPr lang="en-US" dirty="0"/>
          </a:p>
        </p:txBody>
      </p:sp>
    </p:spTree>
    <p:extLst>
      <p:ext uri="{BB962C8B-B14F-4D97-AF65-F5344CB8AC3E}">
        <p14:creationId xmlns:p14="http://schemas.microsoft.com/office/powerpoint/2010/main" val="1772983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Geometry</a:t>
            </a:r>
            <a:endParaRPr lang="en-US" dirty="0"/>
          </a:p>
        </p:txBody>
      </p:sp>
      <p:sp>
        <p:nvSpPr>
          <p:cNvPr id="4" name="TextBox 3"/>
          <p:cNvSpPr txBox="1"/>
          <p:nvPr/>
        </p:nvSpPr>
        <p:spPr>
          <a:xfrm>
            <a:off x="2133600" y="4831387"/>
            <a:ext cx="915635" cy="369332"/>
          </a:xfrm>
          <a:prstGeom prst="rect">
            <a:avLst/>
          </a:prstGeom>
          <a:noFill/>
        </p:spPr>
        <p:txBody>
          <a:bodyPr wrap="none" rtlCol="0">
            <a:spAutoFit/>
          </a:bodyPr>
          <a:lstStyle/>
          <a:p>
            <a:r>
              <a:rPr lang="en-US" dirty="0" smtClean="0"/>
              <a:t>Fermat</a:t>
            </a:r>
            <a:endParaRPr lang="en-US" dirty="0"/>
          </a:p>
        </p:txBody>
      </p:sp>
      <p:sp>
        <p:nvSpPr>
          <p:cNvPr id="5" name="TextBox 4"/>
          <p:cNvSpPr txBox="1"/>
          <p:nvPr/>
        </p:nvSpPr>
        <p:spPr>
          <a:xfrm>
            <a:off x="6021051" y="4800600"/>
            <a:ext cx="1223412" cy="369332"/>
          </a:xfrm>
          <a:prstGeom prst="rect">
            <a:avLst/>
          </a:prstGeom>
          <a:noFill/>
        </p:spPr>
        <p:txBody>
          <a:bodyPr wrap="none" rtlCol="0">
            <a:spAutoFit/>
          </a:bodyPr>
          <a:lstStyle/>
          <a:p>
            <a:r>
              <a:rPr lang="en-US" dirty="0" smtClean="0"/>
              <a:t>Descartes</a:t>
            </a:r>
            <a:endParaRPr lang="en-US" dirty="0"/>
          </a:p>
        </p:txBody>
      </p:sp>
      <p:sp>
        <p:nvSpPr>
          <p:cNvPr id="6" name="TextBox 5"/>
          <p:cNvSpPr txBox="1"/>
          <p:nvPr/>
        </p:nvSpPr>
        <p:spPr>
          <a:xfrm>
            <a:off x="1143000" y="5189907"/>
            <a:ext cx="5977021" cy="369332"/>
          </a:xfrm>
          <a:prstGeom prst="rect">
            <a:avLst/>
          </a:prstGeom>
          <a:noFill/>
        </p:spPr>
        <p:txBody>
          <a:bodyPr wrap="none" rtlCol="0">
            <a:spAutoFit/>
          </a:bodyPr>
          <a:lstStyle/>
          <a:p>
            <a:r>
              <a:rPr lang="en-US" dirty="0" smtClean="0"/>
              <a:t>(building on the work by </a:t>
            </a:r>
            <a:r>
              <a:rPr lang="en-US" dirty="0" smtClean="0"/>
              <a:t>Apollonius, </a:t>
            </a:r>
            <a:r>
              <a:rPr lang="en-US" dirty="0" err="1" smtClean="0"/>
              <a:t>Viete</a:t>
            </a:r>
            <a:r>
              <a:rPr lang="en-US" dirty="0" smtClean="0"/>
              <a:t>, </a:t>
            </a:r>
            <a:r>
              <a:rPr lang="en-US" dirty="0" smtClean="0"/>
              <a:t>and </a:t>
            </a:r>
            <a:r>
              <a:rPr lang="en-US" dirty="0" smtClean="0"/>
              <a:t>others </a:t>
            </a:r>
            <a:r>
              <a:rPr lang="en-US" dirty="0" smtClean="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592" y="1589053"/>
            <a:ext cx="2533650" cy="304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589053"/>
            <a:ext cx="2489292" cy="3048000"/>
          </a:xfrm>
          <a:prstGeom prst="rect">
            <a:avLst/>
          </a:prstGeom>
        </p:spPr>
      </p:pic>
    </p:spTree>
    <p:extLst>
      <p:ext uri="{BB962C8B-B14F-4D97-AF65-F5344CB8AC3E}">
        <p14:creationId xmlns:p14="http://schemas.microsoft.com/office/powerpoint/2010/main" val="3134153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Calculus</a:t>
            </a:r>
            <a:endParaRPr lang="en-US" dirty="0"/>
          </a:p>
        </p:txBody>
      </p:sp>
      <p:pic>
        <p:nvPicPr>
          <p:cNvPr id="1026" name="Picture 2" descr="http://web.ics.purdue.edu/%7Ejacover/Leibniz.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26670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aturalishistoria.files.wordpress.com/2012/08/isaac-new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068024" cy="3260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4831387"/>
            <a:ext cx="838691" cy="369332"/>
          </a:xfrm>
          <a:prstGeom prst="rect">
            <a:avLst/>
          </a:prstGeom>
          <a:noFill/>
        </p:spPr>
        <p:txBody>
          <a:bodyPr wrap="none" rtlCol="0">
            <a:spAutoFit/>
          </a:bodyPr>
          <a:lstStyle/>
          <a:p>
            <a:r>
              <a:rPr lang="en-US" dirty="0" smtClean="0"/>
              <a:t>Leibniz</a:t>
            </a:r>
            <a:endParaRPr lang="en-US" dirty="0"/>
          </a:p>
        </p:txBody>
      </p:sp>
      <p:sp>
        <p:nvSpPr>
          <p:cNvPr id="5" name="TextBox 4"/>
          <p:cNvSpPr txBox="1"/>
          <p:nvPr/>
        </p:nvSpPr>
        <p:spPr>
          <a:xfrm>
            <a:off x="6021051" y="4800600"/>
            <a:ext cx="931922" cy="369332"/>
          </a:xfrm>
          <a:prstGeom prst="rect">
            <a:avLst/>
          </a:prstGeom>
          <a:noFill/>
        </p:spPr>
        <p:txBody>
          <a:bodyPr wrap="none" rtlCol="0">
            <a:spAutoFit/>
          </a:bodyPr>
          <a:lstStyle/>
          <a:p>
            <a:r>
              <a:rPr lang="en-US" dirty="0" smtClean="0"/>
              <a:t>Newton</a:t>
            </a:r>
            <a:endParaRPr lang="en-US" dirty="0"/>
          </a:p>
        </p:txBody>
      </p:sp>
      <p:sp>
        <p:nvSpPr>
          <p:cNvPr id="6" name="TextBox 5"/>
          <p:cNvSpPr txBox="1"/>
          <p:nvPr/>
        </p:nvSpPr>
        <p:spPr>
          <a:xfrm>
            <a:off x="1143000" y="5189907"/>
            <a:ext cx="7327712" cy="923330"/>
          </a:xfrm>
          <a:prstGeom prst="rect">
            <a:avLst/>
          </a:prstGeom>
          <a:noFill/>
        </p:spPr>
        <p:txBody>
          <a:bodyPr wrap="none" rtlCol="0">
            <a:spAutoFit/>
          </a:bodyPr>
          <a:lstStyle/>
          <a:p>
            <a:r>
              <a:rPr lang="en-US" dirty="0" smtClean="0"/>
              <a:t>(building on the work by Archimedes, Kepler, </a:t>
            </a:r>
            <a:r>
              <a:rPr lang="en-US" dirty="0" smtClean="0"/>
              <a:t>Roberval</a:t>
            </a:r>
            <a:r>
              <a:rPr lang="en-US" dirty="0" smtClean="0"/>
              <a:t>, </a:t>
            </a:r>
            <a:r>
              <a:rPr lang="en-US" dirty="0" err="1" smtClean="0"/>
              <a:t>Cavalieri</a:t>
            </a:r>
            <a:r>
              <a:rPr lang="en-US" dirty="0" smtClean="0"/>
              <a:t>, </a:t>
            </a:r>
          </a:p>
          <a:p>
            <a:r>
              <a:rPr lang="en-US" dirty="0" smtClean="0"/>
              <a:t>Lagrange</a:t>
            </a:r>
            <a:r>
              <a:rPr lang="en-US" dirty="0" smtClean="0"/>
              <a:t>, Huygens, Barrow, and many others </a:t>
            </a:r>
            <a:r>
              <a:rPr lang="en-US" dirty="0" smtClean="0"/>
              <a:t>… including Descartes </a:t>
            </a:r>
          </a:p>
          <a:p>
            <a:r>
              <a:rPr lang="en-US" dirty="0" smtClean="0"/>
              <a:t>and Fermat’s work on analytic geometry!)</a:t>
            </a:r>
            <a:endParaRPr lang="en-US" dirty="0"/>
          </a:p>
        </p:txBody>
      </p:sp>
      <p:sp>
        <p:nvSpPr>
          <p:cNvPr id="7" name="TextBox 6"/>
          <p:cNvSpPr txBox="1"/>
          <p:nvPr/>
        </p:nvSpPr>
        <p:spPr>
          <a:xfrm>
            <a:off x="1052975" y="6172200"/>
            <a:ext cx="7240252" cy="369332"/>
          </a:xfrm>
          <a:prstGeom prst="rect">
            <a:avLst/>
          </a:prstGeom>
          <a:noFill/>
        </p:spPr>
        <p:txBody>
          <a:bodyPr wrap="none" rtlCol="0">
            <a:spAutoFit/>
          </a:bodyPr>
          <a:lstStyle/>
          <a:p>
            <a:r>
              <a:rPr lang="en-US" dirty="0"/>
              <a:t>Newton: “If I have seen further it is by standing on the shoulders of giants</a:t>
            </a:r>
            <a:r>
              <a:rPr lang="en-US" dirty="0" smtClean="0"/>
              <a:t>.”</a:t>
            </a:r>
            <a:endParaRPr lang="en-US" dirty="0"/>
          </a:p>
        </p:txBody>
      </p:sp>
    </p:spTree>
    <p:extLst>
      <p:ext uri="{BB962C8B-B14F-4D97-AF65-F5344CB8AC3E}">
        <p14:creationId xmlns:p14="http://schemas.microsoft.com/office/powerpoint/2010/main" val="233310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743200"/>
            <a:ext cx="8012514" cy="584775"/>
          </a:xfrm>
          <a:prstGeom prst="rect">
            <a:avLst/>
          </a:prstGeom>
          <a:noFill/>
        </p:spPr>
        <p:txBody>
          <a:bodyPr wrap="none" rtlCol="0">
            <a:spAutoFit/>
          </a:bodyPr>
          <a:lstStyle/>
          <a:p>
            <a:r>
              <a:rPr lang="en-US" sz="3200" dirty="0" smtClean="0">
                <a:hlinkClick r:id="rId2"/>
              </a:rPr>
              <a:t>Neil </a:t>
            </a:r>
            <a:r>
              <a:rPr lang="en-US" sz="3200" dirty="0" err="1" smtClean="0">
                <a:hlinkClick r:id="rId2"/>
              </a:rPr>
              <a:t>DeGrass</a:t>
            </a:r>
            <a:r>
              <a:rPr lang="en-US" sz="3200" dirty="0" smtClean="0">
                <a:hlinkClick r:id="rId2"/>
              </a:rPr>
              <a:t> Tyson on Human Intelligence</a:t>
            </a:r>
            <a:endParaRPr lang="en-US" sz="3200" dirty="0"/>
          </a:p>
        </p:txBody>
      </p:sp>
    </p:spTree>
    <p:extLst>
      <p:ext uri="{BB962C8B-B14F-4D97-AF65-F5344CB8AC3E}">
        <p14:creationId xmlns:p14="http://schemas.microsoft.com/office/powerpoint/2010/main" val="2320411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Invented the Computer?</a:t>
            </a:r>
            <a:endParaRPr lang="en-US" dirty="0"/>
          </a:p>
        </p:txBody>
      </p:sp>
      <p:sp>
        <p:nvSpPr>
          <p:cNvPr id="5" name="TextBox 4"/>
          <p:cNvSpPr txBox="1"/>
          <p:nvPr/>
        </p:nvSpPr>
        <p:spPr>
          <a:xfrm>
            <a:off x="3733800" y="1828800"/>
            <a:ext cx="1291379" cy="369332"/>
          </a:xfrm>
          <a:prstGeom prst="rect">
            <a:avLst/>
          </a:prstGeom>
          <a:noFill/>
        </p:spPr>
        <p:txBody>
          <a:bodyPr wrap="none" rtlCol="0">
            <a:spAutoFit/>
          </a:bodyPr>
          <a:lstStyle/>
          <a:p>
            <a:r>
              <a:rPr lang="en-US" dirty="0" smtClean="0"/>
              <a:t>Instructions</a:t>
            </a:r>
            <a:endParaRPr lang="en-US" dirty="0"/>
          </a:p>
        </p:txBody>
      </p:sp>
      <p:sp>
        <p:nvSpPr>
          <p:cNvPr id="6" name="TextBox 5"/>
          <p:cNvSpPr txBox="1"/>
          <p:nvPr/>
        </p:nvSpPr>
        <p:spPr>
          <a:xfrm>
            <a:off x="1752600" y="1690300"/>
            <a:ext cx="1432893" cy="646331"/>
          </a:xfrm>
          <a:prstGeom prst="rect">
            <a:avLst/>
          </a:prstGeom>
          <a:noFill/>
        </p:spPr>
        <p:txBody>
          <a:bodyPr wrap="none" rtlCol="0">
            <a:spAutoFit/>
          </a:bodyPr>
          <a:lstStyle/>
          <a:p>
            <a:r>
              <a:rPr lang="en-US" dirty="0" smtClean="0"/>
              <a:t>Symbol</a:t>
            </a:r>
          </a:p>
          <a:p>
            <a:r>
              <a:rPr lang="en-US" dirty="0" smtClean="0"/>
              <a:t>manipulation</a:t>
            </a:r>
            <a:endParaRPr lang="en-US" dirty="0"/>
          </a:p>
        </p:txBody>
      </p:sp>
      <p:sp>
        <p:nvSpPr>
          <p:cNvPr id="7" name="TextBox 6"/>
          <p:cNvSpPr txBox="1"/>
          <p:nvPr/>
        </p:nvSpPr>
        <p:spPr>
          <a:xfrm>
            <a:off x="2728088" y="2726296"/>
            <a:ext cx="1608133" cy="369332"/>
          </a:xfrm>
          <a:prstGeom prst="rect">
            <a:avLst/>
          </a:prstGeom>
          <a:noFill/>
        </p:spPr>
        <p:txBody>
          <a:bodyPr wrap="none" rtlCol="0">
            <a:spAutoFit/>
          </a:bodyPr>
          <a:lstStyle/>
          <a:p>
            <a:r>
              <a:rPr lang="en-US" dirty="0" smtClean="0"/>
              <a:t>Computations</a:t>
            </a:r>
            <a:endParaRPr lang="en-US" dirty="0"/>
          </a:p>
        </p:txBody>
      </p:sp>
      <p:sp>
        <p:nvSpPr>
          <p:cNvPr id="8" name="TextBox 7"/>
          <p:cNvSpPr txBox="1"/>
          <p:nvPr/>
        </p:nvSpPr>
        <p:spPr>
          <a:xfrm>
            <a:off x="6248400" y="2151965"/>
            <a:ext cx="1091966" cy="369332"/>
          </a:xfrm>
          <a:prstGeom prst="rect">
            <a:avLst/>
          </a:prstGeom>
          <a:noFill/>
        </p:spPr>
        <p:txBody>
          <a:bodyPr wrap="none" rtlCol="0">
            <a:spAutoFit/>
          </a:bodyPr>
          <a:lstStyle/>
          <a:p>
            <a:r>
              <a:rPr lang="en-US" dirty="0" smtClean="0"/>
              <a:t>Machines</a:t>
            </a:r>
            <a:endParaRPr lang="en-US" dirty="0"/>
          </a:p>
        </p:txBody>
      </p:sp>
      <p:sp>
        <p:nvSpPr>
          <p:cNvPr id="9" name="TextBox 8"/>
          <p:cNvSpPr txBox="1"/>
          <p:nvPr/>
        </p:nvSpPr>
        <p:spPr>
          <a:xfrm>
            <a:off x="2601808" y="3587554"/>
            <a:ext cx="3416320" cy="369332"/>
          </a:xfrm>
          <a:prstGeom prst="rect">
            <a:avLst/>
          </a:prstGeom>
          <a:noFill/>
        </p:spPr>
        <p:txBody>
          <a:bodyPr wrap="none" rtlCol="0">
            <a:spAutoFit/>
          </a:bodyPr>
          <a:lstStyle/>
          <a:p>
            <a:r>
              <a:rPr lang="en-US" dirty="0" smtClean="0"/>
              <a:t>Mechanization of Computations</a:t>
            </a:r>
            <a:endParaRPr lang="en-US" dirty="0"/>
          </a:p>
        </p:txBody>
      </p:sp>
      <p:sp>
        <p:nvSpPr>
          <p:cNvPr id="10" name="TextBox 9"/>
          <p:cNvSpPr txBox="1"/>
          <p:nvPr/>
        </p:nvSpPr>
        <p:spPr>
          <a:xfrm>
            <a:off x="6050008" y="3507661"/>
            <a:ext cx="2526204" cy="369332"/>
          </a:xfrm>
          <a:prstGeom prst="rect">
            <a:avLst/>
          </a:prstGeom>
          <a:noFill/>
        </p:spPr>
        <p:txBody>
          <a:bodyPr wrap="none" rtlCol="0">
            <a:spAutoFit/>
          </a:bodyPr>
          <a:lstStyle/>
          <a:p>
            <a:r>
              <a:rPr lang="en-US" dirty="0" smtClean="0"/>
              <a:t>Programmable Machines</a:t>
            </a:r>
            <a:endParaRPr lang="en-US" dirty="0"/>
          </a:p>
        </p:txBody>
      </p:sp>
      <p:sp>
        <p:nvSpPr>
          <p:cNvPr id="11" name="TextBox 10"/>
          <p:cNvSpPr txBox="1"/>
          <p:nvPr/>
        </p:nvSpPr>
        <p:spPr>
          <a:xfrm>
            <a:off x="3733800" y="5026967"/>
            <a:ext cx="2890535" cy="369332"/>
          </a:xfrm>
          <a:prstGeom prst="rect">
            <a:avLst/>
          </a:prstGeom>
          <a:noFill/>
        </p:spPr>
        <p:txBody>
          <a:bodyPr wrap="none" rtlCol="0">
            <a:spAutoFit/>
          </a:bodyPr>
          <a:lstStyle/>
          <a:p>
            <a:r>
              <a:rPr lang="en-US" dirty="0" smtClean="0"/>
              <a:t>Programmable Computers</a:t>
            </a:r>
            <a:endParaRPr lang="en-US" dirty="0"/>
          </a:p>
        </p:txBody>
      </p:sp>
      <p:sp>
        <p:nvSpPr>
          <p:cNvPr id="12" name="TextBox 11"/>
          <p:cNvSpPr txBox="1"/>
          <p:nvPr/>
        </p:nvSpPr>
        <p:spPr>
          <a:xfrm>
            <a:off x="3220838" y="6207104"/>
            <a:ext cx="3916457" cy="369332"/>
          </a:xfrm>
          <a:prstGeom prst="rect">
            <a:avLst/>
          </a:prstGeom>
          <a:noFill/>
        </p:spPr>
        <p:txBody>
          <a:bodyPr wrap="none" rtlCol="0">
            <a:spAutoFit/>
          </a:bodyPr>
          <a:lstStyle/>
          <a:p>
            <a:r>
              <a:rPr lang="en-US" dirty="0" smtClean="0"/>
              <a:t>Universal Programmable Computers</a:t>
            </a:r>
            <a:endParaRPr lang="en-US" dirty="0"/>
          </a:p>
        </p:txBody>
      </p:sp>
      <p:cxnSp>
        <p:nvCxnSpPr>
          <p:cNvPr id="14" name="Straight Arrow Connector 13"/>
          <p:cNvCxnSpPr>
            <a:stCxn id="6" idx="2"/>
            <a:endCxn id="7" idx="0"/>
          </p:cNvCxnSpPr>
          <p:nvPr/>
        </p:nvCxnSpPr>
        <p:spPr>
          <a:xfrm>
            <a:off x="2469047" y="2336631"/>
            <a:ext cx="1063108" cy="389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7" idx="0"/>
          </p:cNvCxnSpPr>
          <p:nvPr/>
        </p:nvCxnSpPr>
        <p:spPr>
          <a:xfrm flipH="1">
            <a:off x="3532155" y="2198132"/>
            <a:ext cx="847335" cy="528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9" idx="0"/>
          </p:cNvCxnSpPr>
          <p:nvPr/>
        </p:nvCxnSpPr>
        <p:spPr>
          <a:xfrm>
            <a:off x="3532155" y="3095628"/>
            <a:ext cx="777813" cy="491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flipH="1">
            <a:off x="4309968" y="2521297"/>
            <a:ext cx="2484415" cy="1066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2"/>
            <a:endCxn id="10" idx="0"/>
          </p:cNvCxnSpPr>
          <p:nvPr/>
        </p:nvCxnSpPr>
        <p:spPr>
          <a:xfrm>
            <a:off x="4379490" y="2198132"/>
            <a:ext cx="2933620" cy="1309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10" idx="0"/>
          </p:cNvCxnSpPr>
          <p:nvPr/>
        </p:nvCxnSpPr>
        <p:spPr>
          <a:xfrm>
            <a:off x="6794383" y="2521297"/>
            <a:ext cx="518727" cy="986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1" idx="0"/>
          </p:cNvCxnSpPr>
          <p:nvPr/>
        </p:nvCxnSpPr>
        <p:spPr>
          <a:xfrm>
            <a:off x="4309968" y="3956886"/>
            <a:ext cx="869100" cy="1070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flipH="1">
            <a:off x="5179068" y="3876993"/>
            <a:ext cx="2134042" cy="1149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12" idx="0"/>
          </p:cNvCxnSpPr>
          <p:nvPr/>
        </p:nvCxnSpPr>
        <p:spPr>
          <a:xfrm flipH="1">
            <a:off x="5179067" y="5396299"/>
            <a:ext cx="1" cy="810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885996" y="2989724"/>
            <a:ext cx="1742995" cy="1059741"/>
          </a:xfrm>
          <a:prstGeom prst="rect">
            <a:avLst/>
          </a:prstGeom>
        </p:spPr>
      </p:pic>
      <p:sp>
        <p:nvSpPr>
          <p:cNvPr id="15" name="TextBox 14"/>
          <p:cNvSpPr txBox="1"/>
          <p:nvPr/>
        </p:nvSpPr>
        <p:spPr>
          <a:xfrm>
            <a:off x="477488" y="4090254"/>
            <a:ext cx="2142574" cy="369332"/>
          </a:xfrm>
          <a:prstGeom prst="rect">
            <a:avLst/>
          </a:prstGeom>
          <a:noFill/>
        </p:spPr>
        <p:txBody>
          <a:bodyPr wrap="none" rtlCol="0">
            <a:spAutoFit/>
          </a:bodyPr>
          <a:lstStyle/>
          <a:p>
            <a:r>
              <a:rPr lang="en-US" dirty="0" smtClean="0"/>
              <a:t>Pascal’s Calculator</a:t>
            </a:r>
            <a:endParaRPr lang="en-US" dirty="0"/>
          </a:p>
        </p:txBody>
      </p:sp>
      <p:pic>
        <p:nvPicPr>
          <p:cNvPr id="17" name="Picture 16"/>
          <p:cNvPicPr>
            <a:picLocks noChangeAspect="1"/>
          </p:cNvPicPr>
          <p:nvPr/>
        </p:nvPicPr>
        <p:blipFill>
          <a:blip r:embed="rId3"/>
          <a:stretch>
            <a:fillRect/>
          </a:stretch>
        </p:blipFill>
        <p:spPr>
          <a:xfrm>
            <a:off x="7584586" y="1511803"/>
            <a:ext cx="1231921" cy="1649656"/>
          </a:xfrm>
          <a:prstGeom prst="rect">
            <a:avLst/>
          </a:prstGeom>
        </p:spPr>
      </p:pic>
      <p:sp>
        <p:nvSpPr>
          <p:cNvPr id="19" name="TextBox 18"/>
          <p:cNvSpPr txBox="1"/>
          <p:nvPr/>
        </p:nvSpPr>
        <p:spPr>
          <a:xfrm>
            <a:off x="7313110" y="3138604"/>
            <a:ext cx="1830950" cy="369332"/>
          </a:xfrm>
          <a:prstGeom prst="rect">
            <a:avLst/>
          </a:prstGeom>
          <a:noFill/>
        </p:spPr>
        <p:txBody>
          <a:bodyPr wrap="none" rtlCol="0">
            <a:spAutoFit/>
          </a:bodyPr>
          <a:lstStyle/>
          <a:p>
            <a:r>
              <a:rPr lang="en-US" dirty="0" smtClean="0"/>
              <a:t>‘Digesting’ Duck</a:t>
            </a:r>
            <a:endParaRPr lang="en-US" dirty="0"/>
          </a:p>
        </p:txBody>
      </p:sp>
      <p:pic>
        <p:nvPicPr>
          <p:cNvPr id="23" name="Picture 22"/>
          <p:cNvPicPr>
            <a:picLocks noChangeAspect="1"/>
          </p:cNvPicPr>
          <p:nvPr/>
        </p:nvPicPr>
        <p:blipFill>
          <a:blip r:embed="rId4"/>
          <a:stretch>
            <a:fillRect/>
          </a:stretch>
        </p:blipFill>
        <p:spPr>
          <a:xfrm>
            <a:off x="7340366" y="3869276"/>
            <a:ext cx="1697013" cy="1272760"/>
          </a:xfrm>
          <a:prstGeom prst="rect">
            <a:avLst/>
          </a:prstGeom>
        </p:spPr>
      </p:pic>
      <p:sp>
        <p:nvSpPr>
          <p:cNvPr id="31" name="TextBox 30"/>
          <p:cNvSpPr txBox="1"/>
          <p:nvPr/>
        </p:nvSpPr>
        <p:spPr>
          <a:xfrm>
            <a:off x="7313110" y="5131740"/>
            <a:ext cx="1817549" cy="369332"/>
          </a:xfrm>
          <a:prstGeom prst="rect">
            <a:avLst/>
          </a:prstGeom>
          <a:noFill/>
        </p:spPr>
        <p:txBody>
          <a:bodyPr wrap="none" rtlCol="0">
            <a:spAutoFit/>
          </a:bodyPr>
          <a:lstStyle/>
          <a:p>
            <a:r>
              <a:rPr lang="en-US" dirty="0" smtClean="0"/>
              <a:t>Jacquard Loom</a:t>
            </a:r>
            <a:endParaRPr lang="en-US" dirty="0"/>
          </a:p>
        </p:txBody>
      </p:sp>
      <p:pic>
        <p:nvPicPr>
          <p:cNvPr id="32" name="Picture 31"/>
          <p:cNvPicPr>
            <a:picLocks noChangeAspect="1"/>
          </p:cNvPicPr>
          <p:nvPr/>
        </p:nvPicPr>
        <p:blipFill>
          <a:blip r:embed="rId5"/>
          <a:stretch>
            <a:fillRect/>
          </a:stretch>
        </p:blipFill>
        <p:spPr>
          <a:xfrm>
            <a:off x="2511299" y="4459586"/>
            <a:ext cx="1215741" cy="1207690"/>
          </a:xfrm>
          <a:prstGeom prst="rect">
            <a:avLst/>
          </a:prstGeom>
        </p:spPr>
      </p:pic>
      <p:sp>
        <p:nvSpPr>
          <p:cNvPr id="33" name="TextBox 32"/>
          <p:cNvSpPr txBox="1"/>
          <p:nvPr/>
        </p:nvSpPr>
        <p:spPr>
          <a:xfrm>
            <a:off x="1548775" y="5598067"/>
            <a:ext cx="3001784" cy="369332"/>
          </a:xfrm>
          <a:prstGeom prst="rect">
            <a:avLst/>
          </a:prstGeom>
          <a:noFill/>
        </p:spPr>
        <p:txBody>
          <a:bodyPr wrap="none" rtlCol="0">
            <a:spAutoFit/>
          </a:bodyPr>
          <a:lstStyle/>
          <a:p>
            <a:r>
              <a:rPr lang="en-US" dirty="0" smtClean="0"/>
              <a:t>Babbage Difference Engine</a:t>
            </a:r>
            <a:endParaRPr lang="en-US" dirty="0"/>
          </a:p>
        </p:txBody>
      </p:sp>
      <p:pic>
        <p:nvPicPr>
          <p:cNvPr id="50" name="Picture 49"/>
          <p:cNvPicPr>
            <a:picLocks noChangeAspect="1"/>
          </p:cNvPicPr>
          <p:nvPr/>
        </p:nvPicPr>
        <p:blipFill>
          <a:blip r:embed="rId6"/>
          <a:stretch>
            <a:fillRect/>
          </a:stretch>
        </p:blipFill>
        <p:spPr>
          <a:xfrm>
            <a:off x="7053746" y="5559142"/>
            <a:ext cx="1356392" cy="1017294"/>
          </a:xfrm>
          <a:prstGeom prst="rect">
            <a:avLst/>
          </a:prstGeom>
        </p:spPr>
      </p:pic>
      <p:sp>
        <p:nvSpPr>
          <p:cNvPr id="54" name="TextBox 53"/>
          <p:cNvSpPr txBox="1"/>
          <p:nvPr/>
        </p:nvSpPr>
        <p:spPr>
          <a:xfrm>
            <a:off x="6945489" y="6496543"/>
            <a:ext cx="1766253" cy="369332"/>
          </a:xfrm>
          <a:prstGeom prst="rect">
            <a:avLst/>
          </a:prstGeom>
          <a:noFill/>
        </p:spPr>
        <p:txBody>
          <a:bodyPr wrap="none" rtlCol="0">
            <a:spAutoFit/>
          </a:bodyPr>
          <a:lstStyle/>
          <a:p>
            <a:r>
              <a:rPr lang="en-US" dirty="0" smtClean="0"/>
              <a:t>Turing Machine</a:t>
            </a:r>
            <a:endParaRPr lang="en-US" dirty="0"/>
          </a:p>
        </p:txBody>
      </p:sp>
    </p:spTree>
    <p:extLst>
      <p:ext uri="{BB962C8B-B14F-4D97-AF65-F5344CB8AC3E}">
        <p14:creationId xmlns:p14="http://schemas.microsoft.com/office/powerpoint/2010/main" val="1816135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our Brain Integrates Technology: Perception </a:t>
            </a:r>
            <a:endParaRPr lang="en-US" dirty="0"/>
          </a:p>
        </p:txBody>
      </p:sp>
      <p:pic>
        <p:nvPicPr>
          <p:cNvPr id="4" name="xNkw28fz9u0"/>
          <p:cNvPicPr>
            <a:picLocks noRot="1" noChangeAspect="1"/>
          </p:cNvPicPr>
          <p:nvPr>
            <a:videoFile r:link="rId1"/>
          </p:nvPr>
        </p:nvPicPr>
        <p:blipFill>
          <a:blip r:embed="rId3"/>
          <a:stretch>
            <a:fillRect/>
          </a:stretch>
        </p:blipFill>
        <p:spPr>
          <a:xfrm>
            <a:off x="381000" y="1681162"/>
            <a:ext cx="8390467" cy="4719638"/>
          </a:xfrm>
          <a:prstGeom prst="rect">
            <a:avLst/>
          </a:prstGeom>
        </p:spPr>
      </p:pic>
    </p:spTree>
    <p:extLst>
      <p:ext uri="{BB962C8B-B14F-4D97-AF65-F5344CB8AC3E}">
        <p14:creationId xmlns:p14="http://schemas.microsoft.com/office/powerpoint/2010/main" val="386994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our Brain Integrates Technology: Action </a:t>
            </a:r>
            <a:endParaRPr lang="en-US" dirty="0"/>
          </a:p>
        </p:txBody>
      </p:sp>
      <p:sp>
        <p:nvSpPr>
          <p:cNvPr id="3" name="AutoShape 2" descr="data:image/jpeg;base64,/9j/4AAQSkZJRgABAQAAAQABAAD/2wCEAAkGBhMQERUUEhQWFRUWFxUXFhYVFRcYGBgYFRUXFxQVFhcXHCYeFxwjGhYUHy8gIycpLCwsFx4xNTAqNSYrLCkBCQoKDgwOGA8PGiwlHyUsKSwsLCkpKSwpKSkpLCkpLCksLCksLCwsKSkpKSksLCksKSwsKSkpLCwsKSwpKSksKf/AABEIALcBFAMBIgACEQEDEQH/xAAcAAABBQEBAQAAAAAAAAAAAAAFAAIDBAYHAQj/xABBEAACAQIEBAQEAQsCBQUBAAABAhEAAwQSITEFBkFREyJhcTKBkaGxBxQjM0JSYsHR4fByghUWU7LxF2OSosJD/8QAGQEAAwEBAQAAAAAAAAAAAAAAAQIDAAQF/8QAJREAAgICAwACAgIDAAAAAAAAAAECEQMhEjFBE3EEUTJhFCKh/9oADAMBAAIRAxEAPwAlnpweoCdacKUJKxnQ1Gt0jQ7dD/WvQa9yz0JoBH5z3puc17awr9oHqf6VOuC7n6ULGRVLUwtRAYNf/NP8IDpFLYQX4bHoaRwrHqB96JAg7EH2ppWgEGnAR+0T9qb+agdKJFKjNqlYUUDbpht1fNmmGzSMYoG1ULWvNRM2aiuWdR7/AMqUYpeFXhtVf8Gm+DQGAPGsAbtl06lTHv0rFYDgDLct/nIyWyYY5oOu09hXUvAqjjeCJe0cSJmPWmjOhZQvYEH/AA3D6DK7DooLn7VKOYHOmHwrR3eFH21oxheB27fwqB8qGmYOYkkGNf6VOeVRKwxuRSu38Y/x3rdkdkALfUzVO7wlG/WPcun+IwPpV9xXvSpPM/C6wL0p2sOtseRFHqRJqO5ec7sflp+FX0tyDVa9b1pVkbeynxJdEaDKQ3Yz/WjhtUIFmVNadMfKKbVtLUpLMYMGI3Ywo9d6yYfj5SoojhV1hIRiO8R+NDMXa8prQcLBxHnFy/eIJ+H9WY2ytEMOszUON4U5Z4RoEzOn3OlCOSLk4p7Enj4mQFqWH+QOpqxw3g1zHuMv6PDoSM3VtdY7kxv0qzxPhVzDL+lGUsjRBBI06xoDrRrg/GEtWbFoKdVRQY0kgfNvkK6E2lrslSk9hGzy9hcMghFXpmbUn5nUms3zBy1buAvagMOg2/tRjiPAr1y6WN0Ku0nVgs6hOi1dxWEtYe2ql1tiN2JLN7LuaVcr5RZRqNVJUjnuAxwRcraEEyDSoziOF4V2LG6ZP/tPSq/G9nLdG2XCnqQKmXCDrJqaKeKucYxLAHSpgteAVIq1g0eZa9y0+K9igEHcY4muGtNcbUj4V6sewrnuP4xexJl2IBJAVTCgdZG5PvWj/KJdyrZ00LNJ9lBArE3Mcg+v9ta1WOmTYa0yaoWUmQcunXfSjHDeZr9pgHYus7Nqfk3Ss5axudwiSWJj0HrRkcKYbjt167zSPRSMeXR0Dh+MW8sr8wdxVg2qxPKtm4mNXojo4Ya6kCVP2P1roBt0FsEo8XRUNqmG1V026abVBgKXhVFetafMUQNuo7lnQ0gxU8Km+FVjxFkLIzESB1Mb0/w6VjlPwqXg1cNuvPDpWFFTwqAcRsZbjjoYb67/AHFabEXFtqXchVUSSdgKxnFeOpeaQWtKARney7ExJ+AQQKSUHNaKQmoO2QXbetS2relDcTi7lpgHVToJiVaCJBIJO4IPzHvWt/J5wHB4pXGIuFi8i1aDsMoEEtmBkv5gIPToa3+NJ9lH+VFdIz4UiRXlvDO7BVUsT0UEn6CifNPAG4c1sIfEsXH/AFjfrELABEfpEgkMAN4I011f5PcUAt5OvkuesEZT+FIsL5qLHedfG5LwzS8oX1XNdy2V1nOZaNtVWY3G5FFcNZwyIqC0cSyGQzJmUMOq/sjr1q7ztxFLF4AWA9y4JNx9UgwuULO8qCTp0oPzdaxiYdDbcE3BBCtlKkjy5P3pjr2NUl+Mm68+zmedyWwne41fDLmNmwnXxG1A7BU69vN8jWNxzNnU4i+WIunL2IfRFIoVwDhLYrFpbvNq25PSATE95/CtPx7hN+20KmlsF3ZxoUQaFT3P8zVceGONVFJfSJOdsXNQ8TDJ3jL/APWR+FBOXSEw63DbJvqSgLKxAAbSOwiNq19nDi5bQMAdEYg+2tE1xzqIBIAGgEQAOlVULMsqh9mbweJu+H413zXCSLSlYtqdZuQRJjpO/SqNnBMC126+d2Ora/zqhj+YrruxUwgLQN5k/E0kyTVF+JXryldW66KZA+XStLG0qQ0Mycrkgi97MTB9KVQ4a2FWDv1pVDizo5HRaetMqRRXWeYSKKlUUxRUi1giivaVexWCDeP8GXF2HtHQnVT+6w1U/Xf0Jrh/ELD2rjW7gyupII9R27jbWvoQLQTmLldMSGOVczKA0qstl1TzRIgzt3rXQyVujnf5PcCWZ7jD9GP2jtI31rUcR5gwikKuZ201VTlH+46VPy/yu2HR7F74DDLDROYaiB209Kr8R5Rtr5s2g1gz06kkwPkKlJqT2deNSiqRQfmC4t9FtjKsj4QCzTsCx0VddetdFwksiltyBPvWdxN7DphbbhrfiWbYySy5ojVSBqJ+00e4BiTdw1q4RBZAY7dvtFLHvQMy1fpZyU0pVjLXmSmOcrG3TTbqyUppWlYTK8yXBaXxFdVe2SQCRLAwSo660bw7B1DDqAfrQvmDlBcUS5jNBCyAYJjvtMCYovw/BG3bVTEgAGNvlQYyPfDpFKsZK8y0jHMvzOFN3C23IytcbQ7ZgpyMehgnQHqZ6VgeJcQIdkJMBj9JJ1+tbvnzhbXLaOhhkJykfssdVaemoI+Yrn2PH5xbN1RF1TF5OoPUx/n2quMnOytexI3ktpsTr9f8+XViY5AhKeJ4uZSpzBVVADIaPMxLRGwETvVcBiNEkamRv6jeor1iPMp07be4ro0QVmi4vzjfxVhbdxiYIzMT5mgyk+oOs+3rWh/JtxJlxgVz+ttsvzHmH4GueW3gntE/Sj/LXF7aYjDsC2YNL54Cq2oIQ7lcp3J36UrjRfHNbi32dW5tsi4LJP72UkHaSGH3WPmaEYKbxTOWb828RUURAuE5fEdieinTT9t6NcbOaw8bqQ4+RmsycT4eLdZhbwVpn95ZX7yPnUpujQVhLl3lfJxDxiwaLZYoIgNJU/KG0n1rQ84XIwl7aCFT65V/nTeWbk3L5IAb9GCepGUx/wCO81HzoZwzDu86/wALT/8AmjFNR2LJ3LQHwA/Rqf4QPpVLmTG+Fh2j4m8o+e5+k17Y4nCLBQBRqJJZoGwjb3rN8wcT/ObqoggKJgsokk6nf0qyok07AraCtvyLwoW7D4l482iz+6s/if8AtrHWsC90nKJCwGMjSdAd9flWufGm6EsWjFq2Ap+Wn1OtGzFpcTdeWtgBZO347Uqr4jmmxhj4bTIA0UEgemnWlQ0bZoRUi1HNSLSmJVqQVEpqQGgEdThTRTwKxire4hkurbK6MCQ06SOkVeG1UMfhLUi7c0yazrp9Kt4XEK6hkMqdjQCUeMW/KHB1GkE7+gmsNzBcZ0y52XqfrrWp5pxyB7Kgy1t85A6AqVg/Jj9KzPF0zibfmUzp2mlarZfHPTQN4ilhEVizXLpA1K9PfpW45R5ntNh7aXCLbIqrropgRIJ2PcGuY4iyyjzucg3B7die1RXuPt+cE2tbRjMIkagSRWSt6DN62d7tXFYSrBh3BB/Cn5a5XgsSUgr4k/wiN/XpWhwPNN62Bn8ygiQxXNBPQ961EjZZa8yUsNfW4odDKsJBFS5amxiHJXhSpsteFaASApXmSqGC4z4l5rZAUgHTNLeUxrppprRRDBpRipicMHBVhIOhFc85i5Te1c8S22Vtg5HluDol0d+ny0rpdzU6VE9sEQRI7Gsm4szVo4ffuBSVdTaaZjp8jsRVfF4edQyz37+4ronNnL9tYZfLIKxuJ3iDtpNZrCcr2ZzHzH93Yfbei88Y9jRwSktAThPCRdJL6Iuhj9on9kn0qbiHA/0gKKuQqxYFggAGjCSZ2I0Ao6DACqAANlAgCPwFVOKgMkvbZ7aOGX/+YdiArnOQWZRmEBREg61sWSU534Nmxxx469N5wriAv4dG2Fy0CZOxiCCfQ1msXh2d7YI8ypl0IJOUkqVAMncaxFZfD8VxDgWLACS5RLVsefMTspcs092BXYnSu4cjchW8BbzPD4l4Ny4fMZj4VJ1gd9zXRKN9nNCbWzM2eFcTYTaHhZgsnY6DTU7fKN96F4nl7E29cRbZz/1CS/z8xPrXZyKhvICNRNBxsZTrw49wnGjDFsoRg4AdWRSGAmNxrvtVHimBwl9s6WAl0iCDddUGm4WO/T71t+aeVrcG5bEdWUbH1HY1zt38xU/Eux7j+tTtrorxjLsoW+B3LU+ee+XQjrtVzDm9bANu4FJ6OuZW/mG+de3MYZAmCNm/qabdvgCTqraN6Hv9a1tbQWovTQEu22DHMCTJJO8k9aVW719VMNr2Ou3TpXlPyZPjE6iDUimogaetOc5MpqRaiWpVoBJVp60xaetYx7ct5gQetZ7H41cBZ8JXzXDOWd1BO8Dt0ozxPG+DZe5+6OvckAfc1zvEYlnJuMdTMsdz7Dp8qeEb2LJ0Q4i+QGP7TAkTqzGs5w7A4i2gbx3QkfDJO/odK0dgaEj/AOTdvQV4igklRpGrnv6VZqxFop8QxF25hhh3RJLBje1Vyq65Sg0M6a6bVHg+Xv4zr+6tW2uZiGUdYzN27+lXOnx+oC1N66KLe2Ns4dkjyswOmpjan4hvIYCgxGra08O3RZB6uTvVa9eshCzFUI1MliKWhrDnIvMgt3PBcxbcwkna5O3s0/WK6LFfP2FxwYkp0Jg9hOhFdf5L5kGKtZWP6RBr/GvRwPsf71Oca2GL8NFFeGnGmkVEoDk4NbF43tc59dBpBgVbIqQimkUowwio2qRjQHifN1i1IU+Iw6JqPm2woVYR3M1gGwSR8JB+Wx+xrJfnCXrq2sNbuFm8sGJJG5WDtuZ2rX8Gv3cfaYm0FRsyqQxM7gyWUDT0J+VR8M4YuAtEtl8Zl/SNIi0nW2G2nqxpXi5PaKxy8VplPD8vJZkMy3CRDACV3mFJgkaDXY0C5mezcs3EtozG2sllPwgHNliZ1mYA1pcX4yLjAgFVAENlHiMJMrDDyoYBmZP3qLh9xnCgBUtsxWA3mYAgHfv79Ksqj0JxlN2w1+RrlJpfHXlKklhZDiCZ+O7B2G6j2J611bPFZHhvNwFwWWTKugtsNBA0CkdNvatN+cAa1VSsjKDWmWDdqG9iKd4oIqrfPai2KkUca+YEHY1x3m9BZxIynr9JP+fWuq8RxGWuPc83815z2y1KO2XeogfFY6G9JP0O9e2uKGCpO+n9qFXTnFVkvEH1q3Eg5mmwvFkVYY6+06dKVZ7ODrXlHgDmdzw2JW4quplWAIPoasKay/Jy37KNYv22TIxyFhoR1UHrB/GtMppRUTqalU1ClSrQCSrUi1GtSLWMC+bGjCXNY1TX/etc18eD0JOm+nYGK6bzOs4S96LOvcEEfhXJcVowOUayND1GtWx9E5BZMROg85Gh/dFK7iiVIUAwYLHbUdB/Ogl7jTEeEqhNgQu7fzmilm2oyKTMTKjoexPeqCljINFLE9YFWUuFQGOVN57gfSe9RrIE6IB9f6morKB2aBM6yxIHtpSsdDcTjl6FnI+X+dKgvXwVb4V0nXU+1XbmCSfOQDsVWozwEMAQMo6ljQDTMsALd4hfhaCB76/SZrR8v8WaxdW4hkqdexQ/EvzA/Cpsby2l3C3SnmxNiLgyyM1na4oA+KNx119az+AviBrPWBt8zQ1LRumfQOExS3ba3EMqwBHz/wAj5VKTWC/J1x+ScOxkGWTsD+0g/H61rsXxZUJVQblwCfDTVvdjsg9T965JKnRdO1ZdNUOIcQKpNkC6+bIFVgYYifPHwiq9jjPgujYqMr6PbAGW2CYzEzmYjrMCJ0oLz7xt+H30GHI8FhKKoGUMNGWAInUEe9FQYHLwqc03TZsk4q+GvE+WyphFHWVAlj6k1gH4w111QQoJABI0EmJgUuJ4t8Rca5cMk9/80oacNIM6DuTA+tWUUhHJnW+ZOYj+bYbDWTkQWlNzKIzaQq94mSR109ax+E4owZrceTQspiCwErJP7IMaDqBvRfhhv462FbD5UXVL2YoB3VcwJuL1+E770uO8EGHCQZzaEnuIMCOkVLJkUYspix3JAnEHNDTJM61suSOE2rqWncEFC8A7OwaJHcCRp3FYtmgV1nl+7bGDsWyoYG2mjAEEsASdfUmuXErbO/K6WgLxzlnEsVSwLZl5UksCBucx1gDTXvHequL5lxFxrtooEawcrhCWLdyGMQD7Gt1ca1h0OWAWGpBJPsJ1j0oHhMFbW7cuAEC6BnzAyD3IPQxv77V1NaIwnadr6MjwvHXpLC5cAB1VoMfOtRY4+GGUtDdjp/5pY7lsGTbJTNuVOhHsZFZ3ivKTEpaF0kls0nQ21AMmR3kKBQCql2HsZdzVy/nPAkXHPSAfv/cVscVwB7UBcVf9wUI+hU1m+ZeE3guY3ncQQcwTb5KOsUItJ9izjaOfq9V7j6n0rx0IaBTkwpOkgECdesdBXWcBAzesUqeVPSlRMd1SzdbCNcdmz2z4uu5Cg5lPYZS2nerdi6GUMNQQCD6HWuW43m/EOjWUusLLCCIEkdRO4HpWp5A4rnsm0x1t7f6Tt9DI+lQ4tIa7ZsFNSq1V1apVasYsqalBqurVIrVgkfFkDYe6DrNt/wDtNcbxVubZOTaDoa7LjTNq5/ob/tNcdtJIHkbbvVMfpOYDuXWV1KEqZA09TBFaDh9h7YbM48x3nXTf8aF4PhrXMVasqvma4sSf2QczE+yg/SjXHME1jE3VUZgLjkA9AzZgBHSD9qpe6FrVnr41QZAze+n2qe3xByPMR5YyommnXWqmGx9oT4qsvoon7iiNrFWLo8txEI0gnzH661mZEn/FQJIUKp0k7z6UrvFD4ZZbZZgI8x0JOg0rxMCMwUyf3WYeUz61Dj+G3CSM8/wqQAPWaA9lPlvi74XFjEXJMBlYbEq0SANhsPpVjiowrO95UyvcObwg0W7f8R/eY7kAAa1RxV5balbt5GYgDKNSNe/eqwt2ms3C7Zbq+H4YJgOM2W6kEasAVYa7KwpKMwhg8aUIZMsjY9j6AaUd4dxK48Bn0JPlEAZVALtAEEksgHu3asKl0rsavcPxZEsW0ErGsjNEHbaRH0o0mC2ba9xhLb27aL8bQSoByoPiaOpmAPeekG1xDEWrqqiWwq/tG45addGZjqAAdhWa4QjX7oFq21xwDAHZiMxMmBrlrYYbkO54zXeK3lNp1BW3bckZ8pLLcBUEkgGI3gyKWURoyM3hcSly6bOGUX7iyYsrOinVyzRC7awOlGsPyZj8TfNzELawls6gp4bMHkRmXZQddQfiI7kiTE854WxlOBs27Fu1cCh4yBoBLqQvxDTc/vATrQHmfnO7fDXFuF5UwugVVcAkZRqT0g/elod9Gq4fzCvlR2zQApuMRJZdDnA0BMdNKXNdrPhyR+yQwP2P2NY/g+ATDX7K4h7JteF5kWRmkkLJJ828iN8gHvuMBy1iLlt0tBDZIKwWjJIBBtwNUIMidtqhKFr/AFKwnUtmCVZFbvgFwNhMPcYkIkq/pkJAmPlQocCRJRrbBhoxc9euk1fwNoW0CiAgkwJ69e1RgnFnXOSktE3EDiFuBrLKybrmkxV3h+Mv+J4l0gHLlhZiJknWs3gOH4pw9zDtmUXHUI3TKxk6aiZH0p2G4rjFuBb2HJWYL2507lg3T2NdNekrNfiwlwGCUbujFfqBpQY2nQ/ESCdT1PuetPN5gYingk0knZVSpUV7pJ3oXxy3NtvaizLQ/itwBCToBvSR7A3ejk17AEx3P+R71XxNtrYKsBPf+daPjXF7dryWWt3GaTmGoWe5G5/w1l79wkHNqzTJ3rtjtHBkUU6RXYde/pSpotGlT0RCC0T4Bxf82vrcnyg5X/0ncHt0Pyo7yBy1axF4teytbtjzW2Jli2i+Ubr79q6BxB1sm1btYZFtloQ5FCjTWF6N61Gc0tDxj6RrdnapkahpJt3blpoBUhlA/wCm5JTT0gr/ALat27lKMXVapVag+K4wtoxBJ/zrVC7x+43wwo9N/rSOaRSMGzR8RugWbkmPI3v8J2rky2wFUAPPY7/OtTdulwZJMg7nvWVvoSNc5UE6Kfx0quCXKyeaHGixwBsvEMMwB0u5TGujIy/z+1afnzA/p1eGIdY07qYP1BH0rF8NxhtYqwyIFIvWh5jJhmymY20Y103nZR+bTro6wRuN6o3U0TX8WYBUHRP/AJem9PuKCIYrp0AnSnFVPxKTqdZioL1xY/ZVdt9z/EdZ9hVbEIiifCniR0GpX5DpVHF3mckXGIG2UbkdjH4U/E8RAELJ9Yyr9Pib7Uy3h2xDFbC5VIUmTMsB5jJEtrJjYVNyQ6TKeFwq3mKJoYlZGhjeewj8K3XBOVrYJDvcKlQrqGCh9JMkDN9CKrcG4WqLmywWM95Pf+go7hmyCfcD26/U1y5Mj8OmEF6S/wDp5gmEgXAD2ukxPvNUv/T3DqCAbk7NDDVT6MCPrRfB8SysiHZtPnBNEbvD7V3MXLCQAYYgET1ikUpP0fir6BfLHJ4wV4YjD4i5MGEcIVII+Fo1ImDoem9N5v4TeaycS15rjm5qjL+rVfMcoBjcA7jQjXejmGsiyBbX4QPL7dqfjQLiZHDNaJHiKvxEDUFT0Ige4Jp4zd7ElCujGm8/EuG+E2bNhixXNllrRMC45A3AEMBpJnpWXsYdRbnLsz27pk6NANuRsoiSD1n0rYYDE3Uwr3bNlbT27jFVJLBrWeXVp3bLIMaUBVs7M1jDqbQa23lkkoq6m/B8yAGD2IBq6dkGgXw6xcvYi3nVYSzcKl0J8RcOs5BO85htWg4N+UXEugt2xdu6nObaMzNM+Usg8sEkj3oZjcNdbJ+sLXHe8hbTJpkUax5SJ1H7td25Nu3fzO0Lq5XVQp6ZoAho9R9xWpWFydHLMLguJHzW8DedWPw3GVD7lnIipW5e4wCAy2LIOwa5JA7HLmBNdomgXMdlrpt2wCFzMWuROWAfL6Ekgz6Uk4pKx4ZJNpPoA8vcAuWMPlu3Ee4Xd2KCFlzOkir6YYDU1QxN5rEZmBXo39e1QtxNn229KjyR11/ZNimBaBUFwV7aWN68Y0tmK7rWX50vkWSB10+ZrVuPrQnivDC0C4sBpCg6nbVo6HYD8KylWwPqjjj4PLBPUb/1q3g+Erd/aPyArpF/kGxcChWe2ekEMD7hh+BFCr3IGJstNspdXrBymP8AS2n0NWWZM5Xio5/esBTGvzpVd4zwm8t5g9q6CDp5GIgmRBUEHc0qrZJoNcnc3LgLzkoTnUJJ0CkNMsImj+P58Pii8623IAChZ1BMwrSfc6VkObLttsdiWtQUN05SNj5VDEf7g1DBWcEzKTRrLnOLX8eMQ4CKyraygyAgJKyepzMT862lm7XIwa33LfE/FsifiXyn1jY0JIMWEOOWpAcdND7HahSvR64M6lT1FZsnKSD0rmmjqxvwtK1AccFzuNTr/gqxiuYLNvdsx7Lr/YUKw/FReLEEr5iYMGJqv48Wm2yf5Ek0tjZyXrbQBluW3jf4XU6/Su0uQw11BGxriuObWS0gamB0G9disXwyKwMgqCD3BGhqmXwjjMlzNy8js7W0C3CVIP7OgAIA2Ex2oP8A8vxbyO5jNmlVAI0iAST9a0vEGOYmep/GhzNSWyqQOtcAw67hifVgfwFXrdtEHkXKYIB6iQRP3pE1Dceg9hLpvBdtgABPaNKYuNzGFPuw2A9KDPLsDMz+z89dPSiNjxAIyCPQQPn3pXEZSL9mMysV+EypMzP86KcRbxbZTVSQeu4I6Hr7UJtsx3Uj1jT+1VeY+J3EsxbMEMpnrBEGD01ippOyl0rDuH4gmHTNeuRCqssdTlGsD3/Cg3EPykAaWEzH959B8l3NYoYVnOa4xJ9dT7elazkfkw426R8FpINy5AJ12RZ/aOpmCABr0B6FjS7OaWRt2GuS+CNxfxLuOuXfCtsqratt4aOYls0eaACuxG9dRwOEtWBlsWktAxIRQswI1jeq2EwFrC2wlpQijYDU+pJOpJ70Qwls7nTtVEidkgwCEhnRWcbMQCR6A1aqLNXuejYCUNTLlvWRTM9OFyg2agHx7ha3liPeNKy9nkpQ0rcuL7Ef0roNy2G3FVTg1Pp7Gp8EVWRoztjlkDd2PuJ+5NWv+D21+JmPpIH4CaMjBL6n3JqRcMo2ArfGjfLL9gexhFX9WgX1jX6nWqWL4VmYsTmPr26Adq0rWRUTYcUeAvNmZsYGDJ3q/ZsL2mr9zBimjCxWWNILm2e4fByNh9KVW8O0ClTcULbPk5ans25qCyjO2RVZn/dVSW+g1ok3CL9u14t629u2TALDKTOgMfEAYMEimYqOp8vcqYbC4dLl6wtzEZQWBAuOCdwgOggdqqcYvn83TE5AttW8Mqq65XIFswOoaJ/1Gm8O/KJYXCr4aszqircbRCGCgEgbn3oZ/wA4Li8O1nwwlsONS0lipzDTtMb71zu7tnVjx83xiA+L883LTFLdrKYBzXNdD1AG/wBaymM4pevtLuTPQaD6CtNj8GuIuFWUbZU6ZZ2Iq3/yNasJDMblzc9FHpAqqlEXLiljlVmJt2GY5UUt7CjfB+X7quruVUAglT5sw6ggaUZsKFEKAB6CKsK9Tlmfg0cC9N5dwFpsNNu2i6AnKoE9ddNa9FwdNulP5ful8Oum6/hp/Kq2ItG0QD129qmNNGe442S6Z0B1B/Gq9u7I0Gn+a0X4vZW4gzR5TOtC5A9gNPlVE7RLojbShXEcbExVzEYvQ1nsQpbrTJAk/wBHicSuIyLbIlgSSRJ0P96J2eLYgam6APaqNtiFCCInNJAmYjfce1NZj16/iKOmDaCD8x3erFvfT7Cpl4n4qsGE+U6A9xuPnQNqkwtwoZB1FZwQeT6J8OjGFCksYUKB5ixMBQO5Old75R5Y/McMtofrG891v4yBoPQAAD29az35LOE4RrIxCqLmIzPndzLW2LGFUHRfKRBAkg10YLTxJSKX5oqyznYSSdgB1rC8c/KPdS4fAS2bKgGXnM4kAssEQJIGxP8AItjeNDGm7aX9TLWlb/qMPjb/AE9B3g9xQHE8Jt4nG3h8NnDolmSNMtoZrjN/uLfNfWklKjG74ZxW3ibYuWjKn0IgwJBmrWaub4Hnw2yiW7Qt2SxCg/FkH7Tk9SZJ6CNzqa6BhcUt1AymQaKdm/tFlTXoNMAr2mAPJqMGn14RTAZ5FSLTAKeoogPYqK5qalY1Fl1oGERTClTUxhWCRom/vSqzZTSlWMczxDYfh9qLdoQdHWyoNwgjVmIkn13oDicDc4lgb4doj9JbjSDbBKg+m/1ojxTjuEtIyW7kORHiIoYrO5BbTNExNZnG8/W7GFuYbDI3iMpt5jGVARBM/tGNNq5Ypto6G1Ry8661peUrFw5yASggk9j0+1UuFcDa/cVF3P0A6k11zhXDLWFshQAFUST1J6k+prpm/BcUnCSkvDM4bAMrrcZSFGsnqRtE79Ku/nOaSetQ8Y4sbrnsOnb0oXdxRiBUki+TI807FePmMbV6pqhcxyrufpTV4oT8CfNj/KssZX5cWPvZ1vluPze3rpkX8NfvNB+NcbW549uzrdsifaQYP2rPcG5laykOx66LGs9PSghxbLcuXEYqbshupykzG1DhsjLIu0DMRjr+IMu7e0kKPZRRO1xRwANCYiftMVUAr01VnOke3LzNuZ/D6U/D4drjBUVnY7KoJP0FX+W8BZvXsuIbJbCMxOYL8MaFjsIJ21rT3OccLhFNvBWQ3Qvqq+5Y+a59vekbI5Msoy4wjb/4Yt7ZViG0Kkgg7ggwR/KnAf5/m1OxWLa9ca40ZnYscogSd4HSmTpWOldbILtsb/Wo1IB2q1l/vXlrC57iKTlDMFzRMSY2+dGwV+g1yPzW3D8SH1NthlupO4nRx/Ep+xPeunjjuIuWL2Ma54dhUuLatgfrHPlRiT0DT6k6yAIOCxfJtu3Ycpma4FJBJ3y6kBRpqAR86p8vcVu4i3bwbOfDtsz217zJy92iWhR3PpSpqXQ+fBPF/L03nJrK9hbKfGjBpjYM8/gd/wClFPyh8W8O0LCwDekuR/0xv9TAnsDVzl7hCYO2114QZZYtuANyx6adKxXGLl7HC/ikB6JaHZBvHrGvu/pTVRyt3SKPBMGcbc/N103LNH6tR27g7EdWPprv+F8Rw2HCYS3cztb8mmsHUwzbZt9OkVkuS7o4fhHxLCbuIOSxbOhISdTOyhpJMbL1kUU5X5UIskgzcc5muNMEnt1BB69ZoNcXob6NwKdFRYLCG3bVS2Yjdj1PU+ntU+WqIB7FebU4CkRRMe01hSBr0msAY5imjSkzRqaSDqaxj0mNTXqvNVnfM0V6z6/yrGLttaVQW7xFKsE+SVx9zLlznLsAY09AYn70rVvoNz+JpUqILOn8q8ufm6SQDcaCx7dlHoKr828cFsZJgDSddT/avKVTKGBs8ZcLkUZiCQGY9Ok+tPAuFvO0z07UqVONBWmxGwBqdB9TV/CgZZA9p/pSpU8tRIx3KiU7V4w2rylUSwiP51Hlr2lQMeBd/kaeq60qVYyH5YNOy0qVAYcFpPbjc6ilSoB6NPiOeAFXJbLOQM2Y5VBjWIktr7VkVxLJczocjBsyldMpmRl9jSpVoxS6KZcsp0peHSMXzs3EMNZtCVY64iNiVMKo7gnzekAUWv31wlvMoJtZfh7mPxJ79zOwpUqojg9Y7Bct3C/5xjGAS3bkhdRbVQCLSAdIgk9TRXC8avYi2WsgWrY0trALMNILHZAZ2E+9e0qAyMNjuP4nxGF+459EbLAMw6QdGEHfeCNiDRHBc3YnBZPEc30cB1VtJtnZwTqrGCMp7a9KVKpT01QU2dM4fihftJcSSrqGWdDBGmlWCh7V5SrojtAZ4bR7V4UPavaVYBX8FmbUaD7mn3lMbV5SoMZFe3ZMx9as+CQNq8pVkZkSWyZ0696VKlWM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AB5vYz1-T_Y"/>
          <p:cNvPicPr>
            <a:picLocks noRot="1" noChangeAspect="1"/>
          </p:cNvPicPr>
          <p:nvPr>
            <a:videoFile r:link="rId1"/>
          </p:nvPr>
        </p:nvPicPr>
        <p:blipFill>
          <a:blip r:embed="rId3"/>
          <a:stretch>
            <a:fillRect/>
          </a:stretch>
        </p:blipFill>
        <p:spPr>
          <a:xfrm>
            <a:off x="499533" y="1671637"/>
            <a:ext cx="8001000" cy="4500563"/>
          </a:xfrm>
          <a:prstGeom prst="rect">
            <a:avLst/>
          </a:prstGeom>
        </p:spPr>
      </p:pic>
    </p:spTree>
    <p:extLst>
      <p:ext uri="{BB962C8B-B14F-4D97-AF65-F5344CB8AC3E}">
        <p14:creationId xmlns:p14="http://schemas.microsoft.com/office/powerpoint/2010/main" val="2196773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Hammer-Man!</a:t>
            </a:r>
            <a:endParaRPr lang="en-US" dirty="0"/>
          </a:p>
        </p:txBody>
      </p:sp>
      <p:grpSp>
        <p:nvGrpSpPr>
          <p:cNvPr id="8" name="Group 7"/>
          <p:cNvGrpSpPr/>
          <p:nvPr/>
        </p:nvGrpSpPr>
        <p:grpSpPr>
          <a:xfrm>
            <a:off x="2209800" y="1295400"/>
            <a:ext cx="4343400" cy="5078506"/>
            <a:chOff x="1676400" y="918883"/>
            <a:chExt cx="4572000" cy="5378823"/>
          </a:xfrm>
        </p:grpSpPr>
        <p:pic>
          <p:nvPicPr>
            <p:cNvPr id="1026" name="Picture 2"/>
            <p:cNvPicPr>
              <a:picLocks noChangeAspect="1" noChangeArrowheads="1"/>
            </p:cNvPicPr>
            <p:nvPr/>
          </p:nvPicPr>
          <p:blipFill>
            <a:blip r:embed="rId2" cstate="print"/>
            <a:srcRect/>
            <a:stretch>
              <a:fillRect/>
            </a:stretch>
          </p:blipFill>
          <p:spPr bwMode="auto">
            <a:xfrm>
              <a:off x="1676400" y="918883"/>
              <a:ext cx="4572000" cy="5378823"/>
            </a:xfrm>
            <a:prstGeom prst="rect">
              <a:avLst/>
            </a:prstGeom>
            <a:noFill/>
            <a:ln w="9525">
              <a:noFill/>
              <a:miter lim="800000"/>
              <a:headEnd/>
              <a:tailEnd/>
            </a:ln>
          </p:spPr>
        </p:pic>
        <p:pic>
          <p:nvPicPr>
            <p:cNvPr id="6" name="Picture 5" descr="Bram1.png"/>
            <p:cNvPicPr>
              <a:picLocks noChangeAspect="1"/>
            </p:cNvPicPr>
            <p:nvPr/>
          </p:nvPicPr>
          <p:blipFill>
            <a:blip r:embed="rId3" cstate="print"/>
            <a:stretch>
              <a:fillRect/>
            </a:stretch>
          </p:blipFill>
          <p:spPr>
            <a:xfrm>
              <a:off x="3233780" y="1447800"/>
              <a:ext cx="1457239" cy="1590931"/>
            </a:xfrm>
            <a:prstGeom prst="rect">
              <a:avLst/>
            </a:prstGeom>
          </p:spPr>
        </p:pic>
        <p:sp>
          <p:nvSpPr>
            <p:cNvPr id="5" name="Rectangle 4"/>
            <p:cNvSpPr/>
            <p:nvPr/>
          </p:nvSpPr>
          <p:spPr>
            <a:xfrm>
              <a:off x="3581400" y="3352800"/>
              <a:ext cx="1066800" cy="9233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3608294"/>
              <a:ext cx="381000" cy="430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27442" y="3259359"/>
              <a:ext cx="1719769" cy="977931"/>
            </a:xfrm>
            <a:prstGeom prst="rect">
              <a:avLst/>
            </a:prstGeom>
            <a:noFill/>
          </p:spPr>
          <p:txBody>
            <a:bodyPr wrap="none" rtlCol="0">
              <a:spAutoFit/>
            </a:bodyPr>
            <a:lstStyle/>
            <a:p>
              <a:r>
                <a:rPr lang="en-US" dirty="0" smtClean="0"/>
                <a:t>Hammers </a:t>
              </a:r>
            </a:p>
            <a:p>
              <a:r>
                <a:rPr lang="en-US" dirty="0" smtClean="0"/>
                <a:t>don’t hit Nails,</a:t>
              </a:r>
            </a:p>
            <a:p>
              <a:r>
                <a:rPr lang="en-US" dirty="0" smtClean="0"/>
                <a:t>People Do!</a:t>
              </a:r>
            </a:p>
          </p:txBody>
        </p:sp>
      </p:grpSp>
      <p:sp>
        <p:nvSpPr>
          <p:cNvPr id="4" name="TextBox 3"/>
          <p:cNvSpPr txBox="1"/>
          <p:nvPr/>
        </p:nvSpPr>
        <p:spPr>
          <a:xfrm>
            <a:off x="5791200" y="5029199"/>
            <a:ext cx="3070136" cy="923330"/>
          </a:xfrm>
          <a:prstGeom prst="rect">
            <a:avLst/>
          </a:prstGeom>
          <a:noFill/>
        </p:spPr>
        <p:txBody>
          <a:bodyPr wrap="none" rtlCol="0">
            <a:spAutoFit/>
          </a:bodyPr>
          <a:lstStyle/>
          <a:p>
            <a:r>
              <a:rPr lang="en-US" dirty="0" smtClean="0"/>
              <a:t>“If all you have is a hammer,</a:t>
            </a:r>
          </a:p>
          <a:p>
            <a:r>
              <a:rPr lang="en-US" dirty="0"/>
              <a:t>e</a:t>
            </a:r>
            <a:r>
              <a:rPr lang="en-US" dirty="0" smtClean="0"/>
              <a:t>verything becomes a nail”</a:t>
            </a:r>
          </a:p>
          <a:p>
            <a:pPr algn="r"/>
            <a:r>
              <a:rPr lang="en-US" dirty="0" smtClean="0"/>
              <a:t>- Bernard Baruch</a:t>
            </a:r>
            <a:endParaRPr lang="en-US" dirty="0"/>
          </a:p>
        </p:txBody>
      </p:sp>
    </p:spTree>
    <p:extLst>
      <p:ext uri="{BB962C8B-B14F-4D97-AF65-F5344CB8AC3E}">
        <p14:creationId xmlns:p14="http://schemas.microsoft.com/office/powerpoint/2010/main" val="3085698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lstStyle/>
          <a:p>
            <a:r>
              <a:rPr lang="en-US" sz="2000" dirty="0"/>
              <a:t>Wallace’s paradox is that our human ancestors from tens of thousands of years ago had pretty much the same brain capacity as we have now. Hence, they should have been able to do advanced mathematics, science, etc. But they didn’t. So it seems like a lot of their brain power wasn’t used. But that goes against the basic tenets of evolution, since evolution wouldn’t favor organisms that waste energy on things that aren’t being used.  What is probably the best resolution to this paradox</a:t>
            </a:r>
            <a:r>
              <a:rPr lang="en-US" sz="2000" dirty="0" smtClean="0"/>
              <a:t>?</a:t>
            </a:r>
          </a:p>
          <a:p>
            <a:endParaRPr lang="en-US" sz="2000" dirty="0"/>
          </a:p>
          <a:p>
            <a:r>
              <a:rPr lang="en-US" sz="2000" dirty="0"/>
              <a:t>A. The human mind is not physical, so evolution has nothing to do with </a:t>
            </a:r>
            <a:r>
              <a:rPr lang="en-US" sz="2000" dirty="0" smtClean="0"/>
              <a:t>it. Ha!</a:t>
            </a:r>
            <a:endParaRPr lang="en-US" sz="2000" dirty="0" smtClean="0"/>
          </a:p>
          <a:p>
            <a:r>
              <a:rPr lang="en-US" sz="2000" dirty="0" smtClean="0"/>
              <a:t>B. Evolution </a:t>
            </a:r>
            <a:r>
              <a:rPr lang="en-US" sz="2000" dirty="0"/>
              <a:t>*does* waste. We all know we only use 10% of our brain</a:t>
            </a:r>
            <a:r>
              <a:rPr lang="en-US" sz="2000" dirty="0" smtClean="0"/>
              <a:t>! </a:t>
            </a:r>
            <a:r>
              <a:rPr lang="en-US" sz="2000" dirty="0" err="1" smtClean="0"/>
              <a:t>Booyah</a:t>
            </a:r>
            <a:r>
              <a:rPr lang="en-US" sz="2000" dirty="0" smtClean="0"/>
              <a:t>!!</a:t>
            </a:r>
            <a:endParaRPr lang="en-US" sz="2000" dirty="0" smtClean="0"/>
          </a:p>
          <a:p>
            <a:r>
              <a:rPr lang="en-US" sz="2000" dirty="0" smtClean="0"/>
              <a:t>C. One’s </a:t>
            </a:r>
            <a:r>
              <a:rPr lang="en-US" sz="2000" dirty="0"/>
              <a:t>mental capacities are a function not just of the brain alone, but of brain, body, and environment. And while our brains and bodies are essentially the same as our ancestors, we have sophisticated languages and other symbol systems in our environment to do math and science, which our ancestors did not.</a:t>
            </a:r>
            <a:endParaRPr lang="en-US" sz="2000" dirty="0" smtClean="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3954427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r>
              <a:rPr lang="en-US" dirty="0"/>
              <a:t>True or False?  Leibniz and Newton coming up with calculus at the same time but without any contact is an amazing coincidence</a:t>
            </a:r>
            <a:r>
              <a:rPr lang="en-US" dirty="0" smtClean="0"/>
              <a:t>!</a:t>
            </a:r>
          </a:p>
          <a:p>
            <a:endParaRPr lang="en-US" dirty="0"/>
          </a:p>
          <a:p>
            <a:r>
              <a:rPr lang="en-US" dirty="0" smtClean="0"/>
              <a:t>A. True</a:t>
            </a:r>
          </a:p>
          <a:p>
            <a:r>
              <a:rPr lang="en-US" dirty="0" smtClean="0"/>
              <a:t>B. False</a:t>
            </a:r>
            <a:endParaRPr lang="en-US" dirty="0"/>
          </a:p>
        </p:txBody>
      </p:sp>
    </p:spTree>
    <p:extLst>
      <p:ext uri="{BB962C8B-B14F-4D97-AF65-F5344CB8AC3E}">
        <p14:creationId xmlns:p14="http://schemas.microsoft.com/office/powerpoint/2010/main" val="672789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49029" y="926068"/>
            <a:ext cx="6969560" cy="5017532"/>
            <a:chOff x="1449029" y="926068"/>
            <a:chExt cx="6969560" cy="5017532"/>
          </a:xfrm>
        </p:grpSpPr>
        <p:sp>
          <p:nvSpPr>
            <p:cNvPr id="142359" name="Rectangle 23"/>
            <p:cNvSpPr>
              <a:spLocks noChangeArrowheads="1"/>
            </p:cNvSpPr>
            <p:nvPr/>
          </p:nvSpPr>
          <p:spPr bwMode="auto">
            <a:xfrm>
              <a:off x="4020429" y="3759311"/>
              <a:ext cx="1371600" cy="923330"/>
            </a:xfrm>
            <a:prstGeom prst="rect">
              <a:avLst/>
            </a:prstGeom>
            <a:noFill/>
            <a:ln w="9525">
              <a:solidFill>
                <a:schemeClr val="tx1"/>
              </a:solidFill>
              <a:miter lim="800000"/>
              <a:headEnd/>
              <a:tailEnd/>
            </a:ln>
            <a:effectLst/>
          </p:spPr>
          <p:txBody>
            <a:bodyPr wrap="none" anchor="ctr"/>
            <a:lstStyle/>
            <a:p>
              <a:pPr algn="ctr"/>
              <a:endParaRPr lang="en-US">
                <a:solidFill>
                  <a:schemeClr val="bg1"/>
                </a:solidFill>
              </a:endParaRPr>
            </a:p>
          </p:txBody>
        </p:sp>
        <p:sp>
          <p:nvSpPr>
            <p:cNvPr id="142360" name="Text Box 24"/>
            <p:cNvSpPr txBox="1">
              <a:spLocks noChangeArrowheads="1"/>
            </p:cNvSpPr>
            <p:nvPr/>
          </p:nvSpPr>
          <p:spPr bwMode="auto">
            <a:xfrm>
              <a:off x="4220922" y="3708455"/>
              <a:ext cx="1159356" cy="1200329"/>
            </a:xfrm>
            <a:prstGeom prst="rect">
              <a:avLst/>
            </a:prstGeom>
            <a:noFill/>
            <a:ln w="9525">
              <a:noFill/>
              <a:miter lim="800000"/>
              <a:headEnd/>
              <a:tailEnd/>
            </a:ln>
            <a:effectLst/>
          </p:spPr>
          <p:txBody>
            <a:bodyPr wrap="none">
              <a:spAutoFit/>
            </a:bodyPr>
            <a:lstStyle/>
            <a:p>
              <a:r>
                <a:rPr lang="en-US" dirty="0" smtClean="0"/>
                <a:t>‘Simple’ </a:t>
              </a:r>
            </a:p>
            <a:p>
              <a:r>
                <a:rPr lang="en-US" dirty="0" smtClean="0"/>
                <a:t>Cognitive</a:t>
              </a:r>
              <a:endParaRPr lang="en-US" dirty="0"/>
            </a:p>
            <a:p>
              <a:r>
                <a:rPr lang="en-US" dirty="0"/>
                <a:t>System </a:t>
              </a:r>
              <a:r>
                <a:rPr lang="en-US" dirty="0" smtClean="0"/>
                <a:t>A</a:t>
              </a:r>
            </a:p>
            <a:p>
              <a:r>
                <a:rPr lang="en-US" dirty="0" smtClean="0"/>
                <a:t>(brain)</a:t>
              </a:r>
              <a:endParaRPr lang="en-US" dirty="0"/>
            </a:p>
          </p:txBody>
        </p:sp>
        <p:sp>
          <p:nvSpPr>
            <p:cNvPr id="142361" name="Text Box 25"/>
            <p:cNvSpPr txBox="1">
              <a:spLocks noChangeArrowheads="1"/>
            </p:cNvSpPr>
            <p:nvPr/>
          </p:nvSpPr>
          <p:spPr bwMode="auto">
            <a:xfrm>
              <a:off x="2134771" y="1611869"/>
              <a:ext cx="1980029" cy="1477328"/>
            </a:xfrm>
            <a:prstGeom prst="rect">
              <a:avLst/>
            </a:prstGeom>
            <a:noFill/>
            <a:ln w="9525">
              <a:noFill/>
              <a:miter lim="800000"/>
              <a:headEnd/>
              <a:tailEnd/>
            </a:ln>
            <a:effectLst/>
          </p:spPr>
          <p:txBody>
            <a:bodyPr wrap="none">
              <a:spAutoFit/>
            </a:bodyPr>
            <a:lstStyle/>
            <a:p>
              <a:r>
                <a:rPr lang="en-US" dirty="0" smtClean="0"/>
                <a:t>Symbolic</a:t>
              </a:r>
            </a:p>
            <a:p>
              <a:r>
                <a:rPr lang="en-US" dirty="0" smtClean="0"/>
                <a:t>Language </a:t>
              </a:r>
            </a:p>
            <a:p>
              <a:r>
                <a:rPr lang="en-US" dirty="0" smtClean="0"/>
                <a:t>Tools (Natural </a:t>
              </a:r>
            </a:p>
            <a:p>
              <a:r>
                <a:rPr lang="en-US" dirty="0" smtClean="0"/>
                <a:t>Language, Math, </a:t>
              </a:r>
            </a:p>
            <a:p>
              <a:r>
                <a:rPr lang="en-US" dirty="0" smtClean="0"/>
                <a:t>Science, Culture)</a:t>
              </a:r>
              <a:endParaRPr lang="en-US" dirty="0"/>
            </a:p>
          </p:txBody>
        </p:sp>
        <p:sp>
          <p:nvSpPr>
            <p:cNvPr id="142362" name="Line 26"/>
            <p:cNvSpPr>
              <a:spLocks noChangeShapeType="1"/>
            </p:cNvSpPr>
            <p:nvPr/>
          </p:nvSpPr>
          <p:spPr bwMode="auto">
            <a:xfrm flipH="1" flipV="1">
              <a:off x="3505200" y="3089196"/>
              <a:ext cx="609600" cy="54758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42366" name="Text Box 30"/>
            <p:cNvSpPr txBox="1">
              <a:spLocks noChangeArrowheads="1"/>
            </p:cNvSpPr>
            <p:nvPr/>
          </p:nvSpPr>
          <p:spPr bwMode="auto">
            <a:xfrm>
              <a:off x="1954198" y="4849544"/>
              <a:ext cx="1368708" cy="923330"/>
            </a:xfrm>
            <a:prstGeom prst="rect">
              <a:avLst/>
            </a:prstGeom>
            <a:noFill/>
            <a:ln w="9525">
              <a:noFill/>
              <a:miter lim="800000"/>
              <a:headEnd/>
              <a:tailEnd/>
            </a:ln>
            <a:effectLst/>
          </p:spPr>
          <p:txBody>
            <a:bodyPr wrap="none">
              <a:spAutoFit/>
            </a:bodyPr>
            <a:lstStyle/>
            <a:p>
              <a:r>
                <a:rPr lang="en-US" dirty="0" smtClean="0"/>
                <a:t>‘Advanced’ </a:t>
              </a:r>
            </a:p>
            <a:p>
              <a:r>
                <a:rPr lang="en-US" dirty="0" smtClean="0"/>
                <a:t>Cognitive </a:t>
              </a:r>
            </a:p>
            <a:p>
              <a:r>
                <a:rPr lang="en-US" dirty="0" smtClean="0"/>
                <a:t>System </a:t>
              </a:r>
              <a:r>
                <a:rPr lang="en-US" dirty="0"/>
                <a:t>B</a:t>
              </a:r>
            </a:p>
          </p:txBody>
        </p:sp>
        <p:sp>
          <p:nvSpPr>
            <p:cNvPr id="3" name="TextBox 2"/>
            <p:cNvSpPr txBox="1"/>
            <p:nvPr/>
          </p:nvSpPr>
          <p:spPr>
            <a:xfrm>
              <a:off x="6096000" y="1930345"/>
              <a:ext cx="1578317" cy="369332"/>
            </a:xfrm>
            <a:prstGeom prst="rect">
              <a:avLst/>
            </a:prstGeom>
            <a:noFill/>
          </p:spPr>
          <p:txBody>
            <a:bodyPr wrap="none" rtlCol="0">
              <a:spAutoFit/>
            </a:bodyPr>
            <a:lstStyle/>
            <a:p>
              <a:r>
                <a:rPr lang="en-US" dirty="0" smtClean="0"/>
                <a:t>Rest of World</a:t>
              </a:r>
              <a:endParaRPr lang="en-US" dirty="0"/>
            </a:p>
          </p:txBody>
        </p:sp>
        <p:sp>
          <p:nvSpPr>
            <p:cNvPr id="19" name="Line 26"/>
            <p:cNvSpPr>
              <a:spLocks noChangeShapeType="1"/>
            </p:cNvSpPr>
            <p:nvPr/>
          </p:nvSpPr>
          <p:spPr bwMode="auto">
            <a:xfrm flipH="1">
              <a:off x="5028029" y="2350533"/>
              <a:ext cx="1753771" cy="1307066"/>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0" name="Rectangle 23"/>
            <p:cNvSpPr>
              <a:spLocks noChangeArrowheads="1"/>
            </p:cNvSpPr>
            <p:nvPr/>
          </p:nvSpPr>
          <p:spPr bwMode="auto">
            <a:xfrm>
              <a:off x="1828800" y="1524000"/>
              <a:ext cx="4114800" cy="4419600"/>
            </a:xfrm>
            <a:prstGeom prst="rect">
              <a:avLst/>
            </a:prstGeom>
            <a:noFill/>
            <a:ln w="9525">
              <a:solidFill>
                <a:schemeClr val="tx1"/>
              </a:solidFill>
              <a:miter lim="800000"/>
              <a:headEnd/>
              <a:tailEnd/>
            </a:ln>
            <a:effectLst/>
          </p:spPr>
          <p:txBody>
            <a:bodyPr wrap="none" anchor="ctr"/>
            <a:lstStyle/>
            <a:p>
              <a:pPr algn="ctr"/>
              <a:endParaRPr lang="en-US">
                <a:solidFill>
                  <a:schemeClr val="bg1"/>
                </a:solidFill>
              </a:endParaRPr>
            </a:p>
          </p:txBody>
        </p:sp>
        <p:sp>
          <p:nvSpPr>
            <p:cNvPr id="4" name="Rectangle 3"/>
            <p:cNvSpPr/>
            <p:nvPr/>
          </p:nvSpPr>
          <p:spPr>
            <a:xfrm>
              <a:off x="3276600" y="3657598"/>
              <a:ext cx="2438400" cy="218454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30"/>
            <p:cNvSpPr txBox="1">
              <a:spLocks noChangeArrowheads="1"/>
            </p:cNvSpPr>
            <p:nvPr/>
          </p:nvSpPr>
          <p:spPr bwMode="auto">
            <a:xfrm>
              <a:off x="3733800" y="4917216"/>
              <a:ext cx="1210588" cy="923330"/>
            </a:xfrm>
            <a:prstGeom prst="rect">
              <a:avLst/>
            </a:prstGeom>
            <a:noFill/>
            <a:ln w="9525">
              <a:noFill/>
              <a:miter lim="800000"/>
              <a:headEnd/>
              <a:tailEnd/>
            </a:ln>
            <a:effectLst/>
          </p:spPr>
          <p:txBody>
            <a:bodyPr wrap="none">
              <a:spAutoFit/>
            </a:bodyPr>
            <a:lstStyle/>
            <a:p>
              <a:r>
                <a:rPr lang="en-US" dirty="0" smtClean="0"/>
                <a:t>Body of</a:t>
              </a:r>
            </a:p>
            <a:p>
              <a:r>
                <a:rPr lang="en-US" dirty="0" smtClean="0"/>
                <a:t>Cognitive </a:t>
              </a:r>
            </a:p>
            <a:p>
              <a:r>
                <a:rPr lang="en-US" dirty="0" smtClean="0"/>
                <a:t>Agent</a:t>
              </a:r>
              <a:endParaRPr lang="en-US" dirty="0"/>
            </a:p>
          </p:txBody>
        </p:sp>
        <p:sp>
          <p:nvSpPr>
            <p:cNvPr id="5" name="Oval 4"/>
            <p:cNvSpPr/>
            <p:nvPr/>
          </p:nvSpPr>
          <p:spPr>
            <a:xfrm>
              <a:off x="1449029" y="946929"/>
              <a:ext cx="2789478"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33800" y="926068"/>
              <a:ext cx="1390189" cy="369332"/>
            </a:xfrm>
            <a:prstGeom prst="rect">
              <a:avLst/>
            </a:prstGeom>
            <a:noFill/>
            <a:ln>
              <a:noFill/>
            </a:ln>
          </p:spPr>
          <p:txBody>
            <a:bodyPr wrap="none" rtlCol="0">
              <a:spAutoFit/>
            </a:bodyPr>
            <a:lstStyle/>
            <a:p>
              <a:r>
                <a:rPr lang="en-US" dirty="0" smtClean="0">
                  <a:solidFill>
                    <a:srgbClr val="FF0000"/>
                  </a:solidFill>
                </a:rPr>
                <a:t>Symbolic AI</a:t>
              </a:r>
              <a:endParaRPr lang="en-US" dirty="0">
                <a:solidFill>
                  <a:srgbClr val="FF0000"/>
                </a:solidFill>
              </a:endParaRPr>
            </a:p>
          </p:txBody>
        </p:sp>
        <p:sp>
          <p:nvSpPr>
            <p:cNvPr id="8" name="Oval 7"/>
            <p:cNvSpPr/>
            <p:nvPr/>
          </p:nvSpPr>
          <p:spPr>
            <a:xfrm rot="19597035">
              <a:off x="3880147" y="3261024"/>
              <a:ext cx="2091195" cy="167572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380278" y="2839769"/>
              <a:ext cx="1877502" cy="369332"/>
            </a:xfrm>
            <a:prstGeom prst="rect">
              <a:avLst/>
            </a:prstGeom>
            <a:noFill/>
            <a:ln>
              <a:noFill/>
            </a:ln>
          </p:spPr>
          <p:txBody>
            <a:bodyPr wrap="none" rtlCol="0">
              <a:spAutoFit/>
            </a:bodyPr>
            <a:lstStyle/>
            <a:p>
              <a:r>
                <a:rPr lang="en-US" dirty="0" smtClean="0">
                  <a:solidFill>
                    <a:srgbClr val="00B050"/>
                  </a:solidFill>
                </a:rPr>
                <a:t>Sub-Symbolic AI</a:t>
              </a:r>
              <a:endParaRPr lang="en-US" dirty="0">
                <a:solidFill>
                  <a:srgbClr val="00B050"/>
                </a:solidFill>
              </a:endParaRPr>
            </a:p>
          </p:txBody>
        </p:sp>
        <p:sp>
          <p:nvSpPr>
            <p:cNvPr id="29" name="Oval 28"/>
            <p:cNvSpPr/>
            <p:nvPr/>
          </p:nvSpPr>
          <p:spPr>
            <a:xfrm rot="19113398">
              <a:off x="2748012" y="2558784"/>
              <a:ext cx="5670577" cy="2348919"/>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2638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Astonishing Hypothesis</a:t>
            </a:r>
            <a:endParaRPr lang="en-US" dirty="0"/>
          </a:p>
        </p:txBody>
      </p:sp>
      <p:sp>
        <p:nvSpPr>
          <p:cNvPr id="3" name="Content Placeholder 2"/>
          <p:cNvSpPr>
            <a:spLocks noGrp="1"/>
          </p:cNvSpPr>
          <p:nvPr>
            <p:ph idx="1"/>
          </p:nvPr>
        </p:nvSpPr>
        <p:spPr/>
        <p:txBody>
          <a:bodyPr/>
          <a:lstStyle/>
          <a:p>
            <a:r>
              <a:rPr lang="en-US" dirty="0" smtClean="0"/>
              <a:t>“You, </a:t>
            </a:r>
            <a:r>
              <a:rPr lang="en-US" dirty="0"/>
              <a:t>your joys and your sorrows, your memories and your ambitions, your sense of personal identity and free will, are in fact no more than the behavior of a vast assembly of nerve cells and their associated </a:t>
            </a:r>
            <a:r>
              <a:rPr lang="en-US" dirty="0" smtClean="0"/>
              <a:t>molecules.”</a:t>
            </a:r>
          </a:p>
          <a:p>
            <a:pPr marL="0" indent="0" algn="r">
              <a:buNone/>
            </a:pPr>
            <a:r>
              <a:rPr lang="en-US" dirty="0" smtClean="0"/>
              <a:t>- Francis Crick, </a:t>
            </a:r>
            <a:r>
              <a:rPr lang="en-US" i="1" dirty="0" smtClean="0"/>
              <a:t>“The Astonishing Hypothesis”</a:t>
            </a:r>
            <a:r>
              <a:rPr lang="en-US" dirty="0" smtClean="0"/>
              <a:t>  </a:t>
            </a:r>
            <a:endParaRPr lang="en-US" dirty="0"/>
          </a:p>
        </p:txBody>
      </p:sp>
    </p:spTree>
    <p:extLst>
      <p:ext uri="{BB962C8B-B14F-4D97-AF65-F5344CB8AC3E}">
        <p14:creationId xmlns:p14="http://schemas.microsoft.com/office/powerpoint/2010/main" val="151940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Brain Gives Rise to Mind Hypothesis</a:t>
            </a:r>
            <a:endParaRPr lang="en-US" dirty="0"/>
          </a:p>
        </p:txBody>
      </p:sp>
      <p:sp>
        <p:nvSpPr>
          <p:cNvPr id="3" name="Content Placeholder 2"/>
          <p:cNvSpPr>
            <a:spLocks noGrp="1"/>
          </p:cNvSpPr>
          <p:nvPr>
            <p:ph type="subTitle" idx="1"/>
          </p:nvPr>
        </p:nvSpPr>
        <p:spPr/>
        <p:txBody>
          <a:bodyPr/>
          <a:lstStyle/>
          <a:p>
            <a:pPr>
              <a:lnSpc>
                <a:spcPct val="80000"/>
              </a:lnSpc>
            </a:pPr>
            <a:r>
              <a:rPr lang="en-US" dirty="0" smtClean="0"/>
              <a:t>Intelligence, cognition, mind, etc. are all a </a:t>
            </a:r>
            <a:r>
              <a:rPr lang="en-US" dirty="0"/>
              <a:t>function of the </a:t>
            </a:r>
            <a:r>
              <a:rPr lang="en-US" dirty="0" smtClean="0"/>
              <a:t>brain</a:t>
            </a:r>
          </a:p>
          <a:p>
            <a:pPr>
              <a:lnSpc>
                <a:spcPct val="80000"/>
              </a:lnSpc>
            </a:pPr>
            <a:endParaRPr lang="en-US" dirty="0"/>
          </a:p>
          <a:p>
            <a:pPr>
              <a:lnSpc>
                <a:spcPct val="80000"/>
              </a:lnSpc>
            </a:pPr>
            <a:r>
              <a:rPr lang="en-US" dirty="0" smtClean="0"/>
              <a:t>Cognition = f(Brain)</a:t>
            </a:r>
            <a:endParaRPr lang="en-US" dirty="0"/>
          </a:p>
        </p:txBody>
      </p:sp>
    </p:spTree>
    <p:extLst>
      <p:ext uri="{BB962C8B-B14F-4D97-AF65-F5344CB8AC3E}">
        <p14:creationId xmlns:p14="http://schemas.microsoft.com/office/powerpoint/2010/main" val="1159627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4000" dirty="0" smtClean="0"/>
              <a:t>‘Sense, Plan, Act’</a:t>
            </a:r>
            <a:endParaRPr lang="en-US" sz="4000" dirty="0"/>
          </a:p>
        </p:txBody>
      </p:sp>
      <p:sp>
        <p:nvSpPr>
          <p:cNvPr id="100355" name="Rectangle 3"/>
          <p:cNvSpPr>
            <a:spLocks noChangeArrowheads="1"/>
          </p:cNvSpPr>
          <p:nvPr/>
        </p:nvSpPr>
        <p:spPr bwMode="auto">
          <a:xfrm>
            <a:off x="3581400" y="2667000"/>
            <a:ext cx="1447800" cy="1066800"/>
          </a:xfrm>
          <a:prstGeom prst="rect">
            <a:avLst/>
          </a:prstGeom>
          <a:noFill/>
          <a:ln w="9525">
            <a:solidFill>
              <a:schemeClr val="tx1"/>
            </a:solidFill>
            <a:miter lim="800000"/>
            <a:headEnd/>
            <a:tailEnd/>
          </a:ln>
          <a:effectLst/>
        </p:spPr>
        <p:txBody>
          <a:bodyPr wrap="none" anchor="ctr"/>
          <a:lstStyle/>
          <a:p>
            <a:endParaRPr lang="en-US" dirty="0">
              <a:latin typeface="Times New Roman" pitchFamily="18" charset="0"/>
            </a:endParaRPr>
          </a:p>
        </p:txBody>
      </p:sp>
      <p:sp>
        <p:nvSpPr>
          <p:cNvPr id="100356" name="Rectangle 4"/>
          <p:cNvSpPr>
            <a:spLocks noChangeArrowheads="1"/>
          </p:cNvSpPr>
          <p:nvPr/>
        </p:nvSpPr>
        <p:spPr bwMode="auto">
          <a:xfrm>
            <a:off x="5562600" y="2667000"/>
            <a:ext cx="990600" cy="1066800"/>
          </a:xfrm>
          <a:prstGeom prst="rect">
            <a:avLst/>
          </a:prstGeom>
          <a:noFill/>
          <a:ln w="9525">
            <a:solidFill>
              <a:schemeClr val="tx1"/>
            </a:solidFill>
            <a:miter lim="800000"/>
            <a:headEnd/>
            <a:tailEnd/>
          </a:ln>
          <a:effectLst/>
        </p:spPr>
        <p:txBody>
          <a:bodyPr wrap="none" anchor="ctr"/>
          <a:lstStyle/>
          <a:p>
            <a:endParaRPr lang="en-US" dirty="0">
              <a:latin typeface="Times New Roman" pitchFamily="18" charset="0"/>
            </a:endParaRPr>
          </a:p>
        </p:txBody>
      </p:sp>
      <p:sp>
        <p:nvSpPr>
          <p:cNvPr id="100357" name="Text Box 5"/>
          <p:cNvSpPr txBox="1">
            <a:spLocks noChangeArrowheads="1"/>
          </p:cNvSpPr>
          <p:nvPr/>
        </p:nvSpPr>
        <p:spPr bwMode="auto">
          <a:xfrm>
            <a:off x="3810000" y="2971800"/>
            <a:ext cx="1107996"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Cognition</a:t>
            </a:r>
            <a:endParaRPr lang="en-US" dirty="0">
              <a:latin typeface="Times New Roman" pitchFamily="18" charset="0"/>
            </a:endParaRPr>
          </a:p>
        </p:txBody>
      </p:sp>
      <p:sp>
        <p:nvSpPr>
          <p:cNvPr id="100358" name="Line 6"/>
          <p:cNvSpPr>
            <a:spLocks noChangeShapeType="1"/>
          </p:cNvSpPr>
          <p:nvPr/>
        </p:nvSpPr>
        <p:spPr bwMode="auto">
          <a:xfrm>
            <a:off x="3048000" y="3200400"/>
            <a:ext cx="533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100359" name="Line 7"/>
          <p:cNvSpPr>
            <a:spLocks noChangeShapeType="1"/>
          </p:cNvSpPr>
          <p:nvPr/>
        </p:nvSpPr>
        <p:spPr bwMode="auto">
          <a:xfrm>
            <a:off x="5029200" y="3200400"/>
            <a:ext cx="533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100360" name="Rectangle 8"/>
          <p:cNvSpPr>
            <a:spLocks noChangeArrowheads="1"/>
          </p:cNvSpPr>
          <p:nvPr/>
        </p:nvSpPr>
        <p:spPr bwMode="auto">
          <a:xfrm>
            <a:off x="1981200" y="2667000"/>
            <a:ext cx="1066800" cy="1066800"/>
          </a:xfrm>
          <a:prstGeom prst="rect">
            <a:avLst/>
          </a:prstGeom>
          <a:noFill/>
          <a:ln w="9525">
            <a:solidFill>
              <a:schemeClr val="tx1"/>
            </a:solidFill>
            <a:miter lim="800000"/>
            <a:headEnd/>
            <a:tailEnd/>
          </a:ln>
          <a:effectLst/>
        </p:spPr>
        <p:txBody>
          <a:bodyPr wrap="none" anchor="ctr"/>
          <a:lstStyle/>
          <a:p>
            <a:endParaRPr lang="en-US" dirty="0">
              <a:latin typeface="Times New Roman" pitchFamily="18" charset="0"/>
            </a:endParaRPr>
          </a:p>
        </p:txBody>
      </p:sp>
      <p:sp>
        <p:nvSpPr>
          <p:cNvPr id="100361" name="Text Box 9"/>
          <p:cNvSpPr txBox="1">
            <a:spLocks noChangeArrowheads="1"/>
          </p:cNvSpPr>
          <p:nvPr/>
        </p:nvSpPr>
        <p:spPr bwMode="auto">
          <a:xfrm>
            <a:off x="2041525" y="2932113"/>
            <a:ext cx="723275"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Sense</a:t>
            </a:r>
            <a:endParaRPr lang="en-US" dirty="0">
              <a:latin typeface="Times New Roman" pitchFamily="18" charset="0"/>
            </a:endParaRPr>
          </a:p>
        </p:txBody>
      </p:sp>
      <p:sp>
        <p:nvSpPr>
          <p:cNvPr id="100362" name="Text Box 10"/>
          <p:cNvSpPr txBox="1">
            <a:spLocks noChangeArrowheads="1"/>
          </p:cNvSpPr>
          <p:nvPr/>
        </p:nvSpPr>
        <p:spPr bwMode="auto">
          <a:xfrm>
            <a:off x="5622925" y="2932113"/>
            <a:ext cx="518091"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Act</a:t>
            </a:r>
            <a:endParaRPr lang="en-US" dirty="0">
              <a:latin typeface="Times New Roman" pitchFamily="18" charset="0"/>
            </a:endParaRPr>
          </a:p>
        </p:txBody>
      </p:sp>
      <p:sp>
        <p:nvSpPr>
          <p:cNvPr id="100363" name="Line 11"/>
          <p:cNvSpPr>
            <a:spLocks noChangeShapeType="1"/>
          </p:cNvSpPr>
          <p:nvPr/>
        </p:nvSpPr>
        <p:spPr bwMode="auto">
          <a:xfrm>
            <a:off x="1447800" y="3200400"/>
            <a:ext cx="533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100364" name="Line 12"/>
          <p:cNvSpPr>
            <a:spLocks noChangeShapeType="1"/>
          </p:cNvSpPr>
          <p:nvPr/>
        </p:nvSpPr>
        <p:spPr bwMode="auto">
          <a:xfrm>
            <a:off x="6553200" y="3200400"/>
            <a:ext cx="533400" cy="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100365" name="Text Box 13"/>
          <p:cNvSpPr txBox="1">
            <a:spLocks noChangeArrowheads="1"/>
          </p:cNvSpPr>
          <p:nvPr/>
        </p:nvSpPr>
        <p:spPr bwMode="auto">
          <a:xfrm>
            <a:off x="3581400" y="4648200"/>
            <a:ext cx="1390124" cy="369332"/>
          </a:xfrm>
          <a:prstGeom prst="rect">
            <a:avLst/>
          </a:prstGeom>
          <a:noFill/>
          <a:ln w="9525">
            <a:noFill/>
            <a:miter lim="800000"/>
            <a:headEnd/>
            <a:tailEnd/>
          </a:ln>
          <a:effectLst/>
        </p:spPr>
        <p:txBody>
          <a:bodyPr wrap="none">
            <a:spAutoFit/>
          </a:bodyPr>
          <a:lstStyle/>
          <a:p>
            <a:r>
              <a:rPr lang="en-US" dirty="0">
                <a:latin typeface="Times New Roman" pitchFamily="18" charset="0"/>
              </a:rPr>
              <a:t>Environment</a:t>
            </a:r>
          </a:p>
        </p:txBody>
      </p:sp>
      <p:sp>
        <p:nvSpPr>
          <p:cNvPr id="100366" name="Line 14"/>
          <p:cNvSpPr>
            <a:spLocks noChangeShapeType="1"/>
          </p:cNvSpPr>
          <p:nvPr/>
        </p:nvSpPr>
        <p:spPr bwMode="auto">
          <a:xfrm>
            <a:off x="1447800" y="3200400"/>
            <a:ext cx="0" cy="160020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100367" name="Line 15"/>
          <p:cNvSpPr>
            <a:spLocks noChangeShapeType="1"/>
          </p:cNvSpPr>
          <p:nvPr/>
        </p:nvSpPr>
        <p:spPr bwMode="auto">
          <a:xfrm>
            <a:off x="7086600" y="3200400"/>
            <a:ext cx="0" cy="160020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100368" name="Line 16"/>
          <p:cNvSpPr>
            <a:spLocks noChangeShapeType="1"/>
          </p:cNvSpPr>
          <p:nvPr/>
        </p:nvSpPr>
        <p:spPr bwMode="auto">
          <a:xfrm flipH="1">
            <a:off x="5029200" y="4800600"/>
            <a:ext cx="2057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100369" name="Line 17"/>
          <p:cNvSpPr>
            <a:spLocks noChangeShapeType="1"/>
          </p:cNvSpPr>
          <p:nvPr/>
        </p:nvSpPr>
        <p:spPr bwMode="auto">
          <a:xfrm>
            <a:off x="1447800" y="4800600"/>
            <a:ext cx="2133600" cy="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18" name="Rectangle 17"/>
          <p:cNvSpPr/>
          <p:nvPr/>
        </p:nvSpPr>
        <p:spPr>
          <a:xfrm>
            <a:off x="1676400" y="2209800"/>
            <a:ext cx="5181600" cy="198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endParaRPr>
          </a:p>
        </p:txBody>
      </p:sp>
      <p:sp>
        <p:nvSpPr>
          <p:cNvPr id="19" name="TextBox 18"/>
          <p:cNvSpPr txBox="1"/>
          <p:nvPr/>
        </p:nvSpPr>
        <p:spPr>
          <a:xfrm>
            <a:off x="1752600" y="3810000"/>
            <a:ext cx="748923" cy="369332"/>
          </a:xfrm>
          <a:prstGeom prst="rect">
            <a:avLst/>
          </a:prstGeom>
          <a:noFill/>
        </p:spPr>
        <p:txBody>
          <a:bodyPr wrap="none" rtlCol="0">
            <a:spAutoFit/>
          </a:bodyPr>
          <a:lstStyle/>
          <a:p>
            <a:r>
              <a:rPr lang="en-US" dirty="0" smtClean="0">
                <a:latin typeface="Times New Roman" pitchFamily="18" charset="0"/>
              </a:rPr>
              <a:t>Agent</a:t>
            </a:r>
            <a:endParaRPr lang="en-US" dirty="0">
              <a:latin typeface="Times New Roman" pitchFamily="18" charset="0"/>
            </a:endParaRPr>
          </a:p>
        </p:txBody>
      </p:sp>
      <p:sp>
        <p:nvSpPr>
          <p:cNvPr id="21" name="TextBox 20"/>
          <p:cNvSpPr txBox="1"/>
          <p:nvPr/>
        </p:nvSpPr>
        <p:spPr>
          <a:xfrm>
            <a:off x="3886200" y="3733800"/>
            <a:ext cx="877163" cy="369332"/>
          </a:xfrm>
          <a:prstGeom prst="rect">
            <a:avLst/>
          </a:prstGeom>
          <a:noFill/>
        </p:spPr>
        <p:txBody>
          <a:bodyPr wrap="none" rtlCol="0">
            <a:spAutoFit/>
          </a:bodyPr>
          <a:lstStyle/>
          <a:p>
            <a:r>
              <a:rPr lang="en-US" dirty="0" smtClean="0"/>
              <a:t>(Brain)</a:t>
            </a:r>
            <a:endParaRPr lang="en-US" dirty="0"/>
          </a:p>
        </p:txBody>
      </p:sp>
    </p:spTree>
    <p:extLst>
      <p:ext uri="{BB962C8B-B14F-4D97-AF65-F5344CB8AC3E}">
        <p14:creationId xmlns:p14="http://schemas.microsoft.com/office/powerpoint/2010/main" val="2460081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762000"/>
            <a:ext cx="6324600" cy="646331"/>
          </a:xfrm>
          <a:prstGeom prst="rect">
            <a:avLst/>
          </a:prstGeom>
          <a:noFill/>
        </p:spPr>
        <p:txBody>
          <a:bodyPr wrap="square" rtlCol="0">
            <a:spAutoFit/>
          </a:bodyPr>
          <a:lstStyle/>
          <a:p>
            <a:r>
              <a:rPr lang="en-US" sz="3600" dirty="0" smtClean="0"/>
              <a:t>LEGO Robot Solves Sudoku!</a:t>
            </a:r>
            <a:endParaRPr lang="en-US" sz="3600" dirty="0"/>
          </a:p>
        </p:txBody>
      </p:sp>
      <p:pic>
        <p:nvPicPr>
          <p:cNvPr id="6" name="Mp8Y2yjV4fU"/>
          <p:cNvPicPr>
            <a:picLocks noRot="1" noChangeAspect="1"/>
          </p:cNvPicPr>
          <p:nvPr>
            <a:videoFile r:link="rId1"/>
          </p:nvPr>
        </p:nvPicPr>
        <p:blipFill>
          <a:blip r:embed="rId3"/>
          <a:stretch>
            <a:fillRect/>
          </a:stretch>
        </p:blipFill>
        <p:spPr>
          <a:xfrm>
            <a:off x="685800" y="1524000"/>
            <a:ext cx="7586133" cy="4648200"/>
          </a:xfrm>
          <a:prstGeom prst="rect">
            <a:avLst/>
          </a:prstGeom>
        </p:spPr>
      </p:pic>
    </p:spTree>
    <p:extLst>
      <p:ext uri="{BB962C8B-B14F-4D97-AF65-F5344CB8AC3E}">
        <p14:creationId xmlns:p14="http://schemas.microsoft.com/office/powerpoint/2010/main" val="670592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Embedded </a:t>
            </a:r>
            <a:r>
              <a:rPr lang="en-US" dirty="0"/>
              <a:t>Cognition</a:t>
            </a:r>
          </a:p>
        </p:txBody>
      </p:sp>
      <p:sp>
        <p:nvSpPr>
          <p:cNvPr id="5" name="Rectangle 3"/>
          <p:cNvSpPr>
            <a:spLocks noChangeArrowheads="1"/>
          </p:cNvSpPr>
          <p:nvPr/>
        </p:nvSpPr>
        <p:spPr bwMode="auto">
          <a:xfrm>
            <a:off x="3581400" y="2667000"/>
            <a:ext cx="1447800" cy="1066800"/>
          </a:xfrm>
          <a:prstGeom prst="rect">
            <a:avLst/>
          </a:prstGeom>
          <a:noFill/>
          <a:ln w="9525">
            <a:solidFill>
              <a:schemeClr val="tx1"/>
            </a:solidFill>
            <a:miter lim="800000"/>
            <a:headEnd/>
            <a:tailEnd/>
          </a:ln>
          <a:effectLst/>
        </p:spPr>
        <p:txBody>
          <a:bodyPr wrap="none" anchor="ctr"/>
          <a:lstStyle/>
          <a:p>
            <a:endParaRPr lang="en-US" dirty="0">
              <a:latin typeface="Times New Roman" pitchFamily="18" charset="0"/>
            </a:endParaRPr>
          </a:p>
        </p:txBody>
      </p:sp>
      <p:sp>
        <p:nvSpPr>
          <p:cNvPr id="6" name="Rectangle 4"/>
          <p:cNvSpPr>
            <a:spLocks noChangeArrowheads="1"/>
          </p:cNvSpPr>
          <p:nvPr/>
        </p:nvSpPr>
        <p:spPr bwMode="auto">
          <a:xfrm>
            <a:off x="5562600" y="2667000"/>
            <a:ext cx="990600" cy="1066800"/>
          </a:xfrm>
          <a:prstGeom prst="rect">
            <a:avLst/>
          </a:prstGeom>
          <a:noFill/>
          <a:ln w="9525">
            <a:solidFill>
              <a:schemeClr val="tx1"/>
            </a:solidFill>
            <a:miter lim="800000"/>
            <a:headEnd/>
            <a:tailEnd/>
          </a:ln>
          <a:effectLst/>
        </p:spPr>
        <p:txBody>
          <a:bodyPr wrap="none" anchor="ctr"/>
          <a:lstStyle/>
          <a:p>
            <a:endParaRPr lang="en-US" dirty="0">
              <a:latin typeface="Times New Roman" pitchFamily="18" charset="0"/>
            </a:endParaRPr>
          </a:p>
        </p:txBody>
      </p:sp>
      <p:sp>
        <p:nvSpPr>
          <p:cNvPr id="7" name="Text Box 5"/>
          <p:cNvSpPr txBox="1">
            <a:spLocks noChangeArrowheads="1"/>
          </p:cNvSpPr>
          <p:nvPr/>
        </p:nvSpPr>
        <p:spPr bwMode="auto">
          <a:xfrm>
            <a:off x="3810000" y="2971800"/>
            <a:ext cx="1184940"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Processing</a:t>
            </a:r>
            <a:endParaRPr lang="en-US" dirty="0">
              <a:latin typeface="Times New Roman" pitchFamily="18" charset="0"/>
            </a:endParaRPr>
          </a:p>
        </p:txBody>
      </p:sp>
      <p:sp>
        <p:nvSpPr>
          <p:cNvPr id="8" name="Line 6"/>
          <p:cNvSpPr>
            <a:spLocks noChangeShapeType="1"/>
          </p:cNvSpPr>
          <p:nvPr/>
        </p:nvSpPr>
        <p:spPr bwMode="auto">
          <a:xfrm>
            <a:off x="3048000" y="3200400"/>
            <a:ext cx="533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9" name="Line 7"/>
          <p:cNvSpPr>
            <a:spLocks noChangeShapeType="1"/>
          </p:cNvSpPr>
          <p:nvPr/>
        </p:nvSpPr>
        <p:spPr bwMode="auto">
          <a:xfrm>
            <a:off x="5029200" y="3200400"/>
            <a:ext cx="533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10" name="Rectangle 8"/>
          <p:cNvSpPr>
            <a:spLocks noChangeArrowheads="1"/>
          </p:cNvSpPr>
          <p:nvPr/>
        </p:nvSpPr>
        <p:spPr bwMode="auto">
          <a:xfrm>
            <a:off x="1981200" y="2667000"/>
            <a:ext cx="1066800" cy="1066800"/>
          </a:xfrm>
          <a:prstGeom prst="rect">
            <a:avLst/>
          </a:prstGeom>
          <a:noFill/>
          <a:ln w="9525">
            <a:solidFill>
              <a:schemeClr val="tx1"/>
            </a:solidFill>
            <a:miter lim="800000"/>
            <a:headEnd/>
            <a:tailEnd/>
          </a:ln>
          <a:effectLst/>
        </p:spPr>
        <p:txBody>
          <a:bodyPr wrap="none" anchor="ctr"/>
          <a:lstStyle/>
          <a:p>
            <a:endParaRPr lang="en-US" dirty="0">
              <a:latin typeface="Times New Roman" pitchFamily="18" charset="0"/>
            </a:endParaRPr>
          </a:p>
        </p:txBody>
      </p:sp>
      <p:sp>
        <p:nvSpPr>
          <p:cNvPr id="11" name="Text Box 9"/>
          <p:cNvSpPr txBox="1">
            <a:spLocks noChangeArrowheads="1"/>
          </p:cNvSpPr>
          <p:nvPr/>
        </p:nvSpPr>
        <p:spPr bwMode="auto">
          <a:xfrm>
            <a:off x="2041525" y="2932113"/>
            <a:ext cx="723275"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Sense</a:t>
            </a:r>
            <a:endParaRPr lang="en-US" dirty="0">
              <a:latin typeface="Times New Roman" pitchFamily="18" charset="0"/>
            </a:endParaRPr>
          </a:p>
        </p:txBody>
      </p:sp>
      <p:sp>
        <p:nvSpPr>
          <p:cNvPr id="12" name="Text Box 10"/>
          <p:cNvSpPr txBox="1">
            <a:spLocks noChangeArrowheads="1"/>
          </p:cNvSpPr>
          <p:nvPr/>
        </p:nvSpPr>
        <p:spPr bwMode="auto">
          <a:xfrm>
            <a:off x="5622925" y="2932113"/>
            <a:ext cx="518091" cy="369332"/>
          </a:xfrm>
          <a:prstGeom prst="rect">
            <a:avLst/>
          </a:prstGeom>
          <a:noFill/>
          <a:ln w="9525">
            <a:noFill/>
            <a:miter lim="800000"/>
            <a:headEnd/>
            <a:tailEnd/>
          </a:ln>
          <a:effectLst/>
        </p:spPr>
        <p:txBody>
          <a:bodyPr wrap="none">
            <a:spAutoFit/>
          </a:bodyPr>
          <a:lstStyle/>
          <a:p>
            <a:r>
              <a:rPr lang="en-US" dirty="0" smtClean="0">
                <a:latin typeface="Times New Roman" pitchFamily="18" charset="0"/>
              </a:rPr>
              <a:t>Act</a:t>
            </a:r>
            <a:endParaRPr lang="en-US" dirty="0">
              <a:latin typeface="Times New Roman" pitchFamily="18" charset="0"/>
            </a:endParaRPr>
          </a:p>
        </p:txBody>
      </p:sp>
      <p:sp>
        <p:nvSpPr>
          <p:cNvPr id="13" name="Line 11"/>
          <p:cNvSpPr>
            <a:spLocks noChangeShapeType="1"/>
          </p:cNvSpPr>
          <p:nvPr/>
        </p:nvSpPr>
        <p:spPr bwMode="auto">
          <a:xfrm>
            <a:off x="1447800" y="3200400"/>
            <a:ext cx="533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14" name="Line 12"/>
          <p:cNvSpPr>
            <a:spLocks noChangeShapeType="1"/>
          </p:cNvSpPr>
          <p:nvPr/>
        </p:nvSpPr>
        <p:spPr bwMode="auto">
          <a:xfrm>
            <a:off x="6553200" y="3200400"/>
            <a:ext cx="533400" cy="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15" name="Text Box 13"/>
          <p:cNvSpPr txBox="1">
            <a:spLocks noChangeArrowheads="1"/>
          </p:cNvSpPr>
          <p:nvPr/>
        </p:nvSpPr>
        <p:spPr bwMode="auto">
          <a:xfrm>
            <a:off x="3581400" y="4648200"/>
            <a:ext cx="1390124" cy="369332"/>
          </a:xfrm>
          <a:prstGeom prst="rect">
            <a:avLst/>
          </a:prstGeom>
          <a:noFill/>
          <a:ln w="9525">
            <a:noFill/>
            <a:miter lim="800000"/>
            <a:headEnd/>
            <a:tailEnd/>
          </a:ln>
          <a:effectLst/>
        </p:spPr>
        <p:txBody>
          <a:bodyPr wrap="none">
            <a:spAutoFit/>
          </a:bodyPr>
          <a:lstStyle/>
          <a:p>
            <a:r>
              <a:rPr lang="en-US" dirty="0">
                <a:latin typeface="Times New Roman" pitchFamily="18" charset="0"/>
              </a:rPr>
              <a:t>Environment</a:t>
            </a:r>
          </a:p>
        </p:txBody>
      </p:sp>
      <p:sp>
        <p:nvSpPr>
          <p:cNvPr id="16" name="Line 14"/>
          <p:cNvSpPr>
            <a:spLocks noChangeShapeType="1"/>
          </p:cNvSpPr>
          <p:nvPr/>
        </p:nvSpPr>
        <p:spPr bwMode="auto">
          <a:xfrm>
            <a:off x="1447800" y="3200400"/>
            <a:ext cx="0" cy="160020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17" name="Line 15"/>
          <p:cNvSpPr>
            <a:spLocks noChangeShapeType="1"/>
          </p:cNvSpPr>
          <p:nvPr/>
        </p:nvSpPr>
        <p:spPr bwMode="auto">
          <a:xfrm>
            <a:off x="7086600" y="3200400"/>
            <a:ext cx="0" cy="160020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18" name="Line 16"/>
          <p:cNvSpPr>
            <a:spLocks noChangeShapeType="1"/>
          </p:cNvSpPr>
          <p:nvPr/>
        </p:nvSpPr>
        <p:spPr bwMode="auto">
          <a:xfrm flipH="1">
            <a:off x="5029200" y="4800600"/>
            <a:ext cx="2057400" cy="0"/>
          </a:xfrm>
          <a:prstGeom prst="line">
            <a:avLst/>
          </a:prstGeom>
          <a:noFill/>
          <a:ln w="9525">
            <a:solidFill>
              <a:schemeClr val="tx1"/>
            </a:solidFill>
            <a:round/>
            <a:headEnd/>
            <a:tailEnd type="triangle" w="med" len="med"/>
          </a:ln>
          <a:effectLst/>
        </p:spPr>
        <p:txBody>
          <a:bodyPr/>
          <a:lstStyle/>
          <a:p>
            <a:endParaRPr lang="en-US" dirty="0">
              <a:latin typeface="Times New Roman" pitchFamily="18" charset="0"/>
            </a:endParaRPr>
          </a:p>
        </p:txBody>
      </p:sp>
      <p:sp>
        <p:nvSpPr>
          <p:cNvPr id="19" name="Line 17"/>
          <p:cNvSpPr>
            <a:spLocks noChangeShapeType="1"/>
          </p:cNvSpPr>
          <p:nvPr/>
        </p:nvSpPr>
        <p:spPr bwMode="auto">
          <a:xfrm>
            <a:off x="1447800" y="4800600"/>
            <a:ext cx="2133600" cy="0"/>
          </a:xfrm>
          <a:prstGeom prst="line">
            <a:avLst/>
          </a:prstGeom>
          <a:noFill/>
          <a:ln w="9525">
            <a:solidFill>
              <a:schemeClr val="tx1"/>
            </a:solidFill>
            <a:round/>
            <a:headEnd/>
            <a:tailEnd/>
          </a:ln>
          <a:effectLst/>
        </p:spPr>
        <p:txBody>
          <a:bodyPr/>
          <a:lstStyle/>
          <a:p>
            <a:endParaRPr lang="en-US" dirty="0">
              <a:latin typeface="Times New Roman" pitchFamily="18" charset="0"/>
            </a:endParaRPr>
          </a:p>
        </p:txBody>
      </p:sp>
      <p:sp>
        <p:nvSpPr>
          <p:cNvPr id="20" name="Rectangle 19"/>
          <p:cNvSpPr/>
          <p:nvPr/>
        </p:nvSpPr>
        <p:spPr>
          <a:xfrm>
            <a:off x="1676400" y="2209800"/>
            <a:ext cx="5181600" cy="198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endParaRPr>
          </a:p>
        </p:txBody>
      </p:sp>
      <p:sp>
        <p:nvSpPr>
          <p:cNvPr id="21" name="TextBox 20"/>
          <p:cNvSpPr txBox="1"/>
          <p:nvPr/>
        </p:nvSpPr>
        <p:spPr>
          <a:xfrm>
            <a:off x="1752600" y="3810000"/>
            <a:ext cx="748923" cy="369332"/>
          </a:xfrm>
          <a:prstGeom prst="rect">
            <a:avLst/>
          </a:prstGeom>
          <a:noFill/>
        </p:spPr>
        <p:txBody>
          <a:bodyPr wrap="none" rtlCol="0">
            <a:spAutoFit/>
          </a:bodyPr>
          <a:lstStyle/>
          <a:p>
            <a:r>
              <a:rPr lang="en-US" dirty="0" smtClean="0">
                <a:latin typeface="Times New Roman" pitchFamily="18" charset="0"/>
              </a:rPr>
              <a:t>Agent</a:t>
            </a:r>
            <a:endParaRPr lang="en-US" dirty="0">
              <a:latin typeface="Times New Roman" pitchFamily="18" charset="0"/>
            </a:endParaRPr>
          </a:p>
        </p:txBody>
      </p:sp>
      <p:sp>
        <p:nvSpPr>
          <p:cNvPr id="22" name="TextBox 21"/>
          <p:cNvSpPr txBox="1"/>
          <p:nvPr/>
        </p:nvSpPr>
        <p:spPr>
          <a:xfrm>
            <a:off x="3886200" y="3733800"/>
            <a:ext cx="877163" cy="369332"/>
          </a:xfrm>
          <a:prstGeom prst="rect">
            <a:avLst/>
          </a:prstGeom>
          <a:noFill/>
        </p:spPr>
        <p:txBody>
          <a:bodyPr wrap="none" rtlCol="0">
            <a:spAutoFit/>
          </a:bodyPr>
          <a:lstStyle/>
          <a:p>
            <a:r>
              <a:rPr lang="en-US" dirty="0" smtClean="0"/>
              <a:t>(Brain)</a:t>
            </a:r>
            <a:endParaRPr lang="en-US" dirty="0"/>
          </a:p>
        </p:txBody>
      </p:sp>
      <p:sp>
        <p:nvSpPr>
          <p:cNvPr id="3" name="Freeform 2"/>
          <p:cNvSpPr/>
          <p:nvPr/>
        </p:nvSpPr>
        <p:spPr>
          <a:xfrm>
            <a:off x="1421394" y="1367073"/>
            <a:ext cx="5887376" cy="4816444"/>
          </a:xfrm>
          <a:custGeom>
            <a:avLst/>
            <a:gdLst>
              <a:gd name="connsiteX0" fmla="*/ 3449370 w 5887376"/>
              <a:gd name="connsiteY0" fmla="*/ 72428 h 4816444"/>
              <a:gd name="connsiteX1" fmla="*/ 3349782 w 5887376"/>
              <a:gd name="connsiteY1" fmla="*/ 45268 h 4816444"/>
              <a:gd name="connsiteX2" fmla="*/ 3277355 w 5887376"/>
              <a:gd name="connsiteY2" fmla="*/ 27161 h 4816444"/>
              <a:gd name="connsiteX3" fmla="*/ 3250194 w 5887376"/>
              <a:gd name="connsiteY3" fmla="*/ 18107 h 4816444"/>
              <a:gd name="connsiteX4" fmla="*/ 3204927 w 5887376"/>
              <a:gd name="connsiteY4" fmla="*/ 9054 h 4816444"/>
              <a:gd name="connsiteX5" fmla="*/ 3168713 w 5887376"/>
              <a:gd name="connsiteY5" fmla="*/ 0 h 4816444"/>
              <a:gd name="connsiteX6" fmla="*/ 2580238 w 5887376"/>
              <a:gd name="connsiteY6" fmla="*/ 9054 h 4816444"/>
              <a:gd name="connsiteX7" fmla="*/ 2480650 w 5887376"/>
              <a:gd name="connsiteY7" fmla="*/ 36214 h 4816444"/>
              <a:gd name="connsiteX8" fmla="*/ 2417275 w 5887376"/>
              <a:gd name="connsiteY8" fmla="*/ 45268 h 4816444"/>
              <a:gd name="connsiteX9" fmla="*/ 2317687 w 5887376"/>
              <a:gd name="connsiteY9" fmla="*/ 81481 h 4816444"/>
              <a:gd name="connsiteX10" fmla="*/ 2245259 w 5887376"/>
              <a:gd name="connsiteY10" fmla="*/ 99588 h 4816444"/>
              <a:gd name="connsiteX11" fmla="*/ 2209046 w 5887376"/>
              <a:gd name="connsiteY11" fmla="*/ 108642 h 4816444"/>
              <a:gd name="connsiteX12" fmla="*/ 2154725 w 5887376"/>
              <a:gd name="connsiteY12" fmla="*/ 126749 h 4816444"/>
              <a:gd name="connsiteX13" fmla="*/ 2118511 w 5887376"/>
              <a:gd name="connsiteY13" fmla="*/ 135802 h 4816444"/>
              <a:gd name="connsiteX14" fmla="*/ 2037030 w 5887376"/>
              <a:gd name="connsiteY14" fmla="*/ 162963 h 4816444"/>
              <a:gd name="connsiteX15" fmla="*/ 1991762 w 5887376"/>
              <a:gd name="connsiteY15" fmla="*/ 190123 h 4816444"/>
              <a:gd name="connsiteX16" fmla="*/ 1964602 w 5887376"/>
              <a:gd name="connsiteY16" fmla="*/ 199177 h 4816444"/>
              <a:gd name="connsiteX17" fmla="*/ 1865014 w 5887376"/>
              <a:gd name="connsiteY17" fmla="*/ 235390 h 4816444"/>
              <a:gd name="connsiteX18" fmla="*/ 1810693 w 5887376"/>
              <a:gd name="connsiteY18" fmla="*/ 271604 h 4816444"/>
              <a:gd name="connsiteX19" fmla="*/ 1747319 w 5887376"/>
              <a:gd name="connsiteY19" fmla="*/ 289711 h 4816444"/>
              <a:gd name="connsiteX20" fmla="*/ 1683945 w 5887376"/>
              <a:gd name="connsiteY20" fmla="*/ 316872 h 4816444"/>
              <a:gd name="connsiteX21" fmla="*/ 1584356 w 5887376"/>
              <a:gd name="connsiteY21" fmla="*/ 353085 h 4816444"/>
              <a:gd name="connsiteX22" fmla="*/ 1511929 w 5887376"/>
              <a:gd name="connsiteY22" fmla="*/ 380246 h 4816444"/>
              <a:gd name="connsiteX23" fmla="*/ 1466661 w 5887376"/>
              <a:gd name="connsiteY23" fmla="*/ 407406 h 4816444"/>
              <a:gd name="connsiteX24" fmla="*/ 1439501 w 5887376"/>
              <a:gd name="connsiteY24" fmla="*/ 416460 h 4816444"/>
              <a:gd name="connsiteX25" fmla="*/ 1394234 w 5887376"/>
              <a:gd name="connsiteY25" fmla="*/ 443620 h 4816444"/>
              <a:gd name="connsiteX26" fmla="*/ 1312753 w 5887376"/>
              <a:gd name="connsiteY26" fmla="*/ 470780 h 4816444"/>
              <a:gd name="connsiteX27" fmla="*/ 1240325 w 5887376"/>
              <a:gd name="connsiteY27" fmla="*/ 525101 h 4816444"/>
              <a:gd name="connsiteX28" fmla="*/ 1176951 w 5887376"/>
              <a:gd name="connsiteY28" fmla="*/ 561315 h 4816444"/>
              <a:gd name="connsiteX29" fmla="*/ 1095469 w 5887376"/>
              <a:gd name="connsiteY29" fmla="*/ 651850 h 4816444"/>
              <a:gd name="connsiteX30" fmla="*/ 1068309 w 5887376"/>
              <a:gd name="connsiteY30" fmla="*/ 669957 h 4816444"/>
              <a:gd name="connsiteX31" fmla="*/ 1013988 w 5887376"/>
              <a:gd name="connsiteY31" fmla="*/ 733331 h 4816444"/>
              <a:gd name="connsiteX32" fmla="*/ 959667 w 5887376"/>
              <a:gd name="connsiteY32" fmla="*/ 778598 h 4816444"/>
              <a:gd name="connsiteX33" fmla="*/ 932507 w 5887376"/>
              <a:gd name="connsiteY33" fmla="*/ 814812 h 4816444"/>
              <a:gd name="connsiteX34" fmla="*/ 905347 w 5887376"/>
              <a:gd name="connsiteY34" fmla="*/ 832919 h 4816444"/>
              <a:gd name="connsiteX35" fmla="*/ 878186 w 5887376"/>
              <a:gd name="connsiteY35" fmla="*/ 869133 h 4816444"/>
              <a:gd name="connsiteX36" fmla="*/ 778598 w 5887376"/>
              <a:gd name="connsiteY36" fmla="*/ 959668 h 4816444"/>
              <a:gd name="connsiteX37" fmla="*/ 715224 w 5887376"/>
              <a:gd name="connsiteY37" fmla="*/ 1023042 h 4816444"/>
              <a:gd name="connsiteX38" fmla="*/ 697117 w 5887376"/>
              <a:gd name="connsiteY38" fmla="*/ 1050202 h 4816444"/>
              <a:gd name="connsiteX39" fmla="*/ 624689 w 5887376"/>
              <a:gd name="connsiteY39" fmla="*/ 1113577 h 4816444"/>
              <a:gd name="connsiteX40" fmla="*/ 588475 w 5887376"/>
              <a:gd name="connsiteY40" fmla="*/ 1158844 h 4816444"/>
              <a:gd name="connsiteX41" fmla="*/ 561315 w 5887376"/>
              <a:gd name="connsiteY41" fmla="*/ 1204111 h 4816444"/>
              <a:gd name="connsiteX42" fmla="*/ 534155 w 5887376"/>
              <a:gd name="connsiteY42" fmla="*/ 1231272 h 4816444"/>
              <a:gd name="connsiteX43" fmla="*/ 452673 w 5887376"/>
              <a:gd name="connsiteY43" fmla="*/ 1330860 h 4816444"/>
              <a:gd name="connsiteX44" fmla="*/ 452673 w 5887376"/>
              <a:gd name="connsiteY44" fmla="*/ 1330860 h 4816444"/>
              <a:gd name="connsiteX45" fmla="*/ 416459 w 5887376"/>
              <a:gd name="connsiteY45" fmla="*/ 1385180 h 4816444"/>
              <a:gd name="connsiteX46" fmla="*/ 371192 w 5887376"/>
              <a:gd name="connsiteY46" fmla="*/ 1448555 h 4816444"/>
              <a:gd name="connsiteX47" fmla="*/ 353085 w 5887376"/>
              <a:gd name="connsiteY47" fmla="*/ 1484769 h 4816444"/>
              <a:gd name="connsiteX48" fmla="*/ 325925 w 5887376"/>
              <a:gd name="connsiteY48" fmla="*/ 1511929 h 4816444"/>
              <a:gd name="connsiteX49" fmla="*/ 298764 w 5887376"/>
              <a:gd name="connsiteY49" fmla="*/ 1575303 h 4816444"/>
              <a:gd name="connsiteX50" fmla="*/ 271604 w 5887376"/>
              <a:gd name="connsiteY50" fmla="*/ 1611517 h 4816444"/>
              <a:gd name="connsiteX51" fmla="*/ 253497 w 5887376"/>
              <a:gd name="connsiteY51" fmla="*/ 1638677 h 4816444"/>
              <a:gd name="connsiteX52" fmla="*/ 244444 w 5887376"/>
              <a:gd name="connsiteY52" fmla="*/ 1665838 h 4816444"/>
              <a:gd name="connsiteX53" fmla="*/ 235390 w 5887376"/>
              <a:gd name="connsiteY53" fmla="*/ 1702052 h 4816444"/>
              <a:gd name="connsiteX54" fmla="*/ 199176 w 5887376"/>
              <a:gd name="connsiteY54" fmla="*/ 1774479 h 4816444"/>
              <a:gd name="connsiteX55" fmla="*/ 172016 w 5887376"/>
              <a:gd name="connsiteY55" fmla="*/ 1828800 h 4816444"/>
              <a:gd name="connsiteX56" fmla="*/ 126749 w 5887376"/>
              <a:gd name="connsiteY56" fmla="*/ 1955549 h 4816444"/>
              <a:gd name="connsiteX57" fmla="*/ 99588 w 5887376"/>
              <a:gd name="connsiteY57" fmla="*/ 2027977 h 4816444"/>
              <a:gd name="connsiteX58" fmla="*/ 81481 w 5887376"/>
              <a:gd name="connsiteY58" fmla="*/ 2109458 h 4816444"/>
              <a:gd name="connsiteX59" fmla="*/ 72428 w 5887376"/>
              <a:gd name="connsiteY59" fmla="*/ 2136618 h 4816444"/>
              <a:gd name="connsiteX60" fmla="*/ 63374 w 5887376"/>
              <a:gd name="connsiteY60" fmla="*/ 2172832 h 4816444"/>
              <a:gd name="connsiteX61" fmla="*/ 45267 w 5887376"/>
              <a:gd name="connsiteY61" fmla="*/ 2209046 h 4816444"/>
              <a:gd name="connsiteX62" fmla="*/ 27160 w 5887376"/>
              <a:gd name="connsiteY62" fmla="*/ 2344848 h 4816444"/>
              <a:gd name="connsiteX63" fmla="*/ 18107 w 5887376"/>
              <a:gd name="connsiteY63" fmla="*/ 2390115 h 4816444"/>
              <a:gd name="connsiteX64" fmla="*/ 0 w 5887376"/>
              <a:gd name="connsiteY64" fmla="*/ 2562131 h 4816444"/>
              <a:gd name="connsiteX65" fmla="*/ 9054 w 5887376"/>
              <a:gd name="connsiteY65" fmla="*/ 3087232 h 4816444"/>
              <a:gd name="connsiteX66" fmla="*/ 45267 w 5887376"/>
              <a:gd name="connsiteY66" fmla="*/ 3213980 h 4816444"/>
              <a:gd name="connsiteX67" fmla="*/ 63374 w 5887376"/>
              <a:gd name="connsiteY67" fmla="*/ 3286408 h 4816444"/>
              <a:gd name="connsiteX68" fmla="*/ 81481 w 5887376"/>
              <a:gd name="connsiteY68" fmla="*/ 3322622 h 4816444"/>
              <a:gd name="connsiteX69" fmla="*/ 90535 w 5887376"/>
              <a:gd name="connsiteY69" fmla="*/ 3358836 h 4816444"/>
              <a:gd name="connsiteX70" fmla="*/ 117695 w 5887376"/>
              <a:gd name="connsiteY70" fmla="*/ 3413157 h 4816444"/>
              <a:gd name="connsiteX71" fmla="*/ 135802 w 5887376"/>
              <a:gd name="connsiteY71" fmla="*/ 3467477 h 4816444"/>
              <a:gd name="connsiteX72" fmla="*/ 144856 w 5887376"/>
              <a:gd name="connsiteY72" fmla="*/ 3494638 h 4816444"/>
              <a:gd name="connsiteX73" fmla="*/ 162962 w 5887376"/>
              <a:gd name="connsiteY73" fmla="*/ 3530852 h 4816444"/>
              <a:gd name="connsiteX74" fmla="*/ 181069 w 5887376"/>
              <a:gd name="connsiteY74" fmla="*/ 3576119 h 4816444"/>
              <a:gd name="connsiteX75" fmla="*/ 235390 w 5887376"/>
              <a:gd name="connsiteY75" fmla="*/ 3657600 h 4816444"/>
              <a:gd name="connsiteX76" fmla="*/ 289711 w 5887376"/>
              <a:gd name="connsiteY76" fmla="*/ 3720975 h 4816444"/>
              <a:gd name="connsiteX77" fmla="*/ 344032 w 5887376"/>
              <a:gd name="connsiteY77" fmla="*/ 3820563 h 4816444"/>
              <a:gd name="connsiteX78" fmla="*/ 371192 w 5887376"/>
              <a:gd name="connsiteY78" fmla="*/ 3847723 h 4816444"/>
              <a:gd name="connsiteX79" fmla="*/ 407406 w 5887376"/>
              <a:gd name="connsiteY79" fmla="*/ 3911097 h 4816444"/>
              <a:gd name="connsiteX80" fmla="*/ 425513 w 5887376"/>
              <a:gd name="connsiteY80" fmla="*/ 3938258 h 4816444"/>
              <a:gd name="connsiteX81" fmla="*/ 461727 w 5887376"/>
              <a:gd name="connsiteY81" fmla="*/ 3965418 h 4816444"/>
              <a:gd name="connsiteX82" fmla="*/ 479834 w 5887376"/>
              <a:gd name="connsiteY82" fmla="*/ 3992578 h 4816444"/>
              <a:gd name="connsiteX83" fmla="*/ 525101 w 5887376"/>
              <a:gd name="connsiteY83" fmla="*/ 4028792 h 4816444"/>
              <a:gd name="connsiteX84" fmla="*/ 543208 w 5887376"/>
              <a:gd name="connsiteY84" fmla="*/ 4055953 h 4816444"/>
              <a:gd name="connsiteX85" fmla="*/ 597529 w 5887376"/>
              <a:gd name="connsiteY85" fmla="*/ 4092167 h 4816444"/>
              <a:gd name="connsiteX86" fmla="*/ 633743 w 5887376"/>
              <a:gd name="connsiteY86" fmla="*/ 4119327 h 4816444"/>
              <a:gd name="connsiteX87" fmla="*/ 706170 w 5887376"/>
              <a:gd name="connsiteY87" fmla="*/ 4173648 h 4816444"/>
              <a:gd name="connsiteX88" fmla="*/ 733331 w 5887376"/>
              <a:gd name="connsiteY88" fmla="*/ 4182701 h 4816444"/>
              <a:gd name="connsiteX89" fmla="*/ 778598 w 5887376"/>
              <a:gd name="connsiteY89" fmla="*/ 4209862 h 4816444"/>
              <a:gd name="connsiteX90" fmla="*/ 841972 w 5887376"/>
              <a:gd name="connsiteY90" fmla="*/ 4246076 h 4816444"/>
              <a:gd name="connsiteX91" fmla="*/ 887240 w 5887376"/>
              <a:gd name="connsiteY91" fmla="*/ 4273236 h 4816444"/>
              <a:gd name="connsiteX92" fmla="*/ 941560 w 5887376"/>
              <a:gd name="connsiteY92" fmla="*/ 4300396 h 4816444"/>
              <a:gd name="connsiteX93" fmla="*/ 977774 w 5887376"/>
              <a:gd name="connsiteY93" fmla="*/ 4327557 h 4816444"/>
              <a:gd name="connsiteX94" fmla="*/ 1023042 w 5887376"/>
              <a:gd name="connsiteY94" fmla="*/ 4345664 h 4816444"/>
              <a:gd name="connsiteX95" fmla="*/ 1131683 w 5887376"/>
              <a:gd name="connsiteY95" fmla="*/ 4399984 h 4816444"/>
              <a:gd name="connsiteX96" fmla="*/ 1176951 w 5887376"/>
              <a:gd name="connsiteY96" fmla="*/ 4418091 h 4816444"/>
              <a:gd name="connsiteX97" fmla="*/ 1231271 w 5887376"/>
              <a:gd name="connsiteY97" fmla="*/ 4445252 h 4816444"/>
              <a:gd name="connsiteX98" fmla="*/ 1285592 w 5887376"/>
              <a:gd name="connsiteY98" fmla="*/ 4463359 h 4816444"/>
              <a:gd name="connsiteX99" fmla="*/ 1321806 w 5887376"/>
              <a:gd name="connsiteY99" fmla="*/ 4481466 h 4816444"/>
              <a:gd name="connsiteX100" fmla="*/ 1376127 w 5887376"/>
              <a:gd name="connsiteY100" fmla="*/ 4499573 h 4816444"/>
              <a:gd name="connsiteX101" fmla="*/ 1457608 w 5887376"/>
              <a:gd name="connsiteY101" fmla="*/ 4517679 h 4816444"/>
              <a:gd name="connsiteX102" fmla="*/ 1548143 w 5887376"/>
              <a:gd name="connsiteY102" fmla="*/ 4553893 h 4816444"/>
              <a:gd name="connsiteX103" fmla="*/ 1702052 w 5887376"/>
              <a:gd name="connsiteY103" fmla="*/ 4590107 h 4816444"/>
              <a:gd name="connsiteX104" fmla="*/ 1801640 w 5887376"/>
              <a:gd name="connsiteY104" fmla="*/ 4626321 h 4816444"/>
              <a:gd name="connsiteX105" fmla="*/ 1910281 w 5887376"/>
              <a:gd name="connsiteY105" fmla="*/ 4653481 h 4816444"/>
              <a:gd name="connsiteX106" fmla="*/ 2027976 w 5887376"/>
              <a:gd name="connsiteY106" fmla="*/ 4689695 h 4816444"/>
              <a:gd name="connsiteX107" fmla="*/ 2073244 w 5887376"/>
              <a:gd name="connsiteY107" fmla="*/ 4698749 h 4816444"/>
              <a:gd name="connsiteX108" fmla="*/ 2127564 w 5887376"/>
              <a:gd name="connsiteY108" fmla="*/ 4716856 h 4816444"/>
              <a:gd name="connsiteX109" fmla="*/ 2172832 w 5887376"/>
              <a:gd name="connsiteY109" fmla="*/ 4734963 h 4816444"/>
              <a:gd name="connsiteX110" fmla="*/ 2263366 w 5887376"/>
              <a:gd name="connsiteY110" fmla="*/ 4744016 h 4816444"/>
              <a:gd name="connsiteX111" fmla="*/ 2381061 w 5887376"/>
              <a:gd name="connsiteY111" fmla="*/ 4762123 h 4816444"/>
              <a:gd name="connsiteX112" fmla="*/ 2634558 w 5887376"/>
              <a:gd name="connsiteY112" fmla="*/ 4780230 h 4816444"/>
              <a:gd name="connsiteX113" fmla="*/ 2743200 w 5887376"/>
              <a:gd name="connsiteY113" fmla="*/ 4789283 h 4816444"/>
              <a:gd name="connsiteX114" fmla="*/ 2869949 w 5887376"/>
              <a:gd name="connsiteY114" fmla="*/ 4807390 h 4816444"/>
              <a:gd name="connsiteX115" fmla="*/ 3005751 w 5887376"/>
              <a:gd name="connsiteY115" fmla="*/ 4816444 h 4816444"/>
              <a:gd name="connsiteX116" fmla="*/ 3512745 w 5887376"/>
              <a:gd name="connsiteY116" fmla="*/ 4807390 h 4816444"/>
              <a:gd name="connsiteX117" fmla="*/ 3621386 w 5887376"/>
              <a:gd name="connsiteY117" fmla="*/ 4780230 h 4816444"/>
              <a:gd name="connsiteX118" fmla="*/ 3693814 w 5887376"/>
              <a:gd name="connsiteY118" fmla="*/ 4762123 h 4816444"/>
              <a:gd name="connsiteX119" fmla="*/ 3730028 w 5887376"/>
              <a:gd name="connsiteY119" fmla="*/ 4744016 h 4816444"/>
              <a:gd name="connsiteX120" fmla="*/ 3775295 w 5887376"/>
              <a:gd name="connsiteY120" fmla="*/ 4734963 h 4816444"/>
              <a:gd name="connsiteX121" fmla="*/ 3883937 w 5887376"/>
              <a:gd name="connsiteY121" fmla="*/ 4698749 h 4816444"/>
              <a:gd name="connsiteX122" fmla="*/ 3920151 w 5887376"/>
              <a:gd name="connsiteY122" fmla="*/ 4689695 h 4816444"/>
              <a:gd name="connsiteX123" fmla="*/ 3974471 w 5887376"/>
              <a:gd name="connsiteY123" fmla="*/ 4671588 h 4816444"/>
              <a:gd name="connsiteX124" fmla="*/ 4019739 w 5887376"/>
              <a:gd name="connsiteY124" fmla="*/ 4662535 h 4816444"/>
              <a:gd name="connsiteX125" fmla="*/ 4110273 w 5887376"/>
              <a:gd name="connsiteY125" fmla="*/ 4626321 h 4816444"/>
              <a:gd name="connsiteX126" fmla="*/ 4164594 w 5887376"/>
              <a:gd name="connsiteY126" fmla="*/ 4599161 h 4816444"/>
              <a:gd name="connsiteX127" fmla="*/ 4246075 w 5887376"/>
              <a:gd name="connsiteY127" fmla="*/ 4553893 h 4816444"/>
              <a:gd name="connsiteX128" fmla="*/ 4309450 w 5887376"/>
              <a:gd name="connsiteY128" fmla="*/ 4526733 h 4816444"/>
              <a:gd name="connsiteX129" fmla="*/ 4418091 w 5887376"/>
              <a:gd name="connsiteY129" fmla="*/ 4472412 h 4816444"/>
              <a:gd name="connsiteX130" fmla="*/ 4472412 w 5887376"/>
              <a:gd name="connsiteY130" fmla="*/ 4436198 h 4816444"/>
              <a:gd name="connsiteX131" fmla="*/ 4508626 w 5887376"/>
              <a:gd name="connsiteY131" fmla="*/ 4409038 h 4816444"/>
              <a:gd name="connsiteX132" fmla="*/ 4544840 w 5887376"/>
              <a:gd name="connsiteY132" fmla="*/ 4399984 h 4816444"/>
              <a:gd name="connsiteX133" fmla="*/ 4608214 w 5887376"/>
              <a:gd name="connsiteY133" fmla="*/ 4363771 h 4816444"/>
              <a:gd name="connsiteX134" fmla="*/ 4653481 w 5887376"/>
              <a:gd name="connsiteY134" fmla="*/ 4345664 h 4816444"/>
              <a:gd name="connsiteX135" fmla="*/ 4680642 w 5887376"/>
              <a:gd name="connsiteY135" fmla="*/ 4327557 h 4816444"/>
              <a:gd name="connsiteX136" fmla="*/ 4753069 w 5887376"/>
              <a:gd name="connsiteY136" fmla="*/ 4300396 h 4816444"/>
              <a:gd name="connsiteX137" fmla="*/ 4789283 w 5887376"/>
              <a:gd name="connsiteY137" fmla="*/ 4273236 h 4816444"/>
              <a:gd name="connsiteX138" fmla="*/ 4816444 w 5887376"/>
              <a:gd name="connsiteY138" fmla="*/ 4255129 h 4816444"/>
              <a:gd name="connsiteX139" fmla="*/ 4906978 w 5887376"/>
              <a:gd name="connsiteY139" fmla="*/ 4209862 h 4816444"/>
              <a:gd name="connsiteX140" fmla="*/ 4961299 w 5887376"/>
              <a:gd name="connsiteY140" fmla="*/ 4173648 h 4816444"/>
              <a:gd name="connsiteX141" fmla="*/ 5015620 w 5887376"/>
              <a:gd name="connsiteY141" fmla="*/ 4146487 h 4816444"/>
              <a:gd name="connsiteX142" fmla="*/ 5115208 w 5887376"/>
              <a:gd name="connsiteY142" fmla="*/ 4074060 h 4816444"/>
              <a:gd name="connsiteX143" fmla="*/ 5178582 w 5887376"/>
              <a:gd name="connsiteY143" fmla="*/ 4037846 h 4816444"/>
              <a:gd name="connsiteX144" fmla="*/ 5314384 w 5887376"/>
              <a:gd name="connsiteY144" fmla="*/ 3920151 h 4816444"/>
              <a:gd name="connsiteX145" fmla="*/ 5413972 w 5887376"/>
              <a:gd name="connsiteY145" fmla="*/ 3847723 h 4816444"/>
              <a:gd name="connsiteX146" fmla="*/ 5450186 w 5887376"/>
              <a:gd name="connsiteY146" fmla="*/ 3793402 h 4816444"/>
              <a:gd name="connsiteX147" fmla="*/ 5504507 w 5887376"/>
              <a:gd name="connsiteY147" fmla="*/ 3720975 h 4816444"/>
              <a:gd name="connsiteX148" fmla="*/ 5513560 w 5887376"/>
              <a:gd name="connsiteY148" fmla="*/ 3684761 h 4816444"/>
              <a:gd name="connsiteX149" fmla="*/ 5576935 w 5887376"/>
              <a:gd name="connsiteY149" fmla="*/ 3576119 h 4816444"/>
              <a:gd name="connsiteX150" fmla="*/ 5595042 w 5887376"/>
              <a:gd name="connsiteY150" fmla="*/ 3503691 h 4816444"/>
              <a:gd name="connsiteX151" fmla="*/ 5631256 w 5887376"/>
              <a:gd name="connsiteY151" fmla="*/ 3395050 h 4816444"/>
              <a:gd name="connsiteX152" fmla="*/ 5667469 w 5887376"/>
              <a:gd name="connsiteY152" fmla="*/ 3268301 h 4816444"/>
              <a:gd name="connsiteX153" fmla="*/ 5721790 w 5887376"/>
              <a:gd name="connsiteY153" fmla="*/ 3123446 h 4816444"/>
              <a:gd name="connsiteX154" fmla="*/ 5730844 w 5887376"/>
              <a:gd name="connsiteY154" fmla="*/ 3069125 h 4816444"/>
              <a:gd name="connsiteX155" fmla="*/ 5739897 w 5887376"/>
              <a:gd name="connsiteY155" fmla="*/ 3041965 h 4816444"/>
              <a:gd name="connsiteX156" fmla="*/ 5767057 w 5887376"/>
              <a:gd name="connsiteY156" fmla="*/ 2933323 h 4816444"/>
              <a:gd name="connsiteX157" fmla="*/ 5794218 w 5887376"/>
              <a:gd name="connsiteY157" fmla="*/ 2743200 h 4816444"/>
              <a:gd name="connsiteX158" fmla="*/ 5821378 w 5887376"/>
              <a:gd name="connsiteY158" fmla="*/ 2652666 h 4816444"/>
              <a:gd name="connsiteX159" fmla="*/ 5839485 w 5887376"/>
              <a:gd name="connsiteY159" fmla="*/ 2353901 h 4816444"/>
              <a:gd name="connsiteX160" fmla="*/ 5848539 w 5887376"/>
              <a:gd name="connsiteY160" fmla="*/ 2317687 h 4816444"/>
              <a:gd name="connsiteX161" fmla="*/ 5857592 w 5887376"/>
              <a:gd name="connsiteY161" fmla="*/ 2199992 h 4816444"/>
              <a:gd name="connsiteX162" fmla="*/ 5866646 w 5887376"/>
              <a:gd name="connsiteY162" fmla="*/ 2145672 h 4816444"/>
              <a:gd name="connsiteX163" fmla="*/ 5875699 w 5887376"/>
              <a:gd name="connsiteY163" fmla="*/ 2082297 h 4816444"/>
              <a:gd name="connsiteX164" fmla="*/ 5875699 w 5887376"/>
              <a:gd name="connsiteY164" fmla="*/ 1611517 h 4816444"/>
              <a:gd name="connsiteX165" fmla="*/ 5839485 w 5887376"/>
              <a:gd name="connsiteY165" fmla="*/ 1439501 h 4816444"/>
              <a:gd name="connsiteX166" fmla="*/ 5803271 w 5887376"/>
              <a:gd name="connsiteY166" fmla="*/ 1348967 h 4816444"/>
              <a:gd name="connsiteX167" fmla="*/ 5776111 w 5887376"/>
              <a:gd name="connsiteY167" fmla="*/ 1267485 h 4816444"/>
              <a:gd name="connsiteX168" fmla="*/ 5758004 w 5887376"/>
              <a:gd name="connsiteY168" fmla="*/ 1240325 h 4816444"/>
              <a:gd name="connsiteX169" fmla="*/ 5739897 w 5887376"/>
              <a:gd name="connsiteY169" fmla="*/ 1195058 h 4816444"/>
              <a:gd name="connsiteX170" fmla="*/ 5712737 w 5887376"/>
              <a:gd name="connsiteY170" fmla="*/ 1158844 h 4816444"/>
              <a:gd name="connsiteX171" fmla="*/ 5694630 w 5887376"/>
              <a:gd name="connsiteY171" fmla="*/ 1122630 h 4816444"/>
              <a:gd name="connsiteX172" fmla="*/ 5640309 w 5887376"/>
              <a:gd name="connsiteY172" fmla="*/ 1059256 h 4816444"/>
              <a:gd name="connsiteX173" fmla="*/ 5622202 w 5887376"/>
              <a:gd name="connsiteY173" fmla="*/ 1023042 h 4816444"/>
              <a:gd name="connsiteX174" fmla="*/ 5549774 w 5887376"/>
              <a:gd name="connsiteY174" fmla="*/ 932507 h 4816444"/>
              <a:gd name="connsiteX175" fmla="*/ 5522614 w 5887376"/>
              <a:gd name="connsiteY175" fmla="*/ 914400 h 4816444"/>
              <a:gd name="connsiteX176" fmla="*/ 5468293 w 5887376"/>
              <a:gd name="connsiteY176" fmla="*/ 860079 h 4816444"/>
              <a:gd name="connsiteX177" fmla="*/ 5377758 w 5887376"/>
              <a:gd name="connsiteY177" fmla="*/ 769545 h 4816444"/>
              <a:gd name="connsiteX178" fmla="*/ 5350598 w 5887376"/>
              <a:gd name="connsiteY178" fmla="*/ 733331 h 4816444"/>
              <a:gd name="connsiteX179" fmla="*/ 5278170 w 5887376"/>
              <a:gd name="connsiteY179" fmla="*/ 688064 h 4816444"/>
              <a:gd name="connsiteX180" fmla="*/ 5251010 w 5887376"/>
              <a:gd name="connsiteY180" fmla="*/ 651850 h 4816444"/>
              <a:gd name="connsiteX181" fmla="*/ 5223850 w 5887376"/>
              <a:gd name="connsiteY181" fmla="*/ 633743 h 4816444"/>
              <a:gd name="connsiteX182" fmla="*/ 5160475 w 5887376"/>
              <a:gd name="connsiteY182" fmla="*/ 597529 h 4816444"/>
              <a:gd name="connsiteX183" fmla="*/ 5142368 w 5887376"/>
              <a:gd name="connsiteY183" fmla="*/ 570369 h 4816444"/>
              <a:gd name="connsiteX184" fmla="*/ 5088048 w 5887376"/>
              <a:gd name="connsiteY184" fmla="*/ 534155 h 4816444"/>
              <a:gd name="connsiteX185" fmla="*/ 5060887 w 5887376"/>
              <a:gd name="connsiteY185" fmla="*/ 516048 h 4816444"/>
              <a:gd name="connsiteX186" fmla="*/ 5015620 w 5887376"/>
              <a:gd name="connsiteY186" fmla="*/ 488887 h 4816444"/>
              <a:gd name="connsiteX187" fmla="*/ 4961299 w 5887376"/>
              <a:gd name="connsiteY187" fmla="*/ 470780 h 4816444"/>
              <a:gd name="connsiteX188" fmla="*/ 4852657 w 5887376"/>
              <a:gd name="connsiteY188" fmla="*/ 434567 h 4816444"/>
              <a:gd name="connsiteX189" fmla="*/ 4825497 w 5887376"/>
              <a:gd name="connsiteY189" fmla="*/ 425513 h 4816444"/>
              <a:gd name="connsiteX190" fmla="*/ 4780230 w 5887376"/>
              <a:gd name="connsiteY190" fmla="*/ 416460 h 4816444"/>
              <a:gd name="connsiteX191" fmla="*/ 4753069 w 5887376"/>
              <a:gd name="connsiteY191" fmla="*/ 398353 h 4816444"/>
              <a:gd name="connsiteX192" fmla="*/ 4671588 w 5887376"/>
              <a:gd name="connsiteY192" fmla="*/ 389299 h 4816444"/>
              <a:gd name="connsiteX193" fmla="*/ 4562947 w 5887376"/>
              <a:gd name="connsiteY193" fmla="*/ 353085 h 4816444"/>
              <a:gd name="connsiteX194" fmla="*/ 4535786 w 5887376"/>
              <a:gd name="connsiteY194" fmla="*/ 344032 h 4816444"/>
              <a:gd name="connsiteX195" fmla="*/ 4481465 w 5887376"/>
              <a:gd name="connsiteY195" fmla="*/ 334978 h 4816444"/>
              <a:gd name="connsiteX196" fmla="*/ 4454305 w 5887376"/>
              <a:gd name="connsiteY196" fmla="*/ 325925 h 4816444"/>
              <a:gd name="connsiteX197" fmla="*/ 4409038 w 5887376"/>
              <a:gd name="connsiteY197" fmla="*/ 316872 h 4816444"/>
              <a:gd name="connsiteX198" fmla="*/ 4372824 w 5887376"/>
              <a:gd name="connsiteY198" fmla="*/ 298765 h 4816444"/>
              <a:gd name="connsiteX199" fmla="*/ 4309450 w 5887376"/>
              <a:gd name="connsiteY199" fmla="*/ 280658 h 4816444"/>
              <a:gd name="connsiteX200" fmla="*/ 4282289 w 5887376"/>
              <a:gd name="connsiteY200" fmla="*/ 271604 h 4816444"/>
              <a:gd name="connsiteX201" fmla="*/ 4227968 w 5887376"/>
              <a:gd name="connsiteY201" fmla="*/ 262551 h 4816444"/>
              <a:gd name="connsiteX202" fmla="*/ 4173648 w 5887376"/>
              <a:gd name="connsiteY202" fmla="*/ 244444 h 4816444"/>
              <a:gd name="connsiteX203" fmla="*/ 4128380 w 5887376"/>
              <a:gd name="connsiteY203" fmla="*/ 235390 h 4816444"/>
              <a:gd name="connsiteX204" fmla="*/ 4083113 w 5887376"/>
              <a:gd name="connsiteY204" fmla="*/ 217283 h 4816444"/>
              <a:gd name="connsiteX205" fmla="*/ 3992578 w 5887376"/>
              <a:gd name="connsiteY205" fmla="*/ 199177 h 4816444"/>
              <a:gd name="connsiteX206" fmla="*/ 3965418 w 5887376"/>
              <a:gd name="connsiteY206" fmla="*/ 181070 h 4816444"/>
              <a:gd name="connsiteX207" fmla="*/ 3847723 w 5887376"/>
              <a:gd name="connsiteY207" fmla="*/ 153909 h 4816444"/>
              <a:gd name="connsiteX208" fmla="*/ 3811509 w 5887376"/>
              <a:gd name="connsiteY208" fmla="*/ 144856 h 4816444"/>
              <a:gd name="connsiteX209" fmla="*/ 3739081 w 5887376"/>
              <a:gd name="connsiteY209" fmla="*/ 117695 h 4816444"/>
              <a:gd name="connsiteX210" fmla="*/ 3666654 w 5887376"/>
              <a:gd name="connsiteY210" fmla="*/ 99588 h 4816444"/>
              <a:gd name="connsiteX211" fmla="*/ 3630440 w 5887376"/>
              <a:gd name="connsiteY211" fmla="*/ 90535 h 4816444"/>
              <a:gd name="connsiteX212" fmla="*/ 3576119 w 5887376"/>
              <a:gd name="connsiteY212" fmla="*/ 72428 h 4816444"/>
              <a:gd name="connsiteX213" fmla="*/ 3548958 w 5887376"/>
              <a:gd name="connsiteY213" fmla="*/ 63375 h 4816444"/>
              <a:gd name="connsiteX214" fmla="*/ 3503691 w 5887376"/>
              <a:gd name="connsiteY214" fmla="*/ 54321 h 4816444"/>
              <a:gd name="connsiteX215" fmla="*/ 3449370 w 5887376"/>
              <a:gd name="connsiteY215" fmla="*/ 36214 h 4816444"/>
              <a:gd name="connsiteX216" fmla="*/ 3322622 w 5887376"/>
              <a:gd name="connsiteY216" fmla="*/ 63375 h 481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5887376" h="4816444">
                <a:moveTo>
                  <a:pt x="3449370" y="72428"/>
                </a:moveTo>
                <a:cubicBezTo>
                  <a:pt x="3356638" y="41517"/>
                  <a:pt x="3432965" y="64464"/>
                  <a:pt x="3349782" y="45268"/>
                </a:cubicBezTo>
                <a:cubicBezTo>
                  <a:pt x="3325534" y="39672"/>
                  <a:pt x="3300963" y="35031"/>
                  <a:pt x="3277355" y="27161"/>
                </a:cubicBezTo>
                <a:cubicBezTo>
                  <a:pt x="3268301" y="24143"/>
                  <a:pt x="3259452" y="20422"/>
                  <a:pt x="3250194" y="18107"/>
                </a:cubicBezTo>
                <a:cubicBezTo>
                  <a:pt x="3235266" y="14375"/>
                  <a:pt x="3219948" y="12392"/>
                  <a:pt x="3204927" y="9054"/>
                </a:cubicBezTo>
                <a:cubicBezTo>
                  <a:pt x="3192780" y="6355"/>
                  <a:pt x="3180784" y="3018"/>
                  <a:pt x="3168713" y="0"/>
                </a:cubicBezTo>
                <a:cubicBezTo>
                  <a:pt x="2972555" y="3018"/>
                  <a:pt x="2776254" y="998"/>
                  <a:pt x="2580238" y="9054"/>
                </a:cubicBezTo>
                <a:cubicBezTo>
                  <a:pt x="2494864" y="12563"/>
                  <a:pt x="2532833" y="25777"/>
                  <a:pt x="2480650" y="36214"/>
                </a:cubicBezTo>
                <a:cubicBezTo>
                  <a:pt x="2459725" y="40399"/>
                  <a:pt x="2438400" y="42250"/>
                  <a:pt x="2417275" y="45268"/>
                </a:cubicBezTo>
                <a:cubicBezTo>
                  <a:pt x="2393866" y="54632"/>
                  <a:pt x="2340942" y="76830"/>
                  <a:pt x="2317687" y="81481"/>
                </a:cubicBezTo>
                <a:cubicBezTo>
                  <a:pt x="2225671" y="99885"/>
                  <a:pt x="2310208" y="81031"/>
                  <a:pt x="2245259" y="99588"/>
                </a:cubicBezTo>
                <a:cubicBezTo>
                  <a:pt x="2233295" y="103006"/>
                  <a:pt x="2220964" y="105067"/>
                  <a:pt x="2209046" y="108642"/>
                </a:cubicBezTo>
                <a:cubicBezTo>
                  <a:pt x="2190765" y="114127"/>
                  <a:pt x="2173242" y="122120"/>
                  <a:pt x="2154725" y="126749"/>
                </a:cubicBezTo>
                <a:cubicBezTo>
                  <a:pt x="2142654" y="129767"/>
                  <a:pt x="2130315" y="131867"/>
                  <a:pt x="2118511" y="135802"/>
                </a:cubicBezTo>
                <a:cubicBezTo>
                  <a:pt x="2016220" y="169899"/>
                  <a:pt x="2123825" y="141263"/>
                  <a:pt x="2037030" y="162963"/>
                </a:cubicBezTo>
                <a:cubicBezTo>
                  <a:pt x="2021941" y="172016"/>
                  <a:pt x="2007501" y="182253"/>
                  <a:pt x="1991762" y="190123"/>
                </a:cubicBezTo>
                <a:cubicBezTo>
                  <a:pt x="1983226" y="194391"/>
                  <a:pt x="1973538" y="195826"/>
                  <a:pt x="1964602" y="199177"/>
                </a:cubicBezTo>
                <a:cubicBezTo>
                  <a:pt x="1863843" y="236961"/>
                  <a:pt x="1979112" y="197357"/>
                  <a:pt x="1865014" y="235390"/>
                </a:cubicBezTo>
                <a:cubicBezTo>
                  <a:pt x="1846907" y="247461"/>
                  <a:pt x="1831805" y="266326"/>
                  <a:pt x="1810693" y="271604"/>
                </a:cubicBezTo>
                <a:cubicBezTo>
                  <a:pt x="1765221" y="282973"/>
                  <a:pt x="1786283" y="276723"/>
                  <a:pt x="1747319" y="289711"/>
                </a:cubicBezTo>
                <a:cubicBezTo>
                  <a:pt x="1704230" y="318436"/>
                  <a:pt x="1737089" y="300929"/>
                  <a:pt x="1683945" y="316872"/>
                </a:cubicBezTo>
                <a:cubicBezTo>
                  <a:pt x="1620538" y="335894"/>
                  <a:pt x="1641954" y="331485"/>
                  <a:pt x="1584356" y="353085"/>
                </a:cubicBezTo>
                <a:cubicBezTo>
                  <a:pt x="1553019" y="364837"/>
                  <a:pt x="1546916" y="362753"/>
                  <a:pt x="1511929" y="380246"/>
                </a:cubicBezTo>
                <a:cubicBezTo>
                  <a:pt x="1496190" y="388116"/>
                  <a:pt x="1482400" y="399536"/>
                  <a:pt x="1466661" y="407406"/>
                </a:cubicBezTo>
                <a:cubicBezTo>
                  <a:pt x="1458125" y="411674"/>
                  <a:pt x="1448037" y="412192"/>
                  <a:pt x="1439501" y="416460"/>
                </a:cubicBezTo>
                <a:cubicBezTo>
                  <a:pt x="1423762" y="424330"/>
                  <a:pt x="1409973" y="435751"/>
                  <a:pt x="1394234" y="443620"/>
                </a:cubicBezTo>
                <a:cubicBezTo>
                  <a:pt x="1360141" y="460666"/>
                  <a:pt x="1347332" y="462136"/>
                  <a:pt x="1312753" y="470780"/>
                </a:cubicBezTo>
                <a:cubicBezTo>
                  <a:pt x="1288610" y="488887"/>
                  <a:pt x="1267317" y="511605"/>
                  <a:pt x="1240325" y="525101"/>
                </a:cubicBezTo>
                <a:cubicBezTo>
                  <a:pt x="1194379" y="548074"/>
                  <a:pt x="1215340" y="535722"/>
                  <a:pt x="1176951" y="561315"/>
                </a:cubicBezTo>
                <a:cubicBezTo>
                  <a:pt x="1152625" y="597804"/>
                  <a:pt x="1138113" y="623420"/>
                  <a:pt x="1095469" y="651850"/>
                </a:cubicBezTo>
                <a:cubicBezTo>
                  <a:pt x="1086416" y="657886"/>
                  <a:pt x="1076003" y="662263"/>
                  <a:pt x="1068309" y="669957"/>
                </a:cubicBezTo>
                <a:cubicBezTo>
                  <a:pt x="1008362" y="729905"/>
                  <a:pt x="1073121" y="684054"/>
                  <a:pt x="1013988" y="733331"/>
                </a:cubicBezTo>
                <a:cubicBezTo>
                  <a:pt x="972083" y="768251"/>
                  <a:pt x="999336" y="732317"/>
                  <a:pt x="959667" y="778598"/>
                </a:cubicBezTo>
                <a:cubicBezTo>
                  <a:pt x="949847" y="790054"/>
                  <a:pt x="943176" y="804142"/>
                  <a:pt x="932507" y="814812"/>
                </a:cubicBezTo>
                <a:cubicBezTo>
                  <a:pt x="924813" y="822506"/>
                  <a:pt x="913041" y="825225"/>
                  <a:pt x="905347" y="832919"/>
                </a:cubicBezTo>
                <a:cubicBezTo>
                  <a:pt x="894677" y="843589"/>
                  <a:pt x="888382" y="858010"/>
                  <a:pt x="878186" y="869133"/>
                </a:cubicBezTo>
                <a:cubicBezTo>
                  <a:pt x="815233" y="937809"/>
                  <a:pt x="828695" y="926269"/>
                  <a:pt x="778598" y="959668"/>
                </a:cubicBezTo>
                <a:cubicBezTo>
                  <a:pt x="737663" y="1021070"/>
                  <a:pt x="790493" y="947773"/>
                  <a:pt x="715224" y="1023042"/>
                </a:cubicBezTo>
                <a:cubicBezTo>
                  <a:pt x="707530" y="1030736"/>
                  <a:pt x="704083" y="1041843"/>
                  <a:pt x="697117" y="1050202"/>
                </a:cubicBezTo>
                <a:cubicBezTo>
                  <a:pt x="676704" y="1074697"/>
                  <a:pt x="649148" y="1094009"/>
                  <a:pt x="624689" y="1113577"/>
                </a:cubicBezTo>
                <a:cubicBezTo>
                  <a:pt x="603800" y="1176247"/>
                  <a:pt x="633149" y="1106725"/>
                  <a:pt x="588475" y="1158844"/>
                </a:cubicBezTo>
                <a:cubicBezTo>
                  <a:pt x="577023" y="1172204"/>
                  <a:pt x="571873" y="1190034"/>
                  <a:pt x="561315" y="1204111"/>
                </a:cubicBezTo>
                <a:cubicBezTo>
                  <a:pt x="553633" y="1214354"/>
                  <a:pt x="542487" y="1221551"/>
                  <a:pt x="534155" y="1231272"/>
                </a:cubicBezTo>
                <a:cubicBezTo>
                  <a:pt x="506242" y="1263838"/>
                  <a:pt x="479834" y="1297664"/>
                  <a:pt x="452673" y="1330860"/>
                </a:cubicBezTo>
                <a:lnTo>
                  <a:pt x="452673" y="1330860"/>
                </a:lnTo>
                <a:cubicBezTo>
                  <a:pt x="440602" y="1348967"/>
                  <a:pt x="429516" y="1367771"/>
                  <a:pt x="416459" y="1385180"/>
                </a:cubicBezTo>
                <a:cubicBezTo>
                  <a:pt x="404799" y="1400726"/>
                  <a:pt x="381783" y="1430020"/>
                  <a:pt x="371192" y="1448555"/>
                </a:cubicBezTo>
                <a:cubicBezTo>
                  <a:pt x="364496" y="1460273"/>
                  <a:pt x="360929" y="1473787"/>
                  <a:pt x="353085" y="1484769"/>
                </a:cubicBezTo>
                <a:cubicBezTo>
                  <a:pt x="345643" y="1495188"/>
                  <a:pt x="333367" y="1501510"/>
                  <a:pt x="325925" y="1511929"/>
                </a:cubicBezTo>
                <a:cubicBezTo>
                  <a:pt x="274629" y="1583744"/>
                  <a:pt x="332537" y="1516202"/>
                  <a:pt x="298764" y="1575303"/>
                </a:cubicBezTo>
                <a:cubicBezTo>
                  <a:pt x="291278" y="1588404"/>
                  <a:pt x="280374" y="1599239"/>
                  <a:pt x="271604" y="1611517"/>
                </a:cubicBezTo>
                <a:cubicBezTo>
                  <a:pt x="265280" y="1620371"/>
                  <a:pt x="259533" y="1629624"/>
                  <a:pt x="253497" y="1638677"/>
                </a:cubicBezTo>
                <a:cubicBezTo>
                  <a:pt x="250479" y="1647731"/>
                  <a:pt x="247066" y="1656662"/>
                  <a:pt x="244444" y="1665838"/>
                </a:cubicBezTo>
                <a:cubicBezTo>
                  <a:pt x="241026" y="1677802"/>
                  <a:pt x="240176" y="1690566"/>
                  <a:pt x="235390" y="1702052"/>
                </a:cubicBezTo>
                <a:cubicBezTo>
                  <a:pt x="225008" y="1726968"/>
                  <a:pt x="207711" y="1748872"/>
                  <a:pt x="199176" y="1774479"/>
                </a:cubicBezTo>
                <a:cubicBezTo>
                  <a:pt x="186682" y="1811963"/>
                  <a:pt x="195417" y="1793700"/>
                  <a:pt x="172016" y="1828800"/>
                </a:cubicBezTo>
                <a:cubicBezTo>
                  <a:pt x="147267" y="1927791"/>
                  <a:pt x="187988" y="1771845"/>
                  <a:pt x="126749" y="1955549"/>
                </a:cubicBezTo>
                <a:cubicBezTo>
                  <a:pt x="112555" y="1998127"/>
                  <a:pt x="121239" y="1973848"/>
                  <a:pt x="99588" y="2027977"/>
                </a:cubicBezTo>
                <a:cubicBezTo>
                  <a:pt x="93363" y="2059105"/>
                  <a:pt x="90008" y="2079615"/>
                  <a:pt x="81481" y="2109458"/>
                </a:cubicBezTo>
                <a:cubicBezTo>
                  <a:pt x="78859" y="2118634"/>
                  <a:pt x="75050" y="2127442"/>
                  <a:pt x="72428" y="2136618"/>
                </a:cubicBezTo>
                <a:cubicBezTo>
                  <a:pt x="69010" y="2148582"/>
                  <a:pt x="67743" y="2161181"/>
                  <a:pt x="63374" y="2172832"/>
                </a:cubicBezTo>
                <a:cubicBezTo>
                  <a:pt x="58635" y="2185469"/>
                  <a:pt x="51303" y="2196975"/>
                  <a:pt x="45267" y="2209046"/>
                </a:cubicBezTo>
                <a:cubicBezTo>
                  <a:pt x="25280" y="2288998"/>
                  <a:pt x="44975" y="2202329"/>
                  <a:pt x="27160" y="2344848"/>
                </a:cubicBezTo>
                <a:cubicBezTo>
                  <a:pt x="25251" y="2360117"/>
                  <a:pt x="20447" y="2374906"/>
                  <a:pt x="18107" y="2390115"/>
                </a:cubicBezTo>
                <a:cubicBezTo>
                  <a:pt x="9317" y="2447254"/>
                  <a:pt x="5233" y="2504572"/>
                  <a:pt x="0" y="2562131"/>
                </a:cubicBezTo>
                <a:cubicBezTo>
                  <a:pt x="3018" y="2737165"/>
                  <a:pt x="3499" y="2912260"/>
                  <a:pt x="9054" y="3087232"/>
                </a:cubicBezTo>
                <a:cubicBezTo>
                  <a:pt x="10353" y="3128156"/>
                  <a:pt x="38113" y="3178212"/>
                  <a:pt x="45267" y="3213980"/>
                </a:cubicBezTo>
                <a:cubicBezTo>
                  <a:pt x="50580" y="3240545"/>
                  <a:pt x="52936" y="3262051"/>
                  <a:pt x="63374" y="3286408"/>
                </a:cubicBezTo>
                <a:cubicBezTo>
                  <a:pt x="68690" y="3298813"/>
                  <a:pt x="76742" y="3309985"/>
                  <a:pt x="81481" y="3322622"/>
                </a:cubicBezTo>
                <a:cubicBezTo>
                  <a:pt x="85850" y="3334273"/>
                  <a:pt x="85914" y="3347283"/>
                  <a:pt x="90535" y="3358836"/>
                </a:cubicBezTo>
                <a:cubicBezTo>
                  <a:pt x="98053" y="3377632"/>
                  <a:pt x="109909" y="3394470"/>
                  <a:pt x="117695" y="3413157"/>
                </a:cubicBezTo>
                <a:cubicBezTo>
                  <a:pt x="125036" y="3430775"/>
                  <a:pt x="129766" y="3449370"/>
                  <a:pt x="135802" y="3467477"/>
                </a:cubicBezTo>
                <a:cubicBezTo>
                  <a:pt x="138820" y="3476531"/>
                  <a:pt x="140588" y="3486102"/>
                  <a:pt x="144856" y="3494638"/>
                </a:cubicBezTo>
                <a:cubicBezTo>
                  <a:pt x="150891" y="3506709"/>
                  <a:pt x="157481" y="3518519"/>
                  <a:pt x="162962" y="3530852"/>
                </a:cubicBezTo>
                <a:cubicBezTo>
                  <a:pt x="169562" y="3545703"/>
                  <a:pt x="173006" y="3562009"/>
                  <a:pt x="181069" y="3576119"/>
                </a:cubicBezTo>
                <a:cubicBezTo>
                  <a:pt x="197264" y="3604461"/>
                  <a:pt x="218595" y="3629609"/>
                  <a:pt x="235390" y="3657600"/>
                </a:cubicBezTo>
                <a:cubicBezTo>
                  <a:pt x="268149" y="3712198"/>
                  <a:pt x="247909" y="3693107"/>
                  <a:pt x="289711" y="3720975"/>
                </a:cubicBezTo>
                <a:cubicBezTo>
                  <a:pt x="302707" y="3759963"/>
                  <a:pt x="308803" y="3785334"/>
                  <a:pt x="344032" y="3820563"/>
                </a:cubicBezTo>
                <a:lnTo>
                  <a:pt x="371192" y="3847723"/>
                </a:lnTo>
                <a:cubicBezTo>
                  <a:pt x="385885" y="3891798"/>
                  <a:pt x="373150" y="3863137"/>
                  <a:pt x="407406" y="3911097"/>
                </a:cubicBezTo>
                <a:cubicBezTo>
                  <a:pt x="413730" y="3919951"/>
                  <a:pt x="417819" y="3930564"/>
                  <a:pt x="425513" y="3938258"/>
                </a:cubicBezTo>
                <a:cubicBezTo>
                  <a:pt x="436183" y="3948928"/>
                  <a:pt x="451057" y="3954749"/>
                  <a:pt x="461727" y="3965418"/>
                </a:cubicBezTo>
                <a:cubicBezTo>
                  <a:pt x="469421" y="3973112"/>
                  <a:pt x="472140" y="3984884"/>
                  <a:pt x="479834" y="3992578"/>
                </a:cubicBezTo>
                <a:cubicBezTo>
                  <a:pt x="493498" y="4006242"/>
                  <a:pt x="511437" y="4015128"/>
                  <a:pt x="525101" y="4028792"/>
                </a:cubicBezTo>
                <a:cubicBezTo>
                  <a:pt x="532795" y="4036486"/>
                  <a:pt x="535019" y="4048788"/>
                  <a:pt x="543208" y="4055953"/>
                </a:cubicBezTo>
                <a:cubicBezTo>
                  <a:pt x="559585" y="4070283"/>
                  <a:pt x="580119" y="4079110"/>
                  <a:pt x="597529" y="4092167"/>
                </a:cubicBezTo>
                <a:cubicBezTo>
                  <a:pt x="609600" y="4101220"/>
                  <a:pt x="622286" y="4109507"/>
                  <a:pt x="633743" y="4119327"/>
                </a:cubicBezTo>
                <a:cubicBezTo>
                  <a:pt x="677727" y="4157027"/>
                  <a:pt x="643902" y="4142514"/>
                  <a:pt x="706170" y="4173648"/>
                </a:cubicBezTo>
                <a:cubicBezTo>
                  <a:pt x="714706" y="4177916"/>
                  <a:pt x="724795" y="4178433"/>
                  <a:pt x="733331" y="4182701"/>
                </a:cubicBezTo>
                <a:cubicBezTo>
                  <a:pt x="749070" y="4190571"/>
                  <a:pt x="763509" y="4200808"/>
                  <a:pt x="778598" y="4209862"/>
                </a:cubicBezTo>
                <a:cubicBezTo>
                  <a:pt x="812432" y="4260612"/>
                  <a:pt x="775866" y="4219633"/>
                  <a:pt x="841972" y="4246076"/>
                </a:cubicBezTo>
                <a:cubicBezTo>
                  <a:pt x="858310" y="4252611"/>
                  <a:pt x="871792" y="4264810"/>
                  <a:pt x="887240" y="4273236"/>
                </a:cubicBezTo>
                <a:cubicBezTo>
                  <a:pt x="905012" y="4282930"/>
                  <a:pt x="924201" y="4289981"/>
                  <a:pt x="941560" y="4300396"/>
                </a:cubicBezTo>
                <a:cubicBezTo>
                  <a:pt x="954499" y="4308159"/>
                  <a:pt x="964584" y="4320229"/>
                  <a:pt x="977774" y="4327557"/>
                </a:cubicBezTo>
                <a:cubicBezTo>
                  <a:pt x="991981" y="4335450"/>
                  <a:pt x="1008337" y="4338744"/>
                  <a:pt x="1023042" y="4345664"/>
                </a:cubicBezTo>
                <a:cubicBezTo>
                  <a:pt x="1059676" y="4362904"/>
                  <a:pt x="1094091" y="4384947"/>
                  <a:pt x="1131683" y="4399984"/>
                </a:cubicBezTo>
                <a:cubicBezTo>
                  <a:pt x="1146772" y="4406020"/>
                  <a:pt x="1162156" y="4411366"/>
                  <a:pt x="1176951" y="4418091"/>
                </a:cubicBezTo>
                <a:cubicBezTo>
                  <a:pt x="1195380" y="4426468"/>
                  <a:pt x="1212584" y="4437466"/>
                  <a:pt x="1231271" y="4445252"/>
                </a:cubicBezTo>
                <a:cubicBezTo>
                  <a:pt x="1248889" y="4452593"/>
                  <a:pt x="1267871" y="4456270"/>
                  <a:pt x="1285592" y="4463359"/>
                </a:cubicBezTo>
                <a:cubicBezTo>
                  <a:pt x="1298123" y="4468371"/>
                  <a:pt x="1309275" y="4476454"/>
                  <a:pt x="1321806" y="4481466"/>
                </a:cubicBezTo>
                <a:cubicBezTo>
                  <a:pt x="1339527" y="4488555"/>
                  <a:pt x="1357713" y="4494551"/>
                  <a:pt x="1376127" y="4499573"/>
                </a:cubicBezTo>
                <a:cubicBezTo>
                  <a:pt x="1400506" y="4506222"/>
                  <a:pt x="1433222" y="4508811"/>
                  <a:pt x="1457608" y="4517679"/>
                </a:cubicBezTo>
                <a:cubicBezTo>
                  <a:pt x="1497033" y="4532015"/>
                  <a:pt x="1512765" y="4544459"/>
                  <a:pt x="1548143" y="4553893"/>
                </a:cubicBezTo>
                <a:cubicBezTo>
                  <a:pt x="1640838" y="4578612"/>
                  <a:pt x="1632908" y="4576279"/>
                  <a:pt x="1702052" y="4590107"/>
                </a:cubicBezTo>
                <a:cubicBezTo>
                  <a:pt x="1763276" y="4620720"/>
                  <a:pt x="1716562" y="4600143"/>
                  <a:pt x="1801640" y="4626321"/>
                </a:cubicBezTo>
                <a:cubicBezTo>
                  <a:pt x="1886419" y="4652407"/>
                  <a:pt x="1824588" y="4639200"/>
                  <a:pt x="1910281" y="4653481"/>
                </a:cubicBezTo>
                <a:cubicBezTo>
                  <a:pt x="1955016" y="4668393"/>
                  <a:pt x="1981275" y="4678020"/>
                  <a:pt x="2027976" y="4689695"/>
                </a:cubicBezTo>
                <a:cubicBezTo>
                  <a:pt x="2042905" y="4693427"/>
                  <a:pt x="2058398" y="4694700"/>
                  <a:pt x="2073244" y="4698749"/>
                </a:cubicBezTo>
                <a:cubicBezTo>
                  <a:pt x="2091658" y="4703771"/>
                  <a:pt x="2109627" y="4710333"/>
                  <a:pt x="2127564" y="4716856"/>
                </a:cubicBezTo>
                <a:cubicBezTo>
                  <a:pt x="2142837" y="4722410"/>
                  <a:pt x="2156896" y="4731776"/>
                  <a:pt x="2172832" y="4734963"/>
                </a:cubicBezTo>
                <a:cubicBezTo>
                  <a:pt x="2202572" y="4740911"/>
                  <a:pt x="2233188" y="4740998"/>
                  <a:pt x="2263366" y="4744016"/>
                </a:cubicBezTo>
                <a:cubicBezTo>
                  <a:pt x="2318497" y="4757799"/>
                  <a:pt x="2303893" y="4755866"/>
                  <a:pt x="2381061" y="4762123"/>
                </a:cubicBezTo>
                <a:lnTo>
                  <a:pt x="2634558" y="4780230"/>
                </a:lnTo>
                <a:cubicBezTo>
                  <a:pt x="2670772" y="4783248"/>
                  <a:pt x="2707100" y="4785118"/>
                  <a:pt x="2743200" y="4789283"/>
                </a:cubicBezTo>
                <a:cubicBezTo>
                  <a:pt x="2785597" y="4794175"/>
                  <a:pt x="2827365" y="4804551"/>
                  <a:pt x="2869949" y="4807390"/>
                </a:cubicBezTo>
                <a:lnTo>
                  <a:pt x="3005751" y="4816444"/>
                </a:lnTo>
                <a:cubicBezTo>
                  <a:pt x="3174749" y="4813426"/>
                  <a:pt x="3343900" y="4815183"/>
                  <a:pt x="3512745" y="4807390"/>
                </a:cubicBezTo>
                <a:cubicBezTo>
                  <a:pt x="3574744" y="4804528"/>
                  <a:pt x="3577708" y="4792142"/>
                  <a:pt x="3621386" y="4780230"/>
                </a:cubicBezTo>
                <a:cubicBezTo>
                  <a:pt x="3645395" y="4773682"/>
                  <a:pt x="3670205" y="4769993"/>
                  <a:pt x="3693814" y="4762123"/>
                </a:cubicBezTo>
                <a:cubicBezTo>
                  <a:pt x="3706618" y="4757855"/>
                  <a:pt x="3717224" y="4748284"/>
                  <a:pt x="3730028" y="4744016"/>
                </a:cubicBezTo>
                <a:cubicBezTo>
                  <a:pt x="3744626" y="4739150"/>
                  <a:pt x="3760532" y="4739305"/>
                  <a:pt x="3775295" y="4734963"/>
                </a:cubicBezTo>
                <a:cubicBezTo>
                  <a:pt x="3811917" y="4724192"/>
                  <a:pt x="3846904" y="4708008"/>
                  <a:pt x="3883937" y="4698749"/>
                </a:cubicBezTo>
                <a:cubicBezTo>
                  <a:pt x="3896008" y="4695731"/>
                  <a:pt x="3908233" y="4693271"/>
                  <a:pt x="3920151" y="4689695"/>
                </a:cubicBezTo>
                <a:cubicBezTo>
                  <a:pt x="3938432" y="4684210"/>
                  <a:pt x="3956057" y="4676610"/>
                  <a:pt x="3974471" y="4671588"/>
                </a:cubicBezTo>
                <a:cubicBezTo>
                  <a:pt x="3989317" y="4667539"/>
                  <a:pt x="4004650" y="4665553"/>
                  <a:pt x="4019739" y="4662535"/>
                </a:cubicBezTo>
                <a:cubicBezTo>
                  <a:pt x="4049917" y="4650464"/>
                  <a:pt x="4081202" y="4640856"/>
                  <a:pt x="4110273" y="4626321"/>
                </a:cubicBezTo>
                <a:cubicBezTo>
                  <a:pt x="4128380" y="4617268"/>
                  <a:pt x="4146732" y="4608688"/>
                  <a:pt x="4164594" y="4599161"/>
                </a:cubicBezTo>
                <a:cubicBezTo>
                  <a:pt x="4192009" y="4584540"/>
                  <a:pt x="4218285" y="4567788"/>
                  <a:pt x="4246075" y="4553893"/>
                </a:cubicBezTo>
                <a:cubicBezTo>
                  <a:pt x="4266632" y="4543615"/>
                  <a:pt x="4289214" y="4537629"/>
                  <a:pt x="4309450" y="4526733"/>
                </a:cubicBezTo>
                <a:cubicBezTo>
                  <a:pt x="4423532" y="4465305"/>
                  <a:pt x="4304639" y="4510229"/>
                  <a:pt x="4418091" y="4472412"/>
                </a:cubicBezTo>
                <a:cubicBezTo>
                  <a:pt x="4481298" y="4409207"/>
                  <a:pt x="4411268" y="4471138"/>
                  <a:pt x="4472412" y="4436198"/>
                </a:cubicBezTo>
                <a:cubicBezTo>
                  <a:pt x="4485513" y="4428712"/>
                  <a:pt x="4495130" y="4415786"/>
                  <a:pt x="4508626" y="4409038"/>
                </a:cubicBezTo>
                <a:cubicBezTo>
                  <a:pt x="4519755" y="4403473"/>
                  <a:pt x="4533189" y="4404353"/>
                  <a:pt x="4544840" y="4399984"/>
                </a:cubicBezTo>
                <a:cubicBezTo>
                  <a:pt x="4608328" y="4376175"/>
                  <a:pt x="4555682" y="4390037"/>
                  <a:pt x="4608214" y="4363771"/>
                </a:cubicBezTo>
                <a:cubicBezTo>
                  <a:pt x="4622750" y="4356503"/>
                  <a:pt x="4638945" y="4352932"/>
                  <a:pt x="4653481" y="4345664"/>
                </a:cubicBezTo>
                <a:cubicBezTo>
                  <a:pt x="4663213" y="4340798"/>
                  <a:pt x="4670736" y="4332060"/>
                  <a:pt x="4680642" y="4327557"/>
                </a:cubicBezTo>
                <a:cubicBezTo>
                  <a:pt x="4704115" y="4316887"/>
                  <a:pt x="4730007" y="4311927"/>
                  <a:pt x="4753069" y="4300396"/>
                </a:cubicBezTo>
                <a:cubicBezTo>
                  <a:pt x="4766565" y="4293648"/>
                  <a:pt x="4777004" y="4282006"/>
                  <a:pt x="4789283" y="4273236"/>
                </a:cubicBezTo>
                <a:cubicBezTo>
                  <a:pt x="4798137" y="4266912"/>
                  <a:pt x="4806864" y="4260288"/>
                  <a:pt x="4816444" y="4255129"/>
                </a:cubicBezTo>
                <a:cubicBezTo>
                  <a:pt x="4846151" y="4239133"/>
                  <a:pt x="4878905" y="4228578"/>
                  <a:pt x="4906978" y="4209862"/>
                </a:cubicBezTo>
                <a:cubicBezTo>
                  <a:pt x="4925085" y="4197791"/>
                  <a:pt x="4942502" y="4184613"/>
                  <a:pt x="4961299" y="4173648"/>
                </a:cubicBezTo>
                <a:cubicBezTo>
                  <a:pt x="4978786" y="4163447"/>
                  <a:pt x="4998133" y="4156687"/>
                  <a:pt x="5015620" y="4146487"/>
                </a:cubicBezTo>
                <a:cubicBezTo>
                  <a:pt x="5127814" y="4081041"/>
                  <a:pt x="5015836" y="4140309"/>
                  <a:pt x="5115208" y="4074060"/>
                </a:cubicBezTo>
                <a:cubicBezTo>
                  <a:pt x="5135452" y="4060564"/>
                  <a:pt x="5158338" y="4051342"/>
                  <a:pt x="5178582" y="4037846"/>
                </a:cubicBezTo>
                <a:cubicBezTo>
                  <a:pt x="5215141" y="4013473"/>
                  <a:pt x="5294397" y="3936391"/>
                  <a:pt x="5314384" y="3920151"/>
                </a:cubicBezTo>
                <a:cubicBezTo>
                  <a:pt x="5346114" y="3894371"/>
                  <a:pt x="5386048" y="3878749"/>
                  <a:pt x="5413972" y="3847723"/>
                </a:cubicBezTo>
                <a:cubicBezTo>
                  <a:pt x="5428530" y="3831547"/>
                  <a:pt x="5436825" y="3810580"/>
                  <a:pt x="5450186" y="3793402"/>
                </a:cubicBezTo>
                <a:cubicBezTo>
                  <a:pt x="5519492" y="3704295"/>
                  <a:pt x="5429938" y="3845258"/>
                  <a:pt x="5504507" y="3720975"/>
                </a:cubicBezTo>
                <a:cubicBezTo>
                  <a:pt x="5507525" y="3708904"/>
                  <a:pt x="5507995" y="3695890"/>
                  <a:pt x="5513560" y="3684761"/>
                </a:cubicBezTo>
                <a:cubicBezTo>
                  <a:pt x="5521895" y="3668092"/>
                  <a:pt x="5566995" y="3605940"/>
                  <a:pt x="5576935" y="3576119"/>
                </a:cubicBezTo>
                <a:cubicBezTo>
                  <a:pt x="5584805" y="3552510"/>
                  <a:pt x="5587891" y="3527527"/>
                  <a:pt x="5595042" y="3503691"/>
                </a:cubicBezTo>
                <a:cubicBezTo>
                  <a:pt x="5606011" y="3467128"/>
                  <a:pt x="5621998" y="3432083"/>
                  <a:pt x="5631256" y="3395050"/>
                </a:cubicBezTo>
                <a:cubicBezTo>
                  <a:pt x="5642556" y="3349847"/>
                  <a:pt x="5650392" y="3316116"/>
                  <a:pt x="5667469" y="3268301"/>
                </a:cubicBezTo>
                <a:cubicBezTo>
                  <a:pt x="5698025" y="3182743"/>
                  <a:pt x="5694382" y="3287885"/>
                  <a:pt x="5721790" y="3123446"/>
                </a:cubicBezTo>
                <a:cubicBezTo>
                  <a:pt x="5724808" y="3105339"/>
                  <a:pt x="5726862" y="3087045"/>
                  <a:pt x="5730844" y="3069125"/>
                </a:cubicBezTo>
                <a:cubicBezTo>
                  <a:pt x="5732914" y="3059809"/>
                  <a:pt x="5737438" y="3051186"/>
                  <a:pt x="5739897" y="3041965"/>
                </a:cubicBezTo>
                <a:cubicBezTo>
                  <a:pt x="5749515" y="3005897"/>
                  <a:pt x="5758004" y="2969537"/>
                  <a:pt x="5767057" y="2933323"/>
                </a:cubicBezTo>
                <a:cubicBezTo>
                  <a:pt x="5780847" y="2767850"/>
                  <a:pt x="5766371" y="2882438"/>
                  <a:pt x="5794218" y="2743200"/>
                </a:cubicBezTo>
                <a:cubicBezTo>
                  <a:pt x="5809248" y="2668051"/>
                  <a:pt x="5792299" y="2710823"/>
                  <a:pt x="5821378" y="2652666"/>
                </a:cubicBezTo>
                <a:cubicBezTo>
                  <a:pt x="5825104" y="2563250"/>
                  <a:pt x="5824865" y="2448933"/>
                  <a:pt x="5839485" y="2353901"/>
                </a:cubicBezTo>
                <a:cubicBezTo>
                  <a:pt x="5841377" y="2341603"/>
                  <a:pt x="5845521" y="2329758"/>
                  <a:pt x="5848539" y="2317687"/>
                </a:cubicBezTo>
                <a:cubicBezTo>
                  <a:pt x="5851557" y="2278455"/>
                  <a:pt x="5853473" y="2239123"/>
                  <a:pt x="5857592" y="2199992"/>
                </a:cubicBezTo>
                <a:cubicBezTo>
                  <a:pt x="5859514" y="2181736"/>
                  <a:pt x="5863855" y="2163815"/>
                  <a:pt x="5866646" y="2145672"/>
                </a:cubicBezTo>
                <a:cubicBezTo>
                  <a:pt x="5869891" y="2124581"/>
                  <a:pt x="5872681" y="2103422"/>
                  <a:pt x="5875699" y="2082297"/>
                </a:cubicBezTo>
                <a:cubicBezTo>
                  <a:pt x="5887862" y="1887695"/>
                  <a:pt x="5894342" y="1853878"/>
                  <a:pt x="5875699" y="1611517"/>
                </a:cubicBezTo>
                <a:cubicBezTo>
                  <a:pt x="5872966" y="1575986"/>
                  <a:pt x="5858988" y="1490207"/>
                  <a:pt x="5839485" y="1439501"/>
                </a:cubicBezTo>
                <a:cubicBezTo>
                  <a:pt x="5827817" y="1409165"/>
                  <a:pt x="5811154" y="1380499"/>
                  <a:pt x="5803271" y="1348967"/>
                </a:cubicBezTo>
                <a:cubicBezTo>
                  <a:pt x="5794627" y="1314388"/>
                  <a:pt x="5793157" y="1301578"/>
                  <a:pt x="5776111" y="1267485"/>
                </a:cubicBezTo>
                <a:cubicBezTo>
                  <a:pt x="5771245" y="1257753"/>
                  <a:pt x="5762870" y="1250057"/>
                  <a:pt x="5758004" y="1240325"/>
                </a:cubicBezTo>
                <a:cubicBezTo>
                  <a:pt x="5750736" y="1225789"/>
                  <a:pt x="5747789" y="1209264"/>
                  <a:pt x="5739897" y="1195058"/>
                </a:cubicBezTo>
                <a:cubicBezTo>
                  <a:pt x="5732569" y="1181868"/>
                  <a:pt x="5720734" y="1171640"/>
                  <a:pt x="5712737" y="1158844"/>
                </a:cubicBezTo>
                <a:cubicBezTo>
                  <a:pt x="5705584" y="1147399"/>
                  <a:pt x="5701783" y="1134075"/>
                  <a:pt x="5694630" y="1122630"/>
                </a:cubicBezTo>
                <a:cubicBezTo>
                  <a:pt x="5617072" y="998539"/>
                  <a:pt x="5714383" y="1162959"/>
                  <a:pt x="5640309" y="1059256"/>
                </a:cubicBezTo>
                <a:cubicBezTo>
                  <a:pt x="5632465" y="1048274"/>
                  <a:pt x="5628898" y="1034760"/>
                  <a:pt x="5622202" y="1023042"/>
                </a:cubicBezTo>
                <a:cubicBezTo>
                  <a:pt x="5605177" y="993248"/>
                  <a:pt x="5568947" y="951680"/>
                  <a:pt x="5549774" y="932507"/>
                </a:cubicBezTo>
                <a:cubicBezTo>
                  <a:pt x="5542080" y="924813"/>
                  <a:pt x="5531667" y="920436"/>
                  <a:pt x="5522614" y="914400"/>
                </a:cubicBezTo>
                <a:cubicBezTo>
                  <a:pt x="5483383" y="835937"/>
                  <a:pt x="5531667" y="914399"/>
                  <a:pt x="5468293" y="860079"/>
                </a:cubicBezTo>
                <a:cubicBezTo>
                  <a:pt x="5435889" y="832304"/>
                  <a:pt x="5403365" y="803688"/>
                  <a:pt x="5377758" y="769545"/>
                </a:cubicBezTo>
                <a:cubicBezTo>
                  <a:pt x="5368705" y="757474"/>
                  <a:pt x="5362054" y="743151"/>
                  <a:pt x="5350598" y="733331"/>
                </a:cubicBezTo>
                <a:cubicBezTo>
                  <a:pt x="5250196" y="647272"/>
                  <a:pt x="5381855" y="791749"/>
                  <a:pt x="5278170" y="688064"/>
                </a:cubicBezTo>
                <a:cubicBezTo>
                  <a:pt x="5267500" y="677394"/>
                  <a:pt x="5261679" y="662520"/>
                  <a:pt x="5251010" y="651850"/>
                </a:cubicBezTo>
                <a:cubicBezTo>
                  <a:pt x="5243316" y="644156"/>
                  <a:pt x="5232209" y="640709"/>
                  <a:pt x="5223850" y="633743"/>
                </a:cubicBezTo>
                <a:cubicBezTo>
                  <a:pt x="5177617" y="595215"/>
                  <a:pt x="5219094" y="612183"/>
                  <a:pt x="5160475" y="597529"/>
                </a:cubicBezTo>
                <a:cubicBezTo>
                  <a:pt x="5154439" y="588476"/>
                  <a:pt x="5150557" y="577534"/>
                  <a:pt x="5142368" y="570369"/>
                </a:cubicBezTo>
                <a:cubicBezTo>
                  <a:pt x="5125991" y="556039"/>
                  <a:pt x="5106155" y="546226"/>
                  <a:pt x="5088048" y="534155"/>
                </a:cubicBezTo>
                <a:cubicBezTo>
                  <a:pt x="5078994" y="528119"/>
                  <a:pt x="5070114" y="521815"/>
                  <a:pt x="5060887" y="516048"/>
                </a:cubicBezTo>
                <a:cubicBezTo>
                  <a:pt x="5045965" y="506722"/>
                  <a:pt x="5032314" y="494452"/>
                  <a:pt x="5015620" y="488887"/>
                </a:cubicBezTo>
                <a:cubicBezTo>
                  <a:pt x="4997513" y="482851"/>
                  <a:pt x="4978917" y="478121"/>
                  <a:pt x="4961299" y="470780"/>
                </a:cubicBezTo>
                <a:cubicBezTo>
                  <a:pt x="4866981" y="431481"/>
                  <a:pt x="4948327" y="450511"/>
                  <a:pt x="4852657" y="434567"/>
                </a:cubicBezTo>
                <a:cubicBezTo>
                  <a:pt x="4843604" y="431549"/>
                  <a:pt x="4834755" y="427828"/>
                  <a:pt x="4825497" y="425513"/>
                </a:cubicBezTo>
                <a:cubicBezTo>
                  <a:pt x="4810569" y="421781"/>
                  <a:pt x="4794638" y="421863"/>
                  <a:pt x="4780230" y="416460"/>
                </a:cubicBezTo>
                <a:cubicBezTo>
                  <a:pt x="4770042" y="412639"/>
                  <a:pt x="4763625" y="400992"/>
                  <a:pt x="4753069" y="398353"/>
                </a:cubicBezTo>
                <a:cubicBezTo>
                  <a:pt x="4726557" y="391725"/>
                  <a:pt x="4698748" y="392317"/>
                  <a:pt x="4671588" y="389299"/>
                </a:cubicBezTo>
                <a:lnTo>
                  <a:pt x="4562947" y="353085"/>
                </a:lnTo>
                <a:cubicBezTo>
                  <a:pt x="4553893" y="350067"/>
                  <a:pt x="4545199" y="345601"/>
                  <a:pt x="4535786" y="344032"/>
                </a:cubicBezTo>
                <a:cubicBezTo>
                  <a:pt x="4517679" y="341014"/>
                  <a:pt x="4499385" y="338960"/>
                  <a:pt x="4481465" y="334978"/>
                </a:cubicBezTo>
                <a:cubicBezTo>
                  <a:pt x="4472149" y="332908"/>
                  <a:pt x="4463563" y="328239"/>
                  <a:pt x="4454305" y="325925"/>
                </a:cubicBezTo>
                <a:cubicBezTo>
                  <a:pt x="4439377" y="322193"/>
                  <a:pt x="4424127" y="319890"/>
                  <a:pt x="4409038" y="316872"/>
                </a:cubicBezTo>
                <a:cubicBezTo>
                  <a:pt x="4396967" y="310836"/>
                  <a:pt x="4385508" y="303377"/>
                  <a:pt x="4372824" y="298765"/>
                </a:cubicBezTo>
                <a:cubicBezTo>
                  <a:pt x="4352177" y="291257"/>
                  <a:pt x="4330493" y="286971"/>
                  <a:pt x="4309450" y="280658"/>
                </a:cubicBezTo>
                <a:cubicBezTo>
                  <a:pt x="4300309" y="277916"/>
                  <a:pt x="4291605" y="273674"/>
                  <a:pt x="4282289" y="271604"/>
                </a:cubicBezTo>
                <a:cubicBezTo>
                  <a:pt x="4264369" y="267622"/>
                  <a:pt x="4246075" y="265569"/>
                  <a:pt x="4227968" y="262551"/>
                </a:cubicBezTo>
                <a:cubicBezTo>
                  <a:pt x="4209861" y="256515"/>
                  <a:pt x="4192363" y="248187"/>
                  <a:pt x="4173648" y="244444"/>
                </a:cubicBezTo>
                <a:cubicBezTo>
                  <a:pt x="4158559" y="241426"/>
                  <a:pt x="4143119" y="239812"/>
                  <a:pt x="4128380" y="235390"/>
                </a:cubicBezTo>
                <a:cubicBezTo>
                  <a:pt x="4112814" y="230720"/>
                  <a:pt x="4098816" y="221470"/>
                  <a:pt x="4083113" y="217283"/>
                </a:cubicBezTo>
                <a:cubicBezTo>
                  <a:pt x="4053376" y="209353"/>
                  <a:pt x="3992578" y="199177"/>
                  <a:pt x="3992578" y="199177"/>
                </a:cubicBezTo>
                <a:cubicBezTo>
                  <a:pt x="3983525" y="193141"/>
                  <a:pt x="3975644" y="184788"/>
                  <a:pt x="3965418" y="181070"/>
                </a:cubicBezTo>
                <a:cubicBezTo>
                  <a:pt x="3930564" y="168396"/>
                  <a:pt x="3884928" y="162177"/>
                  <a:pt x="3847723" y="153909"/>
                </a:cubicBezTo>
                <a:cubicBezTo>
                  <a:pt x="3835576" y="151210"/>
                  <a:pt x="3823313" y="148791"/>
                  <a:pt x="3811509" y="144856"/>
                </a:cubicBezTo>
                <a:cubicBezTo>
                  <a:pt x="3770348" y="131136"/>
                  <a:pt x="3774045" y="127231"/>
                  <a:pt x="3739081" y="117695"/>
                </a:cubicBezTo>
                <a:cubicBezTo>
                  <a:pt x="3715073" y="111147"/>
                  <a:pt x="3690796" y="105624"/>
                  <a:pt x="3666654" y="99588"/>
                </a:cubicBezTo>
                <a:cubicBezTo>
                  <a:pt x="3654583" y="96570"/>
                  <a:pt x="3642244" y="94470"/>
                  <a:pt x="3630440" y="90535"/>
                </a:cubicBezTo>
                <a:lnTo>
                  <a:pt x="3576119" y="72428"/>
                </a:lnTo>
                <a:cubicBezTo>
                  <a:pt x="3567065" y="69410"/>
                  <a:pt x="3558316" y="65247"/>
                  <a:pt x="3548958" y="63375"/>
                </a:cubicBezTo>
                <a:cubicBezTo>
                  <a:pt x="3533869" y="60357"/>
                  <a:pt x="3518537" y="58370"/>
                  <a:pt x="3503691" y="54321"/>
                </a:cubicBezTo>
                <a:cubicBezTo>
                  <a:pt x="3485277" y="49299"/>
                  <a:pt x="3449370" y="36214"/>
                  <a:pt x="3449370" y="36214"/>
                </a:cubicBezTo>
                <a:cubicBezTo>
                  <a:pt x="3332223" y="45977"/>
                  <a:pt x="3366425" y="19572"/>
                  <a:pt x="3322622" y="633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190824" y="5639510"/>
            <a:ext cx="300511" cy="326724"/>
          </a:xfrm>
          <a:custGeom>
            <a:avLst/>
            <a:gdLst>
              <a:gd name="connsiteX0" fmla="*/ 300511 w 300511"/>
              <a:gd name="connsiteY0" fmla="*/ 18906 h 326724"/>
              <a:gd name="connsiteX1" fmla="*/ 255243 w 300511"/>
              <a:gd name="connsiteY1" fmla="*/ 799 h 326724"/>
              <a:gd name="connsiteX2" fmla="*/ 110388 w 300511"/>
              <a:gd name="connsiteY2" fmla="*/ 27959 h 326724"/>
              <a:gd name="connsiteX3" fmla="*/ 83227 w 300511"/>
              <a:gd name="connsiteY3" fmla="*/ 37013 h 326724"/>
              <a:gd name="connsiteX4" fmla="*/ 28907 w 300511"/>
              <a:gd name="connsiteY4" fmla="*/ 73227 h 326724"/>
              <a:gd name="connsiteX5" fmla="*/ 10800 w 300511"/>
              <a:gd name="connsiteY5" fmla="*/ 100387 h 326724"/>
              <a:gd name="connsiteX6" fmla="*/ 10800 w 300511"/>
              <a:gd name="connsiteY6" fmla="*/ 227136 h 326724"/>
              <a:gd name="connsiteX7" fmla="*/ 37960 w 300511"/>
              <a:gd name="connsiteY7" fmla="*/ 281456 h 326724"/>
              <a:gd name="connsiteX8" fmla="*/ 119441 w 300511"/>
              <a:gd name="connsiteY8" fmla="*/ 317670 h 326724"/>
              <a:gd name="connsiteX9" fmla="*/ 146602 w 300511"/>
              <a:gd name="connsiteY9" fmla="*/ 326724 h 326724"/>
              <a:gd name="connsiteX10" fmla="*/ 228083 w 300511"/>
              <a:gd name="connsiteY10" fmla="*/ 317670 h 326724"/>
              <a:gd name="connsiteX11" fmla="*/ 282404 w 300511"/>
              <a:gd name="connsiteY11" fmla="*/ 299563 h 326724"/>
              <a:gd name="connsiteX12" fmla="*/ 282404 w 300511"/>
              <a:gd name="connsiteY12" fmla="*/ 281456 h 32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511" h="326724">
                <a:moveTo>
                  <a:pt x="300511" y="18906"/>
                </a:moveTo>
                <a:cubicBezTo>
                  <a:pt x="285422" y="12870"/>
                  <a:pt x="271459" y="1880"/>
                  <a:pt x="255243" y="799"/>
                </a:cubicBezTo>
                <a:cubicBezTo>
                  <a:pt x="191353" y="-3461"/>
                  <a:pt x="164761" y="9834"/>
                  <a:pt x="110388" y="27959"/>
                </a:cubicBezTo>
                <a:cubicBezTo>
                  <a:pt x="101334" y="30977"/>
                  <a:pt x="91168" y="31719"/>
                  <a:pt x="83227" y="37013"/>
                </a:cubicBezTo>
                <a:lnTo>
                  <a:pt x="28907" y="73227"/>
                </a:lnTo>
                <a:cubicBezTo>
                  <a:pt x="22871" y="82280"/>
                  <a:pt x="15666" y="90655"/>
                  <a:pt x="10800" y="100387"/>
                </a:cubicBezTo>
                <a:cubicBezTo>
                  <a:pt x="-9711" y="141407"/>
                  <a:pt x="4079" y="180086"/>
                  <a:pt x="10800" y="227136"/>
                </a:cubicBezTo>
                <a:cubicBezTo>
                  <a:pt x="13255" y="244318"/>
                  <a:pt x="26006" y="269502"/>
                  <a:pt x="37960" y="281456"/>
                </a:cubicBezTo>
                <a:cubicBezTo>
                  <a:pt x="59481" y="302976"/>
                  <a:pt x="92548" y="308705"/>
                  <a:pt x="119441" y="317670"/>
                </a:cubicBezTo>
                <a:lnTo>
                  <a:pt x="146602" y="326724"/>
                </a:lnTo>
                <a:cubicBezTo>
                  <a:pt x="173762" y="323706"/>
                  <a:pt x="201286" y="323029"/>
                  <a:pt x="228083" y="317670"/>
                </a:cubicBezTo>
                <a:cubicBezTo>
                  <a:pt x="246799" y="313927"/>
                  <a:pt x="282404" y="318649"/>
                  <a:pt x="282404" y="299563"/>
                </a:cubicBezTo>
                <a:lnTo>
                  <a:pt x="282404" y="281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536602" y="5749406"/>
            <a:ext cx="226337" cy="234935"/>
          </a:xfrm>
          <a:custGeom>
            <a:avLst/>
            <a:gdLst>
              <a:gd name="connsiteX0" fmla="*/ 208230 w 226337"/>
              <a:gd name="connsiteY0" fmla="*/ 8598 h 234935"/>
              <a:gd name="connsiteX1" fmla="*/ 9053 w 226337"/>
              <a:gd name="connsiteY1" fmla="*/ 44812 h 234935"/>
              <a:gd name="connsiteX2" fmla="*/ 0 w 226337"/>
              <a:gd name="connsiteY2" fmla="*/ 71972 h 234935"/>
              <a:gd name="connsiteX3" fmla="*/ 9053 w 226337"/>
              <a:gd name="connsiteY3" fmla="*/ 162507 h 234935"/>
              <a:gd name="connsiteX4" fmla="*/ 27160 w 226337"/>
              <a:gd name="connsiteY4" fmla="*/ 189667 h 234935"/>
              <a:gd name="connsiteX5" fmla="*/ 108642 w 226337"/>
              <a:gd name="connsiteY5" fmla="*/ 234935 h 234935"/>
              <a:gd name="connsiteX6" fmla="*/ 190123 w 226337"/>
              <a:gd name="connsiteY6" fmla="*/ 225881 h 234935"/>
              <a:gd name="connsiteX7" fmla="*/ 226337 w 226337"/>
              <a:gd name="connsiteY7" fmla="*/ 171560 h 234935"/>
              <a:gd name="connsiteX8" fmla="*/ 208230 w 226337"/>
              <a:gd name="connsiteY8" fmla="*/ 90079 h 23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37" h="234935">
                <a:moveTo>
                  <a:pt x="208230" y="8598"/>
                </a:moveTo>
                <a:cubicBezTo>
                  <a:pt x="89814" y="14518"/>
                  <a:pt x="47443" y="-31970"/>
                  <a:pt x="9053" y="44812"/>
                </a:cubicBezTo>
                <a:cubicBezTo>
                  <a:pt x="4785" y="53348"/>
                  <a:pt x="3018" y="62919"/>
                  <a:pt x="0" y="71972"/>
                </a:cubicBezTo>
                <a:cubicBezTo>
                  <a:pt x="3018" y="102150"/>
                  <a:pt x="2233" y="132955"/>
                  <a:pt x="9053" y="162507"/>
                </a:cubicBezTo>
                <a:cubicBezTo>
                  <a:pt x="11500" y="173109"/>
                  <a:pt x="18971" y="182502"/>
                  <a:pt x="27160" y="189667"/>
                </a:cubicBezTo>
                <a:cubicBezTo>
                  <a:pt x="65475" y="223192"/>
                  <a:pt x="71338" y="222500"/>
                  <a:pt x="108642" y="234935"/>
                </a:cubicBezTo>
                <a:cubicBezTo>
                  <a:pt x="135802" y="231917"/>
                  <a:pt x="166062" y="238837"/>
                  <a:pt x="190123" y="225881"/>
                </a:cubicBezTo>
                <a:cubicBezTo>
                  <a:pt x="209284" y="215564"/>
                  <a:pt x="226337" y="171560"/>
                  <a:pt x="226337" y="171560"/>
                </a:cubicBezTo>
                <a:cubicBezTo>
                  <a:pt x="216754" y="94898"/>
                  <a:pt x="234486" y="116338"/>
                  <a:pt x="208230" y="900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853473" y="5739897"/>
            <a:ext cx="208230" cy="244444"/>
          </a:xfrm>
          <a:custGeom>
            <a:avLst/>
            <a:gdLst>
              <a:gd name="connsiteX0" fmla="*/ 190123 w 208230"/>
              <a:gd name="connsiteY0" fmla="*/ 0 h 244444"/>
              <a:gd name="connsiteX1" fmla="*/ 90535 w 208230"/>
              <a:gd name="connsiteY1" fmla="*/ 9053 h 244444"/>
              <a:gd name="connsiteX2" fmla="*/ 63375 w 208230"/>
              <a:gd name="connsiteY2" fmla="*/ 18107 h 244444"/>
              <a:gd name="connsiteX3" fmla="*/ 54321 w 208230"/>
              <a:gd name="connsiteY3" fmla="*/ 45267 h 244444"/>
              <a:gd name="connsiteX4" fmla="*/ 27161 w 208230"/>
              <a:gd name="connsiteY4" fmla="*/ 63374 h 244444"/>
              <a:gd name="connsiteX5" fmla="*/ 9054 w 208230"/>
              <a:gd name="connsiteY5" fmla="*/ 117695 h 244444"/>
              <a:gd name="connsiteX6" fmla="*/ 0 w 208230"/>
              <a:gd name="connsiteY6" fmla="*/ 144855 h 244444"/>
              <a:gd name="connsiteX7" fmla="*/ 9054 w 208230"/>
              <a:gd name="connsiteY7" fmla="*/ 199176 h 244444"/>
              <a:gd name="connsiteX8" fmla="*/ 27161 w 208230"/>
              <a:gd name="connsiteY8" fmla="*/ 226337 h 244444"/>
              <a:gd name="connsiteX9" fmla="*/ 108642 w 208230"/>
              <a:gd name="connsiteY9" fmla="*/ 244444 h 244444"/>
              <a:gd name="connsiteX10" fmla="*/ 199177 w 208230"/>
              <a:gd name="connsiteY10" fmla="*/ 208230 h 244444"/>
              <a:gd name="connsiteX11" fmla="*/ 208230 w 208230"/>
              <a:gd name="connsiteY11" fmla="*/ 181069 h 244444"/>
              <a:gd name="connsiteX12" fmla="*/ 99588 w 208230"/>
              <a:gd name="connsiteY12" fmla="*/ 172016 h 24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230" h="244444">
                <a:moveTo>
                  <a:pt x="190123" y="0"/>
                </a:moveTo>
                <a:cubicBezTo>
                  <a:pt x="156927" y="3018"/>
                  <a:pt x="123533" y="4339"/>
                  <a:pt x="90535" y="9053"/>
                </a:cubicBezTo>
                <a:cubicBezTo>
                  <a:pt x="81088" y="10403"/>
                  <a:pt x="70123" y="11359"/>
                  <a:pt x="63375" y="18107"/>
                </a:cubicBezTo>
                <a:cubicBezTo>
                  <a:pt x="56627" y="24855"/>
                  <a:pt x="60283" y="37815"/>
                  <a:pt x="54321" y="45267"/>
                </a:cubicBezTo>
                <a:cubicBezTo>
                  <a:pt x="47524" y="53763"/>
                  <a:pt x="36214" y="57338"/>
                  <a:pt x="27161" y="63374"/>
                </a:cubicBezTo>
                <a:lnTo>
                  <a:pt x="9054" y="117695"/>
                </a:lnTo>
                <a:lnTo>
                  <a:pt x="0" y="144855"/>
                </a:lnTo>
                <a:cubicBezTo>
                  <a:pt x="3018" y="162962"/>
                  <a:pt x="3249" y="181761"/>
                  <a:pt x="9054" y="199176"/>
                </a:cubicBezTo>
                <a:cubicBezTo>
                  <a:pt x="12495" y="209499"/>
                  <a:pt x="18664" y="219540"/>
                  <a:pt x="27161" y="226337"/>
                </a:cubicBezTo>
                <a:cubicBezTo>
                  <a:pt x="38890" y="235720"/>
                  <a:pt x="108090" y="244352"/>
                  <a:pt x="108642" y="244444"/>
                </a:cubicBezTo>
                <a:cubicBezTo>
                  <a:pt x="158746" y="237286"/>
                  <a:pt x="172494" y="248255"/>
                  <a:pt x="199177" y="208230"/>
                </a:cubicBezTo>
                <a:cubicBezTo>
                  <a:pt x="204471" y="200289"/>
                  <a:pt x="205212" y="190123"/>
                  <a:pt x="208230" y="181069"/>
                </a:cubicBezTo>
                <a:cubicBezTo>
                  <a:pt x="155303" y="163427"/>
                  <a:pt x="190613" y="172016"/>
                  <a:pt x="99588" y="1720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152119" y="5758004"/>
            <a:ext cx="144992" cy="199176"/>
          </a:xfrm>
          <a:custGeom>
            <a:avLst/>
            <a:gdLst>
              <a:gd name="connsiteX0" fmla="*/ 18226 w 144992"/>
              <a:gd name="connsiteY0" fmla="*/ 190123 h 199176"/>
              <a:gd name="connsiteX1" fmla="*/ 119 w 144992"/>
              <a:gd name="connsiteY1" fmla="*/ 144855 h 199176"/>
              <a:gd name="connsiteX2" fmla="*/ 9172 w 144992"/>
              <a:gd name="connsiteY2" fmla="*/ 117695 h 199176"/>
              <a:gd name="connsiteX3" fmla="*/ 18226 w 144992"/>
              <a:gd name="connsiteY3" fmla="*/ 72428 h 199176"/>
              <a:gd name="connsiteX4" fmla="*/ 36332 w 144992"/>
              <a:gd name="connsiteY4" fmla="*/ 18107 h 199176"/>
              <a:gd name="connsiteX5" fmla="*/ 72546 w 144992"/>
              <a:gd name="connsiteY5" fmla="*/ 72428 h 199176"/>
              <a:gd name="connsiteX6" fmla="*/ 90653 w 144992"/>
              <a:gd name="connsiteY6" fmla="*/ 135802 h 199176"/>
              <a:gd name="connsiteX7" fmla="*/ 99707 w 144992"/>
              <a:gd name="connsiteY7" fmla="*/ 199176 h 199176"/>
              <a:gd name="connsiteX8" fmla="*/ 108760 w 144992"/>
              <a:gd name="connsiteY8" fmla="*/ 162962 h 199176"/>
              <a:gd name="connsiteX9" fmla="*/ 117814 w 144992"/>
              <a:gd name="connsiteY9" fmla="*/ 117695 h 199176"/>
              <a:gd name="connsiteX10" fmla="*/ 135921 w 144992"/>
              <a:gd name="connsiteY10" fmla="*/ 81481 h 199176"/>
              <a:gd name="connsiteX11" fmla="*/ 144974 w 144992"/>
              <a:gd name="connsiteY11" fmla="*/ 0 h 1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992" h="199176">
                <a:moveTo>
                  <a:pt x="18226" y="190123"/>
                </a:moveTo>
                <a:cubicBezTo>
                  <a:pt x="12190" y="175034"/>
                  <a:pt x="2135" y="160981"/>
                  <a:pt x="119" y="144855"/>
                </a:cubicBezTo>
                <a:cubicBezTo>
                  <a:pt x="-1065" y="135386"/>
                  <a:pt x="6857" y="126953"/>
                  <a:pt x="9172" y="117695"/>
                </a:cubicBezTo>
                <a:cubicBezTo>
                  <a:pt x="12904" y="102767"/>
                  <a:pt x="14177" y="87274"/>
                  <a:pt x="18226" y="72428"/>
                </a:cubicBezTo>
                <a:cubicBezTo>
                  <a:pt x="23248" y="54014"/>
                  <a:pt x="36332" y="18107"/>
                  <a:pt x="36332" y="18107"/>
                </a:cubicBezTo>
                <a:cubicBezTo>
                  <a:pt x="48403" y="36214"/>
                  <a:pt x="65664" y="51783"/>
                  <a:pt x="72546" y="72428"/>
                </a:cubicBezTo>
                <a:cubicBezTo>
                  <a:pt x="80305" y="95704"/>
                  <a:pt x="86104" y="110785"/>
                  <a:pt x="90653" y="135802"/>
                </a:cubicBezTo>
                <a:cubicBezTo>
                  <a:pt x="94470" y="156797"/>
                  <a:pt x="96689" y="178051"/>
                  <a:pt x="99707" y="199176"/>
                </a:cubicBezTo>
                <a:cubicBezTo>
                  <a:pt x="102725" y="187105"/>
                  <a:pt x="106061" y="175109"/>
                  <a:pt x="108760" y="162962"/>
                </a:cubicBezTo>
                <a:cubicBezTo>
                  <a:pt x="112098" y="147941"/>
                  <a:pt x="112948" y="132293"/>
                  <a:pt x="117814" y="117695"/>
                </a:cubicBezTo>
                <a:cubicBezTo>
                  <a:pt x="122082" y="104891"/>
                  <a:pt x="129885" y="93552"/>
                  <a:pt x="135921" y="81481"/>
                </a:cubicBezTo>
                <a:cubicBezTo>
                  <a:pt x="145828" y="12132"/>
                  <a:pt x="144974" y="39446"/>
                  <a:pt x="1449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360467" y="5748950"/>
            <a:ext cx="99588" cy="244444"/>
          </a:xfrm>
          <a:custGeom>
            <a:avLst/>
            <a:gdLst>
              <a:gd name="connsiteX0" fmla="*/ 99588 w 99588"/>
              <a:gd name="connsiteY0" fmla="*/ 0 h 244444"/>
              <a:gd name="connsiteX1" fmla="*/ 81482 w 99588"/>
              <a:gd name="connsiteY1" fmla="*/ 54321 h 244444"/>
              <a:gd name="connsiteX2" fmla="*/ 54321 w 99588"/>
              <a:gd name="connsiteY2" fmla="*/ 81482 h 244444"/>
              <a:gd name="connsiteX3" fmla="*/ 27161 w 99588"/>
              <a:gd name="connsiteY3" fmla="*/ 172016 h 244444"/>
              <a:gd name="connsiteX4" fmla="*/ 0 w 99588"/>
              <a:gd name="connsiteY4" fmla="*/ 244444 h 24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88" h="244444">
                <a:moveTo>
                  <a:pt x="99588" y="0"/>
                </a:moveTo>
                <a:cubicBezTo>
                  <a:pt x="93553" y="18107"/>
                  <a:pt x="90751" y="37636"/>
                  <a:pt x="81482" y="54321"/>
                </a:cubicBezTo>
                <a:cubicBezTo>
                  <a:pt x="75264" y="65514"/>
                  <a:pt x="60539" y="70289"/>
                  <a:pt x="54321" y="81482"/>
                </a:cubicBezTo>
                <a:cubicBezTo>
                  <a:pt x="40402" y="106536"/>
                  <a:pt x="35548" y="144060"/>
                  <a:pt x="27161" y="172016"/>
                </a:cubicBezTo>
                <a:cubicBezTo>
                  <a:pt x="11981" y="222618"/>
                  <a:pt x="15801" y="212844"/>
                  <a:pt x="0" y="2444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583082" y="5783488"/>
            <a:ext cx="148577" cy="228013"/>
          </a:xfrm>
          <a:custGeom>
            <a:avLst/>
            <a:gdLst>
              <a:gd name="connsiteX0" fmla="*/ 30882 w 148577"/>
              <a:gd name="connsiteY0" fmla="*/ 228013 h 228013"/>
              <a:gd name="connsiteX1" fmla="*/ 21829 w 148577"/>
              <a:gd name="connsiteY1" fmla="*/ 182746 h 228013"/>
              <a:gd name="connsiteX2" fmla="*/ 39936 w 148577"/>
              <a:gd name="connsiteY2" fmla="*/ 55997 h 228013"/>
              <a:gd name="connsiteX3" fmla="*/ 58043 w 148577"/>
              <a:gd name="connsiteY3" fmla="*/ 28837 h 228013"/>
              <a:gd name="connsiteX4" fmla="*/ 67096 w 148577"/>
              <a:gd name="connsiteY4" fmla="*/ 1676 h 228013"/>
              <a:gd name="connsiteX5" fmla="*/ 3722 w 148577"/>
              <a:gd name="connsiteY5" fmla="*/ 10730 h 228013"/>
              <a:gd name="connsiteX6" fmla="*/ 58043 w 148577"/>
              <a:gd name="connsiteY6" fmla="*/ 1676 h 228013"/>
              <a:gd name="connsiteX7" fmla="*/ 112364 w 148577"/>
              <a:gd name="connsiteY7" fmla="*/ 10730 h 228013"/>
              <a:gd name="connsiteX8" fmla="*/ 148577 w 148577"/>
              <a:gd name="connsiteY8" fmla="*/ 19783 h 2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77" h="228013">
                <a:moveTo>
                  <a:pt x="30882" y="228013"/>
                </a:moveTo>
                <a:cubicBezTo>
                  <a:pt x="27864" y="212924"/>
                  <a:pt x="21829" y="198134"/>
                  <a:pt x="21829" y="182746"/>
                </a:cubicBezTo>
                <a:cubicBezTo>
                  <a:pt x="21829" y="161923"/>
                  <a:pt x="23180" y="89508"/>
                  <a:pt x="39936" y="55997"/>
                </a:cubicBezTo>
                <a:cubicBezTo>
                  <a:pt x="44802" y="46265"/>
                  <a:pt x="52007" y="37890"/>
                  <a:pt x="58043" y="28837"/>
                </a:cubicBezTo>
                <a:cubicBezTo>
                  <a:pt x="61061" y="19783"/>
                  <a:pt x="76150" y="4694"/>
                  <a:pt x="67096" y="1676"/>
                </a:cubicBezTo>
                <a:cubicBezTo>
                  <a:pt x="46852" y="-5072"/>
                  <a:pt x="25061" y="10730"/>
                  <a:pt x="3722" y="10730"/>
                </a:cubicBezTo>
                <a:cubicBezTo>
                  <a:pt x="-14635" y="10730"/>
                  <a:pt x="39936" y="4694"/>
                  <a:pt x="58043" y="1676"/>
                </a:cubicBezTo>
                <a:cubicBezTo>
                  <a:pt x="76150" y="4694"/>
                  <a:pt x="94364" y="7130"/>
                  <a:pt x="112364" y="10730"/>
                </a:cubicBezTo>
                <a:cubicBezTo>
                  <a:pt x="124565" y="13170"/>
                  <a:pt x="148577" y="19783"/>
                  <a:pt x="148577" y="197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894297" y="5794218"/>
            <a:ext cx="9378" cy="208230"/>
          </a:xfrm>
          <a:custGeom>
            <a:avLst/>
            <a:gdLst>
              <a:gd name="connsiteX0" fmla="*/ 325 w 9378"/>
              <a:gd name="connsiteY0" fmla="*/ 208230 h 208230"/>
              <a:gd name="connsiteX1" fmla="*/ 9378 w 9378"/>
              <a:gd name="connsiteY1" fmla="*/ 36214 h 208230"/>
              <a:gd name="connsiteX2" fmla="*/ 325 w 9378"/>
              <a:gd name="connsiteY2" fmla="*/ 9053 h 208230"/>
              <a:gd name="connsiteX3" fmla="*/ 325 w 9378"/>
              <a:gd name="connsiteY3" fmla="*/ 0 h 208230"/>
            </a:gdLst>
            <a:ahLst/>
            <a:cxnLst>
              <a:cxn ang="0">
                <a:pos x="connsiteX0" y="connsiteY0"/>
              </a:cxn>
              <a:cxn ang="0">
                <a:pos x="connsiteX1" y="connsiteY1"/>
              </a:cxn>
              <a:cxn ang="0">
                <a:pos x="connsiteX2" y="connsiteY2"/>
              </a:cxn>
              <a:cxn ang="0">
                <a:pos x="connsiteX3" y="connsiteY3"/>
              </a:cxn>
            </a:cxnLst>
            <a:rect l="l" t="t" r="r" b="b"/>
            <a:pathLst>
              <a:path w="9378" h="208230">
                <a:moveTo>
                  <a:pt x="325" y="208230"/>
                </a:moveTo>
                <a:cubicBezTo>
                  <a:pt x="3343" y="150891"/>
                  <a:pt x="9378" y="93632"/>
                  <a:pt x="9378" y="36214"/>
                </a:cubicBezTo>
                <a:cubicBezTo>
                  <a:pt x="9378" y="26671"/>
                  <a:pt x="2639" y="18311"/>
                  <a:pt x="325" y="9053"/>
                </a:cubicBezTo>
                <a:cubicBezTo>
                  <a:pt x="-407" y="6125"/>
                  <a:pt x="325" y="3018"/>
                  <a:pt x="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8002585" y="5820244"/>
            <a:ext cx="208908" cy="209364"/>
          </a:xfrm>
          <a:custGeom>
            <a:avLst/>
            <a:gdLst>
              <a:gd name="connsiteX0" fmla="*/ 163641 w 208908"/>
              <a:gd name="connsiteY0" fmla="*/ 10188 h 209364"/>
              <a:gd name="connsiteX1" fmla="*/ 54999 w 208908"/>
              <a:gd name="connsiteY1" fmla="*/ 10188 h 209364"/>
              <a:gd name="connsiteX2" fmla="*/ 27839 w 208908"/>
              <a:gd name="connsiteY2" fmla="*/ 37348 h 209364"/>
              <a:gd name="connsiteX3" fmla="*/ 18785 w 208908"/>
              <a:gd name="connsiteY3" fmla="*/ 64508 h 209364"/>
              <a:gd name="connsiteX4" fmla="*/ 678 w 208908"/>
              <a:gd name="connsiteY4" fmla="*/ 91669 h 209364"/>
              <a:gd name="connsiteX5" fmla="*/ 27839 w 208908"/>
              <a:gd name="connsiteY5" fmla="*/ 182204 h 209364"/>
              <a:gd name="connsiteX6" fmla="*/ 54999 w 208908"/>
              <a:gd name="connsiteY6" fmla="*/ 200310 h 209364"/>
              <a:gd name="connsiteX7" fmla="*/ 82160 w 208908"/>
              <a:gd name="connsiteY7" fmla="*/ 209364 h 209364"/>
              <a:gd name="connsiteX8" fmla="*/ 190801 w 208908"/>
              <a:gd name="connsiteY8" fmla="*/ 182204 h 209364"/>
              <a:gd name="connsiteX9" fmla="*/ 208908 w 208908"/>
              <a:gd name="connsiteY9" fmla="*/ 127883 h 209364"/>
              <a:gd name="connsiteX10" fmla="*/ 199855 w 208908"/>
              <a:gd name="connsiteY10" fmla="*/ 46402 h 2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908" h="209364">
                <a:moveTo>
                  <a:pt x="163641" y="10188"/>
                </a:moveTo>
                <a:cubicBezTo>
                  <a:pt x="121741" y="1808"/>
                  <a:pt x="99919" y="-7780"/>
                  <a:pt x="54999" y="10188"/>
                </a:cubicBezTo>
                <a:cubicBezTo>
                  <a:pt x="43111" y="14943"/>
                  <a:pt x="36892" y="28295"/>
                  <a:pt x="27839" y="37348"/>
                </a:cubicBezTo>
                <a:cubicBezTo>
                  <a:pt x="24821" y="46401"/>
                  <a:pt x="23053" y="55972"/>
                  <a:pt x="18785" y="64508"/>
                </a:cubicBezTo>
                <a:cubicBezTo>
                  <a:pt x="13919" y="74240"/>
                  <a:pt x="1761" y="80842"/>
                  <a:pt x="678" y="91669"/>
                </a:cubicBezTo>
                <a:cubicBezTo>
                  <a:pt x="-2430" y="122751"/>
                  <a:pt x="4882" y="159247"/>
                  <a:pt x="27839" y="182204"/>
                </a:cubicBezTo>
                <a:cubicBezTo>
                  <a:pt x="35533" y="189898"/>
                  <a:pt x="45267" y="195444"/>
                  <a:pt x="54999" y="200310"/>
                </a:cubicBezTo>
                <a:cubicBezTo>
                  <a:pt x="63535" y="204578"/>
                  <a:pt x="73106" y="206346"/>
                  <a:pt x="82160" y="209364"/>
                </a:cubicBezTo>
                <a:cubicBezTo>
                  <a:pt x="95892" y="207838"/>
                  <a:pt x="172183" y="211992"/>
                  <a:pt x="190801" y="182204"/>
                </a:cubicBezTo>
                <a:cubicBezTo>
                  <a:pt x="200917" y="166019"/>
                  <a:pt x="208908" y="127883"/>
                  <a:pt x="208908" y="127883"/>
                </a:cubicBezTo>
                <a:cubicBezTo>
                  <a:pt x="199002" y="58533"/>
                  <a:pt x="199855" y="85847"/>
                  <a:pt x="199855" y="464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310618" y="5827610"/>
            <a:ext cx="172479" cy="238212"/>
          </a:xfrm>
          <a:custGeom>
            <a:avLst/>
            <a:gdLst>
              <a:gd name="connsiteX0" fmla="*/ 9517 w 172479"/>
              <a:gd name="connsiteY0" fmla="*/ 238212 h 238212"/>
              <a:gd name="connsiteX1" fmla="*/ 9517 w 172479"/>
              <a:gd name="connsiteY1" fmla="*/ 2822 h 238212"/>
              <a:gd name="connsiteX2" fmla="*/ 36677 w 172479"/>
              <a:gd name="connsiteY2" fmla="*/ 11875 h 238212"/>
              <a:gd name="connsiteX3" fmla="*/ 63837 w 172479"/>
              <a:gd name="connsiteY3" fmla="*/ 66196 h 238212"/>
              <a:gd name="connsiteX4" fmla="*/ 81944 w 172479"/>
              <a:gd name="connsiteY4" fmla="*/ 93356 h 238212"/>
              <a:gd name="connsiteX5" fmla="*/ 100051 w 172479"/>
              <a:gd name="connsiteY5" fmla="*/ 147677 h 238212"/>
              <a:gd name="connsiteX6" fmla="*/ 109105 w 172479"/>
              <a:gd name="connsiteY6" fmla="*/ 174838 h 238212"/>
              <a:gd name="connsiteX7" fmla="*/ 118158 w 172479"/>
              <a:gd name="connsiteY7" fmla="*/ 201998 h 238212"/>
              <a:gd name="connsiteX8" fmla="*/ 136265 w 172479"/>
              <a:gd name="connsiteY8" fmla="*/ 102410 h 238212"/>
              <a:gd name="connsiteX9" fmla="*/ 163426 w 172479"/>
              <a:gd name="connsiteY9" fmla="*/ 48089 h 238212"/>
              <a:gd name="connsiteX10" fmla="*/ 172479 w 172479"/>
              <a:gd name="connsiteY10" fmla="*/ 29982 h 2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79" h="238212">
                <a:moveTo>
                  <a:pt x="9517" y="238212"/>
                </a:moveTo>
                <a:cubicBezTo>
                  <a:pt x="5966" y="188500"/>
                  <a:pt x="-9997" y="56486"/>
                  <a:pt x="9517" y="2822"/>
                </a:cubicBezTo>
                <a:cubicBezTo>
                  <a:pt x="12778" y="-6146"/>
                  <a:pt x="27624" y="8857"/>
                  <a:pt x="36677" y="11875"/>
                </a:cubicBezTo>
                <a:cubicBezTo>
                  <a:pt x="88573" y="89721"/>
                  <a:pt x="26351" y="-8775"/>
                  <a:pt x="63837" y="66196"/>
                </a:cubicBezTo>
                <a:cubicBezTo>
                  <a:pt x="68703" y="75928"/>
                  <a:pt x="77525" y="83413"/>
                  <a:pt x="81944" y="93356"/>
                </a:cubicBezTo>
                <a:cubicBezTo>
                  <a:pt x="89696" y="110797"/>
                  <a:pt x="94015" y="129570"/>
                  <a:pt x="100051" y="147677"/>
                </a:cubicBezTo>
                <a:lnTo>
                  <a:pt x="109105" y="174838"/>
                </a:lnTo>
                <a:lnTo>
                  <a:pt x="118158" y="201998"/>
                </a:lnTo>
                <a:cubicBezTo>
                  <a:pt x="138922" y="139711"/>
                  <a:pt x="115791" y="215017"/>
                  <a:pt x="136265" y="102410"/>
                </a:cubicBezTo>
                <a:cubicBezTo>
                  <a:pt x="141503" y="73600"/>
                  <a:pt x="148299" y="73301"/>
                  <a:pt x="163426" y="48089"/>
                </a:cubicBezTo>
                <a:cubicBezTo>
                  <a:pt x="166898" y="42303"/>
                  <a:pt x="169461" y="36018"/>
                  <a:pt x="172479" y="299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Catching a Fly Ball</a:t>
            </a:r>
          </a:p>
        </p:txBody>
      </p:sp>
      <p:pic>
        <p:nvPicPr>
          <p:cNvPr id="2050" name="Picture 2"/>
          <p:cNvPicPr>
            <a:picLocks noChangeAspect="1" noChangeArrowheads="1"/>
          </p:cNvPicPr>
          <p:nvPr/>
        </p:nvPicPr>
        <p:blipFill>
          <a:blip r:embed="rId2" cstate="print"/>
          <a:srcRect/>
          <a:stretch>
            <a:fillRect/>
          </a:stretch>
        </p:blipFill>
        <p:spPr bwMode="auto">
          <a:xfrm>
            <a:off x="2971800" y="1295400"/>
            <a:ext cx="3266767" cy="5063489"/>
          </a:xfrm>
          <a:prstGeom prst="rect">
            <a:avLst/>
          </a:prstGeom>
          <a:noFill/>
          <a:ln w="9525">
            <a:noFill/>
            <a:miter lim="800000"/>
            <a:headEnd/>
            <a:tailEnd/>
          </a:ln>
        </p:spPr>
      </p:pic>
    </p:spTree>
    <p:extLst>
      <p:ext uri="{BB962C8B-B14F-4D97-AF65-F5344CB8AC3E}">
        <p14:creationId xmlns:p14="http://schemas.microsoft.com/office/powerpoint/2010/main" val="32961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1084</Words>
  <Application>Microsoft Office PowerPoint</Application>
  <PresentationFormat>On-screen Show (4:3)</PresentationFormat>
  <Paragraphs>167</Paragraphs>
  <Slides>36</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Default Design</vt:lpstr>
      <vt:lpstr>Embedded Cognition</vt:lpstr>
      <vt:lpstr>Wallace’s Paradox</vt:lpstr>
      <vt:lpstr>PowerPoint Presentation</vt:lpstr>
      <vt:lpstr>The Astonishing Hypothesis</vt:lpstr>
      <vt:lpstr>Brain Gives Rise to Mind Hypothesis</vt:lpstr>
      <vt:lpstr>‘Sense, Plan, Act’</vt:lpstr>
      <vt:lpstr>PowerPoint Presentation</vt:lpstr>
      <vt:lpstr>Embedded Cognition</vt:lpstr>
      <vt:lpstr>Catching a Fly Ball</vt:lpstr>
      <vt:lpstr>The World as External Memory</vt:lpstr>
      <vt:lpstr>No Opposable Thumbs …</vt:lpstr>
      <vt:lpstr>The World As its own Best Model</vt:lpstr>
      <vt:lpstr>PowerPoint Presentation</vt:lpstr>
      <vt:lpstr>Blind-Cane-Man</vt:lpstr>
      <vt:lpstr>Does Tool Use create a new Cognitive System?</vt:lpstr>
      <vt:lpstr>Projection: Imagined Abaci</vt:lpstr>
      <vt:lpstr>Language: Our Best Tool?</vt:lpstr>
      <vt:lpstr>Some Representations Are Better Tools Than Others …</vt:lpstr>
      <vt:lpstr>Objection: Higher-Order Cognition without Interactions</vt:lpstr>
      <vt:lpstr>PowerPoint Presentation</vt:lpstr>
      <vt:lpstr>Culture</vt:lpstr>
      <vt:lpstr>Wallace’s Paradox</vt:lpstr>
      <vt:lpstr>PowerPoint Presentation</vt:lpstr>
      <vt:lpstr>Culture</vt:lpstr>
      <vt:lpstr>Language and Cultural Transmission</vt:lpstr>
      <vt:lpstr>Cultural Evolution of Cognition</vt:lpstr>
      <vt:lpstr>Cultural Evolution Exhibit A: Theory of Evolution</vt:lpstr>
      <vt:lpstr>Analytic Geometry</vt:lpstr>
      <vt:lpstr>Calculus</vt:lpstr>
      <vt:lpstr>Who Invented the Computer?</vt:lpstr>
      <vt:lpstr>How our Brain Integrates Technology: Perception </vt:lpstr>
      <vt:lpstr>How our Brain Integrates Technology: Action </vt:lpstr>
      <vt:lpstr>Hammer-Man!</vt:lpstr>
      <vt:lpstr>PowerPoint Presentation</vt:lpstr>
      <vt:lpstr>PowerPoint Presentation</vt:lpstr>
      <vt:lpstr>PowerPoint Presentation</vt:lpstr>
    </vt:vector>
  </TitlesOfParts>
  <Company>Minds &amp; Machines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Cogno-Technology and Cogno-Engineering</dc:title>
  <dc:creator>Bram</dc:creator>
  <cp:lastModifiedBy>Van Heuveln, Bram</cp:lastModifiedBy>
  <cp:revision>116</cp:revision>
  <dcterms:created xsi:type="dcterms:W3CDTF">2008-04-24T13:36:45Z</dcterms:created>
  <dcterms:modified xsi:type="dcterms:W3CDTF">2023-11-06T23:43:03Z</dcterms:modified>
</cp:coreProperties>
</file>