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98" r:id="rId3"/>
    <p:sldId id="299" r:id="rId4"/>
    <p:sldId id="327" r:id="rId5"/>
    <p:sldId id="328" r:id="rId6"/>
    <p:sldId id="297" r:id="rId7"/>
    <p:sldId id="302" r:id="rId8"/>
    <p:sldId id="315" r:id="rId9"/>
    <p:sldId id="314" r:id="rId10"/>
    <p:sldId id="316" r:id="rId11"/>
    <p:sldId id="312" r:id="rId12"/>
    <p:sldId id="317" r:id="rId13"/>
    <p:sldId id="321" r:id="rId14"/>
    <p:sldId id="322" r:id="rId15"/>
    <p:sldId id="305" r:id="rId16"/>
    <p:sldId id="319" r:id="rId17"/>
    <p:sldId id="335" r:id="rId18"/>
    <p:sldId id="318" r:id="rId19"/>
    <p:sldId id="304" r:id="rId20"/>
    <p:sldId id="291" r:id="rId21"/>
    <p:sldId id="332" r:id="rId22"/>
    <p:sldId id="331" r:id="rId23"/>
    <p:sldId id="33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2787"/>
    <p:restoredTop sz="90929"/>
  </p:normalViewPr>
  <p:slideViewPr>
    <p:cSldViewPr>
      <p:cViewPr varScale="1">
        <p:scale>
          <a:sx n="105" d="100"/>
          <a:sy n="105"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7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AC770-7B92-4900-9FC9-C588DEE83D45}" type="datetimeFigureOut">
              <a:rPr lang="en-US" smtClean="0"/>
              <a:t>9/21/2020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DC10A2-BB0F-4BEC-9669-DD8C5BE2A169}" type="slidenum">
              <a:rPr lang="en-US" smtClean="0"/>
              <a:t>‹#›</a:t>
            </a:fld>
            <a:endParaRPr lang="en-US"/>
          </a:p>
        </p:txBody>
      </p:sp>
    </p:spTree>
    <p:extLst>
      <p:ext uri="{BB962C8B-B14F-4D97-AF65-F5344CB8AC3E}">
        <p14:creationId xmlns:p14="http://schemas.microsoft.com/office/powerpoint/2010/main" val="378050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CF95A-2C67-4343-89E2-C8C586D2E848}" type="slidenum">
              <a:rPr lang="en-US" smtClean="0"/>
              <a:pPr/>
              <a:t>‹#›</a:t>
            </a:fld>
            <a:endParaRPr lang="en-US"/>
          </a:p>
        </p:txBody>
      </p:sp>
    </p:spTree>
    <p:extLst>
      <p:ext uri="{BB962C8B-B14F-4D97-AF65-F5344CB8AC3E}">
        <p14:creationId xmlns:p14="http://schemas.microsoft.com/office/powerpoint/2010/main" val="399668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CEC1-B421-4B11-9703-C9399255CFB0}" type="slidenum">
              <a:rPr lang="en-US" smtClean="0"/>
              <a:pPr/>
              <a:t>‹#›</a:t>
            </a:fld>
            <a:endParaRPr lang="en-US"/>
          </a:p>
        </p:txBody>
      </p:sp>
    </p:spTree>
    <p:extLst>
      <p:ext uri="{BB962C8B-B14F-4D97-AF65-F5344CB8AC3E}">
        <p14:creationId xmlns:p14="http://schemas.microsoft.com/office/powerpoint/2010/main" val="154773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3B87F-45B7-40C6-A9F8-2BFBE4EE5407}" type="slidenum">
              <a:rPr lang="en-US" smtClean="0"/>
              <a:pPr/>
              <a:t>‹#›</a:t>
            </a:fld>
            <a:endParaRPr lang="en-US"/>
          </a:p>
        </p:txBody>
      </p:sp>
    </p:spTree>
    <p:extLst>
      <p:ext uri="{BB962C8B-B14F-4D97-AF65-F5344CB8AC3E}">
        <p14:creationId xmlns:p14="http://schemas.microsoft.com/office/powerpoint/2010/main" val="282376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F071-43A1-42EB-861E-1B7B113B3346}" type="slidenum">
              <a:rPr lang="en-US" smtClean="0"/>
              <a:pPr/>
              <a:t>‹#›</a:t>
            </a:fld>
            <a:endParaRPr lang="en-US"/>
          </a:p>
        </p:txBody>
      </p:sp>
    </p:spTree>
    <p:extLst>
      <p:ext uri="{BB962C8B-B14F-4D97-AF65-F5344CB8AC3E}">
        <p14:creationId xmlns:p14="http://schemas.microsoft.com/office/powerpoint/2010/main" val="197327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09816-03B7-49F7-85BE-A48E3EC50720}" type="slidenum">
              <a:rPr lang="en-US" smtClean="0"/>
              <a:pPr/>
              <a:t>‹#›</a:t>
            </a:fld>
            <a:endParaRPr lang="en-US"/>
          </a:p>
        </p:txBody>
      </p:sp>
    </p:spTree>
    <p:extLst>
      <p:ext uri="{BB962C8B-B14F-4D97-AF65-F5344CB8AC3E}">
        <p14:creationId xmlns:p14="http://schemas.microsoft.com/office/powerpoint/2010/main" val="338210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25F83-862F-4B2E-9621-9EA670C8AFA9}" type="slidenum">
              <a:rPr lang="en-US" smtClean="0"/>
              <a:pPr/>
              <a:t>‹#›</a:t>
            </a:fld>
            <a:endParaRPr lang="en-US"/>
          </a:p>
        </p:txBody>
      </p:sp>
    </p:spTree>
    <p:extLst>
      <p:ext uri="{BB962C8B-B14F-4D97-AF65-F5344CB8AC3E}">
        <p14:creationId xmlns:p14="http://schemas.microsoft.com/office/powerpoint/2010/main" val="251967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B2DE5-A5F2-4D4F-8D46-B90AEF9D0611}" type="slidenum">
              <a:rPr lang="en-US" smtClean="0"/>
              <a:pPr/>
              <a:t>‹#›</a:t>
            </a:fld>
            <a:endParaRPr lang="en-US"/>
          </a:p>
        </p:txBody>
      </p:sp>
    </p:spTree>
    <p:extLst>
      <p:ext uri="{BB962C8B-B14F-4D97-AF65-F5344CB8AC3E}">
        <p14:creationId xmlns:p14="http://schemas.microsoft.com/office/powerpoint/2010/main" val="233508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5DEF0-6256-43BB-83FD-88AA74661537}" type="slidenum">
              <a:rPr lang="en-US" smtClean="0"/>
              <a:pPr/>
              <a:t>‹#›</a:t>
            </a:fld>
            <a:endParaRPr lang="en-US"/>
          </a:p>
        </p:txBody>
      </p:sp>
    </p:spTree>
    <p:extLst>
      <p:ext uri="{BB962C8B-B14F-4D97-AF65-F5344CB8AC3E}">
        <p14:creationId xmlns:p14="http://schemas.microsoft.com/office/powerpoint/2010/main" val="406360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E55BC3-0B6C-41EC-84F6-535831D5D491}" type="slidenum">
              <a:rPr lang="en-US" smtClean="0"/>
              <a:pPr/>
              <a:t>‹#›</a:t>
            </a:fld>
            <a:endParaRPr lang="en-US"/>
          </a:p>
        </p:txBody>
      </p:sp>
    </p:spTree>
    <p:extLst>
      <p:ext uri="{BB962C8B-B14F-4D97-AF65-F5344CB8AC3E}">
        <p14:creationId xmlns:p14="http://schemas.microsoft.com/office/powerpoint/2010/main" val="149723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90C67-E898-473C-897F-4572A46DA5CC}" type="slidenum">
              <a:rPr lang="en-US" smtClean="0"/>
              <a:pPr/>
              <a:t>‹#›</a:t>
            </a:fld>
            <a:endParaRPr lang="en-US"/>
          </a:p>
        </p:txBody>
      </p:sp>
    </p:spTree>
    <p:extLst>
      <p:ext uri="{BB962C8B-B14F-4D97-AF65-F5344CB8AC3E}">
        <p14:creationId xmlns:p14="http://schemas.microsoft.com/office/powerpoint/2010/main" val="25625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17794-F93B-4B16-B98E-C5987C9BAAB1}" type="slidenum">
              <a:rPr lang="en-US" smtClean="0"/>
              <a:pPr/>
              <a:t>‹#›</a:t>
            </a:fld>
            <a:endParaRPr lang="en-US"/>
          </a:p>
        </p:txBody>
      </p:sp>
    </p:spTree>
    <p:extLst>
      <p:ext uri="{BB962C8B-B14F-4D97-AF65-F5344CB8AC3E}">
        <p14:creationId xmlns:p14="http://schemas.microsoft.com/office/powerpoint/2010/main" val="336484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DB038-ECEE-4F78-A235-6E13F7B122DB}" type="slidenum">
              <a:rPr lang="en-US" smtClean="0"/>
              <a:pPr/>
              <a:t>‹#›</a:t>
            </a:fld>
            <a:endParaRPr lang="en-US"/>
          </a:p>
        </p:txBody>
      </p:sp>
    </p:spTree>
    <p:extLst>
      <p:ext uri="{BB962C8B-B14F-4D97-AF65-F5344CB8AC3E}">
        <p14:creationId xmlns:p14="http://schemas.microsoft.com/office/powerpoint/2010/main" val="180114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w6AfzCNDmb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r>
              <a:rPr lang="en-US" dirty="0" smtClean="0"/>
              <a:t>Perception, the Brain, </a:t>
            </a:r>
            <a:br>
              <a:rPr lang="en-US" dirty="0" smtClean="0"/>
            </a:br>
            <a:r>
              <a:rPr lang="en-US" dirty="0" smtClean="0"/>
              <a:t>and Consciousness</a:t>
            </a:r>
            <a:br>
              <a:rPr lang="en-US" dirty="0" smtClean="0"/>
            </a:br>
            <a:endParaRPr lang="en-US" dirty="0"/>
          </a:p>
        </p:txBody>
      </p:sp>
      <p:sp>
        <p:nvSpPr>
          <p:cNvPr id="2051" name="Rectangle 3"/>
          <p:cNvSpPr>
            <a:spLocks noGrp="1" noChangeArrowheads="1"/>
          </p:cNvSpPr>
          <p:nvPr>
            <p:ph type="subTitle" idx="1"/>
          </p:nvPr>
        </p:nvSpPr>
        <p:spPr/>
        <p:txBody>
          <a:bodyPr/>
          <a:lstStyle/>
          <a:p>
            <a:r>
              <a:rPr lang="en-US" dirty="0" smtClean="0"/>
              <a:t>Minds and Machines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609600"/>
            <a:ext cx="7772400" cy="1143000"/>
          </a:xfrm>
        </p:spPr>
        <p:txBody>
          <a:bodyPr>
            <a:normAutofit fontScale="90000"/>
          </a:bodyPr>
          <a:lstStyle/>
          <a:p>
            <a:r>
              <a:rPr lang="en-US" dirty="0" smtClean="0"/>
              <a:t>The Problem of Other Minds:</a:t>
            </a:r>
            <a:br>
              <a:rPr lang="en-US" dirty="0" smtClean="0"/>
            </a:br>
            <a:r>
              <a:rPr lang="en-US" dirty="0" smtClean="0"/>
              <a:t>What do </a:t>
            </a:r>
            <a:r>
              <a:rPr lang="en-US" i="1" dirty="0" smtClean="0"/>
              <a:t>You</a:t>
            </a:r>
            <a:r>
              <a:rPr lang="en-US" dirty="0" smtClean="0"/>
              <a:t> See?</a:t>
            </a:r>
            <a:endParaRPr lang="en-US" dirty="0"/>
          </a:p>
        </p:txBody>
      </p:sp>
      <p:pic>
        <p:nvPicPr>
          <p:cNvPr id="12" name="Picture 2"/>
          <p:cNvPicPr>
            <a:picLocks noChangeAspect="1" noChangeArrowheads="1"/>
          </p:cNvPicPr>
          <p:nvPr/>
        </p:nvPicPr>
        <p:blipFill>
          <a:blip r:embed="rId2" cstate="print"/>
          <a:srcRect r="42857" b="30364"/>
          <a:stretch>
            <a:fillRect/>
          </a:stretch>
        </p:blipFill>
        <p:spPr bwMode="auto">
          <a:xfrm>
            <a:off x="2514600" y="2743200"/>
            <a:ext cx="914400" cy="1676400"/>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4038600" y="3048000"/>
            <a:ext cx="1322502" cy="990600"/>
          </a:xfrm>
          <a:prstGeom prst="rect">
            <a:avLst/>
          </a:prstGeom>
          <a:noFill/>
          <a:ln w="9525">
            <a:solidFill>
              <a:schemeClr val="tx1"/>
            </a:solidFill>
            <a:miter lim="800000"/>
            <a:headEnd/>
            <a:tailEnd/>
          </a:ln>
        </p:spPr>
      </p:pic>
      <p:sp>
        <p:nvSpPr>
          <p:cNvPr id="15" name="Oval 14"/>
          <p:cNvSpPr/>
          <p:nvPr/>
        </p:nvSpPr>
        <p:spPr>
          <a:xfrm>
            <a:off x="304800" y="27432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p:cNvSpPr/>
          <p:nvPr/>
        </p:nvSpPr>
        <p:spPr>
          <a:xfrm>
            <a:off x="22098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908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8956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3"/>
          <p:cNvPicPr>
            <a:picLocks noChangeAspect="1" noChangeArrowheads="1"/>
          </p:cNvPicPr>
          <p:nvPr/>
        </p:nvPicPr>
        <p:blipFill>
          <a:blip r:embed="rId3" cstate="print"/>
          <a:srcRect/>
          <a:stretch>
            <a:fillRect/>
          </a:stretch>
        </p:blipFill>
        <p:spPr bwMode="auto">
          <a:xfrm>
            <a:off x="685800" y="3124200"/>
            <a:ext cx="1322502" cy="990600"/>
          </a:xfrm>
          <a:prstGeom prst="rect">
            <a:avLst/>
          </a:prstGeom>
          <a:noFill/>
          <a:ln w="9525">
            <a:solidFill>
              <a:schemeClr val="tx1"/>
            </a:solidFill>
            <a:miter lim="800000"/>
            <a:headEnd/>
            <a:tailEnd/>
          </a:ln>
        </p:spPr>
      </p:pic>
      <p:pic>
        <p:nvPicPr>
          <p:cNvPr id="11" name="Picture 10"/>
          <p:cNvPicPr>
            <a:picLocks noChangeAspect="1" noChangeArrowheads="1"/>
          </p:cNvPicPr>
          <p:nvPr/>
        </p:nvPicPr>
        <p:blipFill>
          <a:blip r:embed="rId4" cstate="print"/>
          <a:srcRect/>
          <a:stretch>
            <a:fillRect/>
          </a:stretch>
        </p:blipFill>
        <p:spPr bwMode="auto">
          <a:xfrm>
            <a:off x="5715000" y="3048000"/>
            <a:ext cx="1006951" cy="1219200"/>
          </a:xfrm>
          <a:prstGeom prst="rect">
            <a:avLst/>
          </a:prstGeom>
          <a:noFill/>
          <a:ln w="9525">
            <a:noFill/>
            <a:miter lim="800000"/>
            <a:headEnd/>
            <a:tailEnd/>
          </a:ln>
        </p:spPr>
      </p:pic>
      <p:sp>
        <p:nvSpPr>
          <p:cNvPr id="13" name="Oval 12"/>
          <p:cNvSpPr/>
          <p:nvPr/>
        </p:nvSpPr>
        <p:spPr>
          <a:xfrm>
            <a:off x="6934200" y="28194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Oval 19"/>
          <p:cNvSpPr/>
          <p:nvPr/>
        </p:nvSpPr>
        <p:spPr>
          <a:xfrm>
            <a:off x="68580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0960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770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696200" y="3048000"/>
            <a:ext cx="559769" cy="1107996"/>
          </a:xfrm>
          <a:prstGeom prst="rect">
            <a:avLst/>
          </a:prstGeom>
          <a:noFill/>
        </p:spPr>
        <p:txBody>
          <a:bodyPr wrap="none" rtlCol="0">
            <a:spAutoFit/>
          </a:bodyPr>
          <a:lstStyle/>
          <a:p>
            <a:r>
              <a:rPr lang="en-US" sz="6600" dirty="0" smtClean="0"/>
              <a:t>?</a:t>
            </a:r>
            <a:endParaRPr lang="en-US" sz="6600" dirty="0"/>
          </a:p>
        </p:txBody>
      </p:sp>
      <p:sp>
        <p:nvSpPr>
          <p:cNvPr id="32" name="TextBox 31"/>
          <p:cNvSpPr txBox="1"/>
          <p:nvPr/>
        </p:nvSpPr>
        <p:spPr>
          <a:xfrm>
            <a:off x="4038600" y="1828800"/>
            <a:ext cx="1178528" cy="369332"/>
          </a:xfrm>
          <a:prstGeom prst="rect">
            <a:avLst/>
          </a:prstGeom>
          <a:noFill/>
        </p:spPr>
        <p:txBody>
          <a:bodyPr wrap="square" rtlCol="0">
            <a:spAutoFit/>
          </a:bodyPr>
          <a:lstStyle/>
          <a:p>
            <a:r>
              <a:rPr lang="en-US" dirty="0" smtClean="0"/>
              <a:t>I see a tree</a:t>
            </a:r>
            <a:endParaRPr lang="en-US" dirty="0"/>
          </a:p>
        </p:txBody>
      </p:sp>
      <p:cxnSp>
        <p:nvCxnSpPr>
          <p:cNvPr id="33" name="Straight Connector 32"/>
          <p:cNvCxnSpPr>
            <a:endCxn id="34" idx="4"/>
          </p:cNvCxnSpPr>
          <p:nvPr/>
        </p:nvCxnSpPr>
        <p:spPr>
          <a:xfrm flipV="1">
            <a:off x="3581400" y="22860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886200" y="1676400"/>
            <a:ext cx="1371600" cy="6096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p:nvPr/>
        </p:nvCxnSpPr>
        <p:spPr>
          <a:xfrm flipH="1" flipV="1">
            <a:off x="4648200" y="22860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noChangeArrowheads="1"/>
          </p:cNvPicPr>
          <p:nvPr/>
        </p:nvPicPr>
        <p:blipFill>
          <a:blip r:embed="rId2" cstate="print"/>
          <a:srcRect/>
          <a:stretch>
            <a:fillRect/>
          </a:stretch>
        </p:blipFill>
        <p:spPr bwMode="auto">
          <a:xfrm>
            <a:off x="5715000" y="3048000"/>
            <a:ext cx="1006951" cy="12192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err="1" smtClean="0"/>
              <a:t>Invertoids</a:t>
            </a:r>
            <a:endParaRPr lang="en-US" dirty="0"/>
          </a:p>
        </p:txBody>
      </p:sp>
      <p:pic>
        <p:nvPicPr>
          <p:cNvPr id="6" name="Picture 2"/>
          <p:cNvPicPr>
            <a:picLocks noChangeAspect="1" noChangeArrowheads="1"/>
          </p:cNvPicPr>
          <p:nvPr/>
        </p:nvPicPr>
        <p:blipFill>
          <a:blip r:embed="rId3" cstate="print"/>
          <a:srcRect r="42857" b="30364"/>
          <a:stretch>
            <a:fillRect/>
          </a:stretch>
        </p:blipFill>
        <p:spPr bwMode="auto">
          <a:xfrm>
            <a:off x="2514600" y="2743200"/>
            <a:ext cx="914400" cy="1676400"/>
          </a:xfrm>
          <a:prstGeom prst="rect">
            <a:avLst/>
          </a:prstGeom>
          <a:noFill/>
          <a:ln w="9525">
            <a:noFill/>
            <a:miter lim="800000"/>
            <a:headEnd/>
            <a:tailEnd/>
          </a:ln>
        </p:spPr>
      </p:pic>
      <p:sp>
        <p:nvSpPr>
          <p:cNvPr id="8" name="Oval 7"/>
          <p:cNvSpPr/>
          <p:nvPr/>
        </p:nvSpPr>
        <p:spPr>
          <a:xfrm>
            <a:off x="304800" y="27432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p:cNvSpPr/>
          <p:nvPr/>
        </p:nvSpPr>
        <p:spPr>
          <a:xfrm>
            <a:off x="22098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5908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956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343400" y="3048000"/>
            <a:ext cx="559769" cy="1107996"/>
          </a:xfrm>
          <a:prstGeom prst="rect">
            <a:avLst/>
          </a:prstGeom>
          <a:noFill/>
        </p:spPr>
        <p:txBody>
          <a:bodyPr wrap="none" rtlCol="0">
            <a:spAutoFit/>
          </a:bodyPr>
          <a:lstStyle/>
          <a:p>
            <a:r>
              <a:rPr lang="en-US" sz="6600" dirty="0" smtClean="0"/>
              <a:t>?</a:t>
            </a:r>
            <a:endParaRPr lang="en-US" sz="6600" dirty="0"/>
          </a:p>
        </p:txBody>
      </p:sp>
      <p:sp>
        <p:nvSpPr>
          <p:cNvPr id="14" name="Oval 13"/>
          <p:cNvSpPr/>
          <p:nvPr/>
        </p:nvSpPr>
        <p:spPr>
          <a:xfrm>
            <a:off x="6934200" y="27432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Oval 14"/>
          <p:cNvSpPr/>
          <p:nvPr/>
        </p:nvSpPr>
        <p:spPr>
          <a:xfrm>
            <a:off x="68580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0960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4770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4" cstate="print"/>
          <a:srcRect/>
          <a:stretch>
            <a:fillRect/>
          </a:stretch>
        </p:blipFill>
        <p:spPr bwMode="auto">
          <a:xfrm>
            <a:off x="4038600" y="3048000"/>
            <a:ext cx="1322502" cy="990600"/>
          </a:xfrm>
          <a:prstGeom prst="rect">
            <a:avLst/>
          </a:prstGeom>
          <a:noFill/>
          <a:ln w="9525">
            <a:solidFill>
              <a:schemeClr val="tx1"/>
            </a:solidFill>
            <a:miter lim="800000"/>
            <a:headEnd/>
            <a:tailEnd/>
          </a:ln>
        </p:spPr>
      </p:pic>
      <p:pic>
        <p:nvPicPr>
          <p:cNvPr id="21" name="Picture 3"/>
          <p:cNvPicPr>
            <a:picLocks noChangeAspect="1" noChangeArrowheads="1"/>
          </p:cNvPicPr>
          <p:nvPr/>
        </p:nvPicPr>
        <p:blipFill>
          <a:blip r:embed="rId4" cstate="print"/>
          <a:srcRect/>
          <a:stretch>
            <a:fillRect/>
          </a:stretch>
        </p:blipFill>
        <p:spPr bwMode="auto">
          <a:xfrm>
            <a:off x="685800" y="3124200"/>
            <a:ext cx="1322502" cy="990600"/>
          </a:xfrm>
          <a:prstGeom prst="rect">
            <a:avLst/>
          </a:prstGeom>
          <a:noFill/>
          <a:ln w="9525">
            <a:solidFill>
              <a:schemeClr val="tx1"/>
            </a:solidFill>
            <a:miter lim="800000"/>
            <a:headEnd/>
            <a:tailEnd/>
          </a:ln>
        </p:spPr>
      </p:pic>
      <p:pic>
        <p:nvPicPr>
          <p:cNvPr id="22" name="Picture 21" descr="TreeNegative.png"/>
          <p:cNvPicPr>
            <a:picLocks noChangeAspect="1"/>
          </p:cNvPicPr>
          <p:nvPr/>
        </p:nvPicPr>
        <p:blipFill>
          <a:blip r:embed="rId5" cstate="print"/>
          <a:stretch>
            <a:fillRect/>
          </a:stretch>
        </p:blipFill>
        <p:spPr>
          <a:xfrm>
            <a:off x="7315200" y="3048000"/>
            <a:ext cx="1325880" cy="990600"/>
          </a:xfrm>
          <a:prstGeom prst="rect">
            <a:avLst/>
          </a:prstGeom>
        </p:spPr>
      </p:pic>
      <p:sp>
        <p:nvSpPr>
          <p:cNvPr id="27" name="TextBox 26"/>
          <p:cNvSpPr txBox="1"/>
          <p:nvPr/>
        </p:nvSpPr>
        <p:spPr>
          <a:xfrm>
            <a:off x="4038600" y="1828800"/>
            <a:ext cx="1178528" cy="369332"/>
          </a:xfrm>
          <a:prstGeom prst="rect">
            <a:avLst/>
          </a:prstGeom>
          <a:noFill/>
        </p:spPr>
        <p:txBody>
          <a:bodyPr wrap="square" rtlCol="0">
            <a:spAutoFit/>
          </a:bodyPr>
          <a:lstStyle/>
          <a:p>
            <a:r>
              <a:rPr lang="en-US" dirty="0" smtClean="0"/>
              <a:t>I see a tree</a:t>
            </a:r>
            <a:endParaRPr lang="en-US" dirty="0"/>
          </a:p>
        </p:txBody>
      </p:sp>
      <p:cxnSp>
        <p:nvCxnSpPr>
          <p:cNvPr id="28" name="Straight Connector 27"/>
          <p:cNvCxnSpPr>
            <a:endCxn id="29" idx="4"/>
          </p:cNvCxnSpPr>
          <p:nvPr/>
        </p:nvCxnSpPr>
        <p:spPr>
          <a:xfrm flipV="1">
            <a:off x="3581400" y="22860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3886200" y="1676400"/>
            <a:ext cx="1371600" cy="6096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flipH="1" flipV="1">
            <a:off x="4648200" y="22860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Bram1.png"/>
          <p:cNvPicPr>
            <a:picLocks noChangeAspect="1"/>
          </p:cNvPicPr>
          <p:nvPr/>
        </p:nvPicPr>
        <p:blipFill>
          <a:blip r:embed="rId2" cstate="print"/>
          <a:stretch>
            <a:fillRect/>
          </a:stretch>
        </p:blipFill>
        <p:spPr>
          <a:xfrm>
            <a:off x="5403797" y="2971800"/>
            <a:ext cx="1186542" cy="1295400"/>
          </a:xfrm>
          <a:prstGeom prst="rect">
            <a:avLst/>
          </a:prstGeom>
        </p:spPr>
      </p:pic>
      <p:sp>
        <p:nvSpPr>
          <p:cNvPr id="2" name="Title 1"/>
          <p:cNvSpPr>
            <a:spLocks noGrp="1"/>
          </p:cNvSpPr>
          <p:nvPr>
            <p:ph type="title"/>
          </p:nvPr>
        </p:nvSpPr>
        <p:spPr/>
        <p:txBody>
          <a:bodyPr/>
          <a:lstStyle/>
          <a:p>
            <a:r>
              <a:rPr lang="en-US" dirty="0" err="1" smtClean="0"/>
              <a:t>Weirdoids</a:t>
            </a:r>
            <a:endParaRPr lang="en-US" dirty="0"/>
          </a:p>
        </p:txBody>
      </p:sp>
      <p:pic>
        <p:nvPicPr>
          <p:cNvPr id="6" name="Picture 2"/>
          <p:cNvPicPr>
            <a:picLocks noChangeAspect="1" noChangeArrowheads="1"/>
          </p:cNvPicPr>
          <p:nvPr/>
        </p:nvPicPr>
        <p:blipFill>
          <a:blip r:embed="rId3" cstate="print"/>
          <a:srcRect r="42857" b="30364"/>
          <a:stretch>
            <a:fillRect/>
          </a:stretch>
        </p:blipFill>
        <p:spPr bwMode="auto">
          <a:xfrm>
            <a:off x="2514600" y="2743200"/>
            <a:ext cx="914400" cy="1676400"/>
          </a:xfrm>
          <a:prstGeom prst="rect">
            <a:avLst/>
          </a:prstGeom>
          <a:noFill/>
          <a:ln w="9525">
            <a:noFill/>
            <a:miter lim="800000"/>
            <a:headEnd/>
            <a:tailEnd/>
          </a:ln>
        </p:spPr>
      </p:pic>
      <p:sp>
        <p:nvSpPr>
          <p:cNvPr id="8" name="Oval 7"/>
          <p:cNvSpPr/>
          <p:nvPr/>
        </p:nvSpPr>
        <p:spPr>
          <a:xfrm>
            <a:off x="304800" y="27432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p:cNvSpPr/>
          <p:nvPr/>
        </p:nvSpPr>
        <p:spPr>
          <a:xfrm>
            <a:off x="22098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5908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956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934200" y="2743200"/>
            <a:ext cx="2057400" cy="1752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Oval 14"/>
          <p:cNvSpPr/>
          <p:nvPr/>
        </p:nvSpPr>
        <p:spPr>
          <a:xfrm>
            <a:off x="68580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0960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4770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4" cstate="print"/>
          <a:srcRect/>
          <a:stretch>
            <a:fillRect/>
          </a:stretch>
        </p:blipFill>
        <p:spPr bwMode="auto">
          <a:xfrm>
            <a:off x="685800" y="3124200"/>
            <a:ext cx="1322502" cy="990600"/>
          </a:xfrm>
          <a:prstGeom prst="rect">
            <a:avLst/>
          </a:prstGeom>
          <a:noFill/>
          <a:ln w="9525">
            <a:solidFill>
              <a:schemeClr val="tx1"/>
            </a:solidFill>
            <a:miter lim="800000"/>
            <a:headEnd/>
            <a:tailEnd/>
          </a:ln>
        </p:spPr>
      </p:pic>
      <p:pic>
        <p:nvPicPr>
          <p:cNvPr id="20" name="Picture 3"/>
          <p:cNvPicPr>
            <a:picLocks noChangeAspect="1" noChangeArrowheads="1"/>
          </p:cNvPicPr>
          <p:nvPr/>
        </p:nvPicPr>
        <p:blipFill>
          <a:blip r:embed="rId4" cstate="print"/>
          <a:srcRect/>
          <a:stretch>
            <a:fillRect/>
          </a:stretch>
        </p:blipFill>
        <p:spPr bwMode="auto">
          <a:xfrm>
            <a:off x="4038600" y="3048000"/>
            <a:ext cx="1322502" cy="990600"/>
          </a:xfrm>
          <a:prstGeom prst="rect">
            <a:avLst/>
          </a:prstGeom>
          <a:noFill/>
          <a:ln w="9525">
            <a:solidFill>
              <a:schemeClr val="tx1"/>
            </a:solidFill>
            <a:miter lim="800000"/>
            <a:headEnd/>
            <a:tailEnd/>
          </a:ln>
        </p:spPr>
      </p:pic>
      <p:sp>
        <p:nvSpPr>
          <p:cNvPr id="27" name="TextBox 26"/>
          <p:cNvSpPr txBox="1"/>
          <p:nvPr/>
        </p:nvSpPr>
        <p:spPr>
          <a:xfrm>
            <a:off x="4038600" y="1828800"/>
            <a:ext cx="1178528" cy="369332"/>
          </a:xfrm>
          <a:prstGeom prst="rect">
            <a:avLst/>
          </a:prstGeom>
          <a:noFill/>
        </p:spPr>
        <p:txBody>
          <a:bodyPr wrap="square" rtlCol="0">
            <a:spAutoFit/>
          </a:bodyPr>
          <a:lstStyle/>
          <a:p>
            <a:r>
              <a:rPr lang="en-US" dirty="0" smtClean="0"/>
              <a:t>I see a tree</a:t>
            </a:r>
            <a:endParaRPr lang="en-US" dirty="0"/>
          </a:p>
        </p:txBody>
      </p:sp>
      <p:cxnSp>
        <p:nvCxnSpPr>
          <p:cNvPr id="28" name="Straight Connector 27"/>
          <p:cNvCxnSpPr>
            <a:endCxn id="29" idx="4"/>
          </p:cNvCxnSpPr>
          <p:nvPr/>
        </p:nvCxnSpPr>
        <p:spPr>
          <a:xfrm flipV="1">
            <a:off x="3581400" y="22860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3886200" y="1676400"/>
            <a:ext cx="1371600" cy="6096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flipH="1" flipV="1">
            <a:off x="4648200" y="22860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28539" y="2940116"/>
            <a:ext cx="1087419" cy="136289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noChangeArrowheads="1"/>
          </p:cNvPicPr>
          <p:nvPr/>
        </p:nvPicPr>
        <p:blipFill>
          <a:blip r:embed="rId2" cstate="print"/>
          <a:srcRect/>
          <a:stretch>
            <a:fillRect/>
          </a:stretch>
        </p:blipFill>
        <p:spPr bwMode="auto">
          <a:xfrm>
            <a:off x="5715000" y="3048000"/>
            <a:ext cx="1006951" cy="12192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Who’s the </a:t>
            </a:r>
            <a:r>
              <a:rPr lang="en-US" dirty="0" err="1" smtClean="0"/>
              <a:t>Invertoid</a:t>
            </a:r>
            <a:r>
              <a:rPr lang="en-US" dirty="0" smtClean="0"/>
              <a:t>?</a:t>
            </a:r>
            <a:endParaRPr lang="en-US" dirty="0"/>
          </a:p>
        </p:txBody>
      </p:sp>
      <p:pic>
        <p:nvPicPr>
          <p:cNvPr id="6" name="Picture 2"/>
          <p:cNvPicPr>
            <a:picLocks noChangeAspect="1" noChangeArrowheads="1"/>
          </p:cNvPicPr>
          <p:nvPr/>
        </p:nvPicPr>
        <p:blipFill>
          <a:blip r:embed="rId3" cstate="print"/>
          <a:srcRect r="42857" b="30364"/>
          <a:stretch>
            <a:fillRect/>
          </a:stretch>
        </p:blipFill>
        <p:spPr bwMode="auto">
          <a:xfrm>
            <a:off x="2514600" y="2743200"/>
            <a:ext cx="914400" cy="1676400"/>
          </a:xfrm>
          <a:prstGeom prst="rect">
            <a:avLst/>
          </a:prstGeom>
          <a:noFill/>
          <a:ln w="9525">
            <a:noFill/>
            <a:miter lim="800000"/>
            <a:headEnd/>
            <a:tailEnd/>
          </a:ln>
        </p:spPr>
      </p:pic>
      <p:sp>
        <p:nvSpPr>
          <p:cNvPr id="8" name="Oval 7"/>
          <p:cNvSpPr/>
          <p:nvPr/>
        </p:nvSpPr>
        <p:spPr>
          <a:xfrm>
            <a:off x="304800" y="27432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p:cNvSpPr/>
          <p:nvPr/>
        </p:nvSpPr>
        <p:spPr>
          <a:xfrm>
            <a:off x="22098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5908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956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343400" y="3048000"/>
            <a:ext cx="559769" cy="1107996"/>
          </a:xfrm>
          <a:prstGeom prst="rect">
            <a:avLst/>
          </a:prstGeom>
          <a:noFill/>
        </p:spPr>
        <p:txBody>
          <a:bodyPr wrap="none" rtlCol="0">
            <a:spAutoFit/>
          </a:bodyPr>
          <a:lstStyle/>
          <a:p>
            <a:r>
              <a:rPr lang="en-US" sz="6600" dirty="0" smtClean="0"/>
              <a:t>?</a:t>
            </a:r>
            <a:endParaRPr lang="en-US" sz="6600" dirty="0"/>
          </a:p>
        </p:txBody>
      </p:sp>
      <p:sp>
        <p:nvSpPr>
          <p:cNvPr id="14" name="Oval 13"/>
          <p:cNvSpPr/>
          <p:nvPr/>
        </p:nvSpPr>
        <p:spPr>
          <a:xfrm>
            <a:off x="6934200" y="27432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Oval 14"/>
          <p:cNvSpPr/>
          <p:nvPr/>
        </p:nvSpPr>
        <p:spPr>
          <a:xfrm>
            <a:off x="68580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0960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4770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3"/>
          <p:cNvPicPr>
            <a:picLocks noChangeAspect="1" noChangeArrowheads="1"/>
          </p:cNvPicPr>
          <p:nvPr/>
        </p:nvPicPr>
        <p:blipFill>
          <a:blip r:embed="rId4" cstate="print"/>
          <a:srcRect/>
          <a:stretch>
            <a:fillRect/>
          </a:stretch>
        </p:blipFill>
        <p:spPr bwMode="auto">
          <a:xfrm>
            <a:off x="685800" y="3124200"/>
            <a:ext cx="1322502" cy="990600"/>
          </a:xfrm>
          <a:prstGeom prst="rect">
            <a:avLst/>
          </a:prstGeom>
          <a:noFill/>
          <a:ln w="9525">
            <a:solidFill>
              <a:schemeClr val="tx1"/>
            </a:solidFill>
            <a:miter lim="800000"/>
            <a:headEnd/>
            <a:tailEnd/>
          </a:ln>
        </p:spPr>
      </p:pic>
      <p:pic>
        <p:nvPicPr>
          <p:cNvPr id="22" name="Picture 21" descr="TreeNegative.png"/>
          <p:cNvPicPr>
            <a:picLocks noChangeAspect="1"/>
          </p:cNvPicPr>
          <p:nvPr/>
        </p:nvPicPr>
        <p:blipFill>
          <a:blip r:embed="rId5" cstate="print"/>
          <a:stretch>
            <a:fillRect/>
          </a:stretch>
        </p:blipFill>
        <p:spPr>
          <a:xfrm>
            <a:off x="7315200" y="3048000"/>
            <a:ext cx="1325880" cy="990600"/>
          </a:xfrm>
          <a:prstGeom prst="rect">
            <a:avLst/>
          </a:prstGeom>
        </p:spPr>
      </p:pic>
      <p:sp>
        <p:nvSpPr>
          <p:cNvPr id="26" name="TextBox 25"/>
          <p:cNvSpPr txBox="1"/>
          <p:nvPr/>
        </p:nvSpPr>
        <p:spPr>
          <a:xfrm>
            <a:off x="4038600" y="1828800"/>
            <a:ext cx="1178528" cy="369332"/>
          </a:xfrm>
          <a:prstGeom prst="rect">
            <a:avLst/>
          </a:prstGeom>
          <a:noFill/>
        </p:spPr>
        <p:txBody>
          <a:bodyPr wrap="square" rtlCol="0">
            <a:spAutoFit/>
          </a:bodyPr>
          <a:lstStyle/>
          <a:p>
            <a:r>
              <a:rPr lang="en-US" dirty="0" smtClean="0"/>
              <a:t>I see a tree</a:t>
            </a:r>
            <a:endParaRPr lang="en-US" dirty="0"/>
          </a:p>
        </p:txBody>
      </p:sp>
      <p:cxnSp>
        <p:nvCxnSpPr>
          <p:cNvPr id="27" name="Straight Connector 26"/>
          <p:cNvCxnSpPr>
            <a:endCxn id="28" idx="4"/>
          </p:cNvCxnSpPr>
          <p:nvPr/>
        </p:nvCxnSpPr>
        <p:spPr>
          <a:xfrm flipV="1">
            <a:off x="3581400" y="22860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3886200" y="1676400"/>
            <a:ext cx="1371600" cy="6096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flipH="1" flipV="1">
            <a:off x="4648200" y="22860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noChangeArrowheads="1"/>
          </p:cNvPicPr>
          <p:nvPr/>
        </p:nvPicPr>
        <p:blipFill>
          <a:blip r:embed="rId2" cstate="print"/>
          <a:srcRect/>
          <a:stretch>
            <a:fillRect/>
          </a:stretch>
        </p:blipFill>
        <p:spPr bwMode="auto">
          <a:xfrm>
            <a:off x="5715000" y="3048000"/>
            <a:ext cx="1006951" cy="12192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‘Publicly Observable’</a:t>
            </a:r>
            <a:endParaRPr lang="en-US" dirty="0"/>
          </a:p>
        </p:txBody>
      </p:sp>
      <p:pic>
        <p:nvPicPr>
          <p:cNvPr id="6" name="Picture 2"/>
          <p:cNvPicPr>
            <a:picLocks noChangeAspect="1" noChangeArrowheads="1"/>
          </p:cNvPicPr>
          <p:nvPr/>
        </p:nvPicPr>
        <p:blipFill>
          <a:blip r:embed="rId3" cstate="print"/>
          <a:srcRect r="42857" b="30364"/>
          <a:stretch>
            <a:fillRect/>
          </a:stretch>
        </p:blipFill>
        <p:spPr bwMode="auto">
          <a:xfrm>
            <a:off x="2514600" y="2743200"/>
            <a:ext cx="914400" cy="1676400"/>
          </a:xfrm>
          <a:prstGeom prst="rect">
            <a:avLst/>
          </a:prstGeom>
          <a:noFill/>
          <a:ln w="9525">
            <a:noFill/>
            <a:miter lim="800000"/>
            <a:headEnd/>
            <a:tailEnd/>
          </a:ln>
        </p:spPr>
      </p:pic>
      <p:sp>
        <p:nvSpPr>
          <p:cNvPr id="8" name="Oval 7"/>
          <p:cNvSpPr/>
          <p:nvPr/>
        </p:nvSpPr>
        <p:spPr>
          <a:xfrm>
            <a:off x="304800" y="27432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p:cNvSpPr/>
          <p:nvPr/>
        </p:nvSpPr>
        <p:spPr>
          <a:xfrm>
            <a:off x="22098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5908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956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934200" y="27432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Oval 14"/>
          <p:cNvSpPr/>
          <p:nvPr/>
        </p:nvSpPr>
        <p:spPr>
          <a:xfrm>
            <a:off x="68580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0960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4770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3"/>
          <p:cNvPicPr>
            <a:picLocks noChangeAspect="1" noChangeArrowheads="1"/>
          </p:cNvPicPr>
          <p:nvPr/>
        </p:nvPicPr>
        <p:blipFill>
          <a:blip r:embed="rId4" cstate="print"/>
          <a:srcRect/>
          <a:stretch>
            <a:fillRect/>
          </a:stretch>
        </p:blipFill>
        <p:spPr bwMode="auto">
          <a:xfrm>
            <a:off x="685800" y="3124200"/>
            <a:ext cx="1322502" cy="990600"/>
          </a:xfrm>
          <a:prstGeom prst="rect">
            <a:avLst/>
          </a:prstGeom>
          <a:noFill/>
          <a:ln w="9525">
            <a:solidFill>
              <a:schemeClr val="tx1"/>
            </a:solidFill>
            <a:miter lim="800000"/>
            <a:headEnd/>
            <a:tailEnd/>
          </a:ln>
        </p:spPr>
      </p:pic>
      <p:pic>
        <p:nvPicPr>
          <p:cNvPr id="22" name="Picture 21" descr="TreeNegative.png"/>
          <p:cNvPicPr>
            <a:picLocks noChangeAspect="1"/>
          </p:cNvPicPr>
          <p:nvPr/>
        </p:nvPicPr>
        <p:blipFill>
          <a:blip r:embed="rId5" cstate="print"/>
          <a:stretch>
            <a:fillRect/>
          </a:stretch>
        </p:blipFill>
        <p:spPr>
          <a:xfrm>
            <a:off x="7315200" y="3048000"/>
            <a:ext cx="1325880" cy="990600"/>
          </a:xfrm>
          <a:prstGeom prst="rect">
            <a:avLst/>
          </a:prstGeom>
        </p:spPr>
      </p:pic>
      <p:sp>
        <p:nvSpPr>
          <p:cNvPr id="23" name="TextBox 22"/>
          <p:cNvSpPr txBox="1"/>
          <p:nvPr/>
        </p:nvSpPr>
        <p:spPr>
          <a:xfrm>
            <a:off x="4419600" y="1752600"/>
            <a:ext cx="1295400" cy="646331"/>
          </a:xfrm>
          <a:prstGeom prst="rect">
            <a:avLst/>
          </a:prstGeom>
          <a:noFill/>
        </p:spPr>
        <p:txBody>
          <a:bodyPr wrap="square" rtlCol="0">
            <a:spAutoFit/>
          </a:bodyPr>
          <a:lstStyle/>
          <a:p>
            <a:r>
              <a:rPr lang="en-US" dirty="0" smtClean="0"/>
              <a:t>1 tree</a:t>
            </a:r>
          </a:p>
          <a:p>
            <a:r>
              <a:rPr lang="en-US" dirty="0" smtClean="0"/>
              <a:t>E = mc</a:t>
            </a:r>
            <a:r>
              <a:rPr lang="en-US" baseline="30000" dirty="0" smtClean="0"/>
              <a:t>2</a:t>
            </a:r>
            <a:endParaRPr lang="en-US" baseline="30000" dirty="0"/>
          </a:p>
        </p:txBody>
      </p:sp>
      <p:sp>
        <p:nvSpPr>
          <p:cNvPr id="27" name="TextBox 26"/>
          <p:cNvSpPr txBox="1"/>
          <p:nvPr/>
        </p:nvSpPr>
        <p:spPr>
          <a:xfrm>
            <a:off x="4495800" y="3124200"/>
            <a:ext cx="415498" cy="923330"/>
          </a:xfrm>
          <a:prstGeom prst="rect">
            <a:avLst/>
          </a:prstGeom>
          <a:noFill/>
        </p:spPr>
        <p:txBody>
          <a:bodyPr wrap="none" rtlCol="0">
            <a:spAutoFit/>
          </a:bodyPr>
          <a:lstStyle/>
          <a:p>
            <a:r>
              <a:rPr lang="en-US" sz="5400" dirty="0" smtClean="0"/>
              <a:t>!</a:t>
            </a:r>
            <a:endParaRPr lang="en-US" sz="5400" dirty="0"/>
          </a:p>
        </p:txBody>
      </p:sp>
      <p:cxnSp>
        <p:nvCxnSpPr>
          <p:cNvPr id="28" name="Straight Arrow Connector 27"/>
          <p:cNvCxnSpPr/>
          <p:nvPr/>
        </p:nvCxnSpPr>
        <p:spPr>
          <a:xfrm>
            <a:off x="5410200" y="2057400"/>
            <a:ext cx="2438400" cy="914400"/>
          </a:xfrm>
          <a:prstGeom prst="straightConnector1">
            <a:avLst/>
          </a:prstGeom>
          <a:ln w="19050" cmpd="sng">
            <a:solidFill>
              <a:schemeClr val="tx1"/>
            </a:solidFill>
            <a:headEnd type="triangle"/>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524000" y="2057400"/>
            <a:ext cx="2743200" cy="990600"/>
          </a:xfrm>
          <a:prstGeom prst="straightConnector1">
            <a:avLst/>
          </a:prstGeom>
          <a:ln w="19050" cmpd="sng">
            <a:solidFill>
              <a:schemeClr val="tx1"/>
            </a:solidFill>
            <a:headEnd type="triangle"/>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724400" y="2514600"/>
            <a:ext cx="0" cy="762000"/>
          </a:xfrm>
          <a:prstGeom prst="straightConnector1">
            <a:avLst/>
          </a:prstGeom>
          <a:ln w="19050" cmpd="sng">
            <a:solidFill>
              <a:schemeClr val="tx1"/>
            </a:solidFill>
            <a:headEnd type="triangle"/>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Puzzle of Consciousness</a:t>
            </a:r>
            <a:endParaRPr lang="en-US" dirty="0"/>
          </a:p>
        </p:txBody>
      </p:sp>
      <p:sp>
        <p:nvSpPr>
          <p:cNvPr id="3" name="Content Placeholder 2"/>
          <p:cNvSpPr>
            <a:spLocks noGrp="1"/>
          </p:cNvSpPr>
          <p:nvPr>
            <p:ph idx="1"/>
          </p:nvPr>
        </p:nvSpPr>
        <p:spPr/>
        <p:txBody>
          <a:bodyPr/>
          <a:lstStyle/>
          <a:p>
            <a:r>
              <a:rPr lang="en-US" dirty="0" smtClean="0"/>
              <a:t>Some brain activity ‘leads to’ conscious experiences, but other activity does not. Why?</a:t>
            </a:r>
          </a:p>
          <a:p>
            <a:r>
              <a:rPr lang="en-US" dirty="0" smtClean="0"/>
              <a:t>Indeed, if we can process so much visual information unconsciously, why do we have any conscious visual experiences at all??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609600"/>
            <a:ext cx="7772400" cy="1143000"/>
          </a:xfrm>
        </p:spPr>
        <p:txBody>
          <a:bodyPr/>
          <a:lstStyle/>
          <a:p>
            <a:r>
              <a:rPr lang="en-US" dirty="0" smtClean="0"/>
              <a:t>Zombies</a:t>
            </a:r>
            <a:endParaRPr lang="en-US" dirty="0"/>
          </a:p>
        </p:txBody>
      </p:sp>
      <p:pic>
        <p:nvPicPr>
          <p:cNvPr id="12" name="Picture 2"/>
          <p:cNvPicPr>
            <a:picLocks noChangeAspect="1" noChangeArrowheads="1"/>
          </p:cNvPicPr>
          <p:nvPr/>
        </p:nvPicPr>
        <p:blipFill>
          <a:blip r:embed="rId2" cstate="print"/>
          <a:srcRect r="42857" b="30364"/>
          <a:stretch>
            <a:fillRect/>
          </a:stretch>
        </p:blipFill>
        <p:spPr bwMode="auto">
          <a:xfrm>
            <a:off x="2514600" y="2743200"/>
            <a:ext cx="914400" cy="1676400"/>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4038600" y="3048000"/>
            <a:ext cx="1322502" cy="990600"/>
          </a:xfrm>
          <a:prstGeom prst="rect">
            <a:avLst/>
          </a:prstGeom>
          <a:noFill/>
          <a:ln w="9525">
            <a:solidFill>
              <a:schemeClr val="tx1"/>
            </a:solidFill>
            <a:miter lim="800000"/>
            <a:headEnd/>
            <a:tailEnd/>
          </a:ln>
        </p:spPr>
      </p:pic>
      <p:sp>
        <p:nvSpPr>
          <p:cNvPr id="10" name="TextBox 9"/>
          <p:cNvSpPr txBox="1"/>
          <p:nvPr/>
        </p:nvSpPr>
        <p:spPr>
          <a:xfrm>
            <a:off x="3505200" y="2133600"/>
            <a:ext cx="1255472" cy="369332"/>
          </a:xfrm>
          <a:prstGeom prst="rect">
            <a:avLst/>
          </a:prstGeom>
          <a:noFill/>
        </p:spPr>
        <p:txBody>
          <a:bodyPr wrap="none" rtlCol="0">
            <a:spAutoFit/>
          </a:bodyPr>
          <a:lstStyle/>
          <a:p>
            <a:r>
              <a:rPr lang="en-US" dirty="0" smtClean="0"/>
              <a:t>I see a tree!</a:t>
            </a:r>
            <a:endParaRPr lang="en-US" dirty="0"/>
          </a:p>
        </p:txBody>
      </p:sp>
      <p:cxnSp>
        <p:nvCxnSpPr>
          <p:cNvPr id="13" name="Straight Connector 12"/>
          <p:cNvCxnSpPr/>
          <p:nvPr/>
        </p:nvCxnSpPr>
        <p:spPr>
          <a:xfrm flipV="1">
            <a:off x="3505200" y="2514600"/>
            <a:ext cx="609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2098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5908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8956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p:cNvPicPr>
            <a:picLocks noChangeAspect="1" noChangeArrowheads="1"/>
          </p:cNvPicPr>
          <p:nvPr/>
        </p:nvPicPr>
        <p:blipFill>
          <a:blip r:embed="rId4" cstate="print"/>
          <a:srcRect/>
          <a:stretch>
            <a:fillRect/>
          </a:stretch>
        </p:blipFill>
        <p:spPr bwMode="auto">
          <a:xfrm>
            <a:off x="914400" y="2590800"/>
            <a:ext cx="1190625" cy="8971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Zombie Argument for Dualism </a:t>
            </a:r>
            <a:br>
              <a:rPr lang="en-US" dirty="0" smtClean="0"/>
            </a:br>
            <a:r>
              <a:rPr lang="en-US" dirty="0" smtClean="0"/>
              <a:t>(well, against Materialism)</a:t>
            </a:r>
            <a:endParaRPr lang="en-US" dirty="0"/>
          </a:p>
        </p:txBody>
      </p:sp>
      <p:sp>
        <p:nvSpPr>
          <p:cNvPr id="3" name="Content Placeholder 2"/>
          <p:cNvSpPr>
            <a:spLocks noGrp="1"/>
          </p:cNvSpPr>
          <p:nvPr>
            <p:ph idx="1"/>
          </p:nvPr>
        </p:nvSpPr>
        <p:spPr/>
        <p:txBody>
          <a:bodyPr>
            <a:noAutofit/>
          </a:bodyPr>
          <a:lstStyle/>
          <a:p>
            <a:r>
              <a:rPr lang="en-US" sz="2000" dirty="0"/>
              <a:t>Premise </a:t>
            </a:r>
            <a:r>
              <a:rPr lang="en-US" sz="2000" dirty="0" smtClean="0"/>
              <a:t>1: </a:t>
            </a:r>
            <a:r>
              <a:rPr lang="en-US" sz="2000" dirty="0"/>
              <a:t>I can imagine a philosophical zombie counterpart of myself: a being whose brain goes through the exact same processes that my brain goes through (and thus who acts and behaves just like I do), but that has no conscious experiences</a:t>
            </a:r>
          </a:p>
          <a:p>
            <a:r>
              <a:rPr lang="en-US" sz="2000" dirty="0"/>
              <a:t>Intermediate result </a:t>
            </a:r>
            <a:r>
              <a:rPr lang="en-US" sz="2000" dirty="0" smtClean="0"/>
              <a:t>1: </a:t>
            </a:r>
            <a:r>
              <a:rPr lang="en-US" sz="2000" dirty="0"/>
              <a:t>Therefore, it is possible to have all the physical processes going on in my brain without having any experiences</a:t>
            </a:r>
          </a:p>
          <a:p>
            <a:r>
              <a:rPr lang="en-US" sz="2000" dirty="0" smtClean="0"/>
              <a:t>Premise 2: If materialism is true, then my conscious experiences are the logical result of the physical processes going on in my brain</a:t>
            </a:r>
          </a:p>
          <a:p>
            <a:r>
              <a:rPr lang="en-US" sz="2000" dirty="0" smtClean="0"/>
              <a:t>Intermediate result 2: Therefore, if materialism is true, then it is impossible to have all the physical processes going on in my brain without having any experiences</a:t>
            </a:r>
          </a:p>
          <a:p>
            <a:r>
              <a:rPr lang="en-US" sz="2000" dirty="0" smtClean="0"/>
              <a:t>Conclusion: </a:t>
            </a:r>
            <a:r>
              <a:rPr lang="en-US" sz="2000" dirty="0"/>
              <a:t>C</a:t>
            </a:r>
            <a:r>
              <a:rPr lang="en-US" sz="2000" dirty="0" smtClean="0"/>
              <a:t>onsciousness is not physical. Materialism is false.</a:t>
            </a:r>
            <a:endParaRPr lang="en-US" sz="2000" dirty="0"/>
          </a:p>
        </p:txBody>
      </p:sp>
    </p:spTree>
    <p:extLst>
      <p:ext uri="{BB962C8B-B14F-4D97-AF65-F5344CB8AC3E}">
        <p14:creationId xmlns:p14="http://schemas.microsoft.com/office/powerpoint/2010/main" val="321187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609600"/>
            <a:ext cx="7772400" cy="1143000"/>
          </a:xfrm>
        </p:spPr>
        <p:txBody>
          <a:bodyPr/>
          <a:lstStyle/>
          <a:p>
            <a:r>
              <a:rPr lang="en-US" dirty="0" err="1" smtClean="0"/>
              <a:t>Blindsight</a:t>
            </a:r>
            <a:endParaRPr lang="en-US" dirty="0"/>
          </a:p>
        </p:txBody>
      </p:sp>
      <p:pic>
        <p:nvPicPr>
          <p:cNvPr id="12" name="Picture 2"/>
          <p:cNvPicPr>
            <a:picLocks noChangeAspect="1" noChangeArrowheads="1"/>
          </p:cNvPicPr>
          <p:nvPr/>
        </p:nvPicPr>
        <p:blipFill>
          <a:blip r:embed="rId2" cstate="print"/>
          <a:srcRect r="42857" b="30364"/>
          <a:stretch>
            <a:fillRect/>
          </a:stretch>
        </p:blipFill>
        <p:spPr bwMode="auto">
          <a:xfrm>
            <a:off x="2514600" y="2743200"/>
            <a:ext cx="914400" cy="1676400"/>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4038600" y="3048000"/>
            <a:ext cx="1322502" cy="990600"/>
          </a:xfrm>
          <a:prstGeom prst="rect">
            <a:avLst/>
          </a:prstGeom>
          <a:noFill/>
          <a:ln w="9525">
            <a:solidFill>
              <a:schemeClr val="tx1"/>
            </a:solidFill>
            <a:miter lim="800000"/>
            <a:headEnd/>
            <a:tailEnd/>
          </a:ln>
        </p:spPr>
      </p:pic>
      <p:sp>
        <p:nvSpPr>
          <p:cNvPr id="10" name="TextBox 9"/>
          <p:cNvSpPr txBox="1"/>
          <p:nvPr/>
        </p:nvSpPr>
        <p:spPr>
          <a:xfrm>
            <a:off x="3505200" y="1905000"/>
            <a:ext cx="3828933" cy="646331"/>
          </a:xfrm>
          <a:prstGeom prst="rect">
            <a:avLst/>
          </a:prstGeom>
          <a:noFill/>
        </p:spPr>
        <p:txBody>
          <a:bodyPr wrap="none" rtlCol="0">
            <a:spAutoFit/>
          </a:bodyPr>
          <a:lstStyle/>
          <a:p>
            <a:r>
              <a:rPr lang="en-US" dirty="0" smtClean="0"/>
              <a:t>I don’t have any conscious experience, </a:t>
            </a:r>
          </a:p>
          <a:p>
            <a:r>
              <a:rPr lang="en-US" dirty="0" smtClean="0"/>
              <a:t>but I think there is a tree</a:t>
            </a:r>
            <a:endParaRPr lang="en-US" dirty="0"/>
          </a:p>
        </p:txBody>
      </p:sp>
      <p:cxnSp>
        <p:nvCxnSpPr>
          <p:cNvPr id="13" name="Straight Connector 12"/>
          <p:cNvCxnSpPr/>
          <p:nvPr/>
        </p:nvCxnSpPr>
        <p:spPr>
          <a:xfrm flipV="1">
            <a:off x="3505200" y="2514600"/>
            <a:ext cx="609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2098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5908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8956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4" cstate="print"/>
          <a:srcRect/>
          <a:stretch>
            <a:fillRect/>
          </a:stretch>
        </p:blipFill>
        <p:spPr bwMode="auto">
          <a:xfrm>
            <a:off x="914400" y="2590800"/>
            <a:ext cx="1190625" cy="8971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Blindsight</a:t>
            </a:r>
            <a:r>
              <a:rPr lang="en-US" dirty="0" smtClean="0"/>
              <a:t> and </a:t>
            </a:r>
            <a:br>
              <a:rPr lang="en-US" dirty="0" smtClean="0"/>
            </a:br>
            <a:r>
              <a:rPr lang="en-US" dirty="0" smtClean="0"/>
              <a:t>Animal Consciousness</a:t>
            </a:r>
            <a:endParaRPr lang="en-US" dirty="0"/>
          </a:p>
        </p:txBody>
      </p:sp>
      <p:sp>
        <p:nvSpPr>
          <p:cNvPr id="3" name="Content Placeholder 2"/>
          <p:cNvSpPr>
            <a:spLocks noGrp="1"/>
          </p:cNvSpPr>
          <p:nvPr>
            <p:ph idx="1"/>
          </p:nvPr>
        </p:nvSpPr>
        <p:spPr/>
        <p:txBody>
          <a:bodyPr/>
          <a:lstStyle/>
          <a:p>
            <a:r>
              <a:rPr lang="en-US" sz="2800" dirty="0" err="1" smtClean="0"/>
              <a:t>Blindsight</a:t>
            </a:r>
            <a:r>
              <a:rPr lang="en-US" sz="2800" dirty="0" smtClean="0"/>
              <a:t> is often explained by pointing to the fact that there are two neural pathways from our eyes to our visual processing centers in (the back of!) our brain: one evolutionary old pathway (through the brain stem), and one new (through the thalamus)</a:t>
            </a:r>
          </a:p>
          <a:p>
            <a:r>
              <a:rPr lang="en-US" sz="2800" dirty="0" smtClean="0"/>
              <a:t>But why does one pathway lead to conscious experiences and the other not?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609600"/>
            <a:ext cx="7772400" cy="1143000"/>
          </a:xfrm>
        </p:spPr>
        <p:txBody>
          <a:bodyPr>
            <a:normAutofit fontScale="90000"/>
          </a:bodyPr>
          <a:lstStyle/>
          <a:p>
            <a:r>
              <a:rPr lang="en-US" dirty="0" smtClean="0"/>
              <a:t>Our Eyes as a </a:t>
            </a:r>
            <a:br>
              <a:rPr lang="en-US" dirty="0" smtClean="0"/>
            </a:br>
            <a:r>
              <a:rPr lang="en-US" dirty="0" smtClean="0"/>
              <a:t>Window to the World</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429000" y="2209800"/>
            <a:ext cx="1600200" cy="240738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334000" y="2438400"/>
            <a:ext cx="2466975" cy="1847850"/>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1447800" y="2514600"/>
            <a:ext cx="1322502" cy="990600"/>
          </a:xfrm>
          <a:prstGeom prst="rect">
            <a:avLst/>
          </a:prstGeom>
          <a:noFill/>
          <a:ln w="9525">
            <a:solidFill>
              <a:schemeClr val="tx1"/>
            </a:solidFill>
            <a:miter lim="800000"/>
            <a:headEnd/>
            <a:tailEnd/>
          </a:ln>
        </p:spPr>
      </p:pic>
      <p:sp>
        <p:nvSpPr>
          <p:cNvPr id="8" name="Oval 7"/>
          <p:cNvSpPr/>
          <p:nvPr/>
        </p:nvSpPr>
        <p:spPr>
          <a:xfrm>
            <a:off x="1066800" y="21336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p:cNvSpPr/>
          <p:nvPr/>
        </p:nvSpPr>
        <p:spPr>
          <a:xfrm>
            <a:off x="2971800" y="2209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52800" y="21336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657600" y="2362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p:cNvPicPr>
            <a:picLocks noChangeAspect="1" noChangeArrowheads="1"/>
          </p:cNvPicPr>
          <p:nvPr/>
        </p:nvPicPr>
        <p:blipFill>
          <a:blip r:embed="rId2" cstate="print"/>
          <a:srcRect r="42857" b="30364"/>
          <a:stretch>
            <a:fillRect/>
          </a:stretch>
        </p:blipFill>
        <p:spPr bwMode="auto">
          <a:xfrm>
            <a:off x="3886200" y="4876800"/>
            <a:ext cx="914400" cy="1676400"/>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5257800" y="4800600"/>
            <a:ext cx="2466975" cy="1847850"/>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2057400" y="5257800"/>
            <a:ext cx="1322502" cy="990600"/>
          </a:xfrm>
          <a:prstGeom prst="rect">
            <a:avLst/>
          </a:prstGeom>
          <a:noFill/>
          <a:ln w="9525">
            <a:solidFill>
              <a:schemeClr val="tx1"/>
            </a:solidFill>
            <a:miter lim="800000"/>
            <a:headEnd/>
            <a:tailEnd/>
          </a:ln>
        </p:spPr>
      </p:pic>
      <p:sp>
        <p:nvSpPr>
          <p:cNvPr id="15" name="Oval 14"/>
          <p:cNvSpPr/>
          <p:nvPr/>
        </p:nvSpPr>
        <p:spPr>
          <a:xfrm>
            <a:off x="1676400" y="48768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p:cNvSpPr/>
          <p:nvPr/>
        </p:nvSpPr>
        <p:spPr>
          <a:xfrm>
            <a:off x="3581400" y="49530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962400" y="4876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267200" y="5105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Materialist Theories of Consciousness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Consciousness is:</a:t>
            </a:r>
          </a:p>
          <a:p>
            <a:pPr lvl="1"/>
            <a:r>
              <a:rPr lang="en-US" sz="2000" dirty="0" smtClean="0"/>
              <a:t>quantum collapses in microtubules internal to neurons (Penrose, </a:t>
            </a:r>
            <a:r>
              <a:rPr lang="en-US" sz="2000" dirty="0" err="1" smtClean="0"/>
              <a:t>Hameroff</a:t>
            </a:r>
            <a:r>
              <a:rPr lang="en-US" sz="2000" dirty="0" smtClean="0"/>
              <a:t>)</a:t>
            </a:r>
          </a:p>
          <a:p>
            <a:pPr lvl="1"/>
            <a:r>
              <a:rPr lang="en-US" sz="2000" dirty="0" err="1" smtClean="0"/>
              <a:t>thalamically</a:t>
            </a:r>
            <a:r>
              <a:rPr lang="en-US" sz="2000" dirty="0" smtClean="0"/>
              <a:t> modulated patterns of cortical activation (</a:t>
            </a:r>
            <a:r>
              <a:rPr lang="en-US" sz="2000" dirty="0" err="1" smtClean="0"/>
              <a:t>Llinas</a:t>
            </a:r>
            <a:r>
              <a:rPr lang="en-US" sz="2000" dirty="0" smtClean="0"/>
              <a:t>)</a:t>
            </a:r>
          </a:p>
          <a:p>
            <a:pPr lvl="1"/>
            <a:r>
              <a:rPr lang="en-US" sz="2000" dirty="0" smtClean="0"/>
              <a:t>left hemisphere based interpretative processes (</a:t>
            </a:r>
            <a:r>
              <a:rPr lang="en-US" sz="2000" dirty="0" err="1" smtClean="0"/>
              <a:t>Gazzaniga</a:t>
            </a:r>
            <a:r>
              <a:rPr lang="en-US" sz="2000" dirty="0" smtClean="0"/>
              <a:t>)</a:t>
            </a:r>
          </a:p>
          <a:p>
            <a:pPr lvl="1"/>
            <a:r>
              <a:rPr lang="en-US" sz="2000" dirty="0" smtClean="0"/>
              <a:t>emotive </a:t>
            </a:r>
            <a:r>
              <a:rPr lang="en-US" sz="2000" dirty="0" err="1" smtClean="0"/>
              <a:t>somatosensory</a:t>
            </a:r>
            <a:r>
              <a:rPr lang="en-US" sz="2000" dirty="0" smtClean="0"/>
              <a:t> </a:t>
            </a:r>
            <a:r>
              <a:rPr lang="en-US" sz="2000" dirty="0" err="1" smtClean="0"/>
              <a:t>hemostatic</a:t>
            </a:r>
            <a:r>
              <a:rPr lang="en-US" sz="2000" dirty="0" smtClean="0"/>
              <a:t> processes based in the frontal-limbic nexus (</a:t>
            </a:r>
            <a:r>
              <a:rPr lang="en-US" sz="2000" dirty="0" err="1" smtClean="0"/>
              <a:t>Damasio</a:t>
            </a:r>
            <a:r>
              <a:rPr lang="en-US" sz="2000" dirty="0" smtClean="0"/>
              <a:t>) </a:t>
            </a:r>
          </a:p>
          <a:p>
            <a:pPr lvl="1"/>
            <a:r>
              <a:rPr lang="en-US" sz="2000" dirty="0" smtClean="0"/>
              <a:t>synchronous neural oscillations at 40-70Hz in the </a:t>
            </a:r>
            <a:r>
              <a:rPr lang="en-US" sz="2000" dirty="0" err="1" smtClean="0"/>
              <a:t>claustrum</a:t>
            </a:r>
            <a:r>
              <a:rPr lang="en-US" sz="2000" dirty="0" smtClean="0"/>
              <a:t> (Crick, Koch)</a:t>
            </a:r>
          </a:p>
          <a:p>
            <a:pPr lvl="1"/>
            <a:r>
              <a:rPr lang="en-US" sz="2000" dirty="0" smtClean="0"/>
              <a:t>spatiotemporal patterns in electro-magnetic field produced by brain (McFadden, </a:t>
            </a:r>
            <a:r>
              <a:rPr lang="en-US" sz="2000" dirty="0" err="1" smtClean="0"/>
              <a:t>Pockett</a:t>
            </a:r>
            <a:r>
              <a:rPr lang="en-US" sz="2000" dirty="0" smtClean="0"/>
              <a:t>)</a:t>
            </a:r>
          </a:p>
          <a:p>
            <a:pPr lvl="1"/>
            <a:r>
              <a:rPr lang="en-US" sz="2000" dirty="0" smtClean="0"/>
              <a:t>global workspace of cognitive activity (</a:t>
            </a:r>
            <a:r>
              <a:rPr lang="en-US" sz="2000" dirty="0" err="1" smtClean="0"/>
              <a:t>Baars</a:t>
            </a:r>
            <a:r>
              <a:rPr lang="en-US" sz="2000" dirty="0" smtClean="0"/>
              <a:t>)</a:t>
            </a:r>
          </a:p>
          <a:p>
            <a:pPr lvl="1"/>
            <a:r>
              <a:rPr lang="en-US" sz="2000" dirty="0" smtClean="0"/>
              <a:t>integrated information (</a:t>
            </a:r>
            <a:r>
              <a:rPr lang="en-US" sz="2000" dirty="0" err="1" smtClean="0"/>
              <a:t>Tononi</a:t>
            </a:r>
            <a:r>
              <a:rPr lang="en-US" sz="2000"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1</a:t>
            </a:r>
            <a:endParaRPr lang="en-US" dirty="0"/>
          </a:p>
        </p:txBody>
      </p:sp>
      <p:sp>
        <p:nvSpPr>
          <p:cNvPr id="3" name="Content Placeholder 2"/>
          <p:cNvSpPr>
            <a:spLocks noGrp="1"/>
          </p:cNvSpPr>
          <p:nvPr>
            <p:ph idx="1"/>
          </p:nvPr>
        </p:nvSpPr>
        <p:spPr/>
        <p:txBody>
          <a:bodyPr/>
          <a:lstStyle/>
          <a:p>
            <a:r>
              <a:rPr lang="en-US" dirty="0" smtClean="0"/>
              <a:t>“As long as I am not drugged or wear rose-colored glasses, or am subjected to a carefully constructed visual illusion, I see the world as it is.</a:t>
            </a:r>
          </a:p>
          <a:p>
            <a:r>
              <a:rPr lang="en-US" dirty="0" smtClean="0"/>
              <a:t>True or False?</a:t>
            </a:r>
          </a:p>
          <a:p>
            <a:endParaRPr lang="en-US" dirty="0"/>
          </a:p>
          <a:p>
            <a:r>
              <a:rPr lang="en-US" dirty="0" smtClean="0"/>
              <a:t>A. True</a:t>
            </a:r>
          </a:p>
          <a:p>
            <a:r>
              <a:rPr lang="en-US" dirty="0" smtClean="0"/>
              <a:t>B. False</a:t>
            </a:r>
            <a:endParaRPr lang="en-US" dirty="0"/>
          </a:p>
        </p:txBody>
      </p:sp>
    </p:spTree>
    <p:extLst>
      <p:ext uri="{BB962C8B-B14F-4D97-AF65-F5344CB8AC3E}">
        <p14:creationId xmlns:p14="http://schemas.microsoft.com/office/powerpoint/2010/main" val="2243288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2</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pPr lvl="0"/>
            <a:r>
              <a:rPr lang="en-US" sz="2400" dirty="0"/>
              <a:t>The Zombie Argument is:</a:t>
            </a:r>
          </a:p>
          <a:p>
            <a:endParaRPr lang="en-US" sz="2400" dirty="0"/>
          </a:p>
          <a:p>
            <a:pPr lvl="0"/>
            <a:r>
              <a:rPr lang="en-US" sz="2400" dirty="0" smtClean="0"/>
              <a:t>A. According </a:t>
            </a:r>
            <a:r>
              <a:rPr lang="en-US" sz="2400" dirty="0"/>
              <a:t>to Materialism, consciousness has a purely physical basis. This means that it is impossible to have that physical basis without being conscious. However, we can conceive of zombies, which are beings that are physically identical to us, but that aren’t conscious. Therefore, Materialism must be false.</a:t>
            </a:r>
          </a:p>
          <a:p>
            <a:pPr lvl="0"/>
            <a:r>
              <a:rPr lang="en-US" sz="2400" dirty="0" smtClean="0"/>
              <a:t>B. The </a:t>
            </a:r>
            <a:r>
              <a:rPr lang="en-US" sz="2400" dirty="0"/>
              <a:t>Problem of Other Minds states that you don’t know if someone other than yourself is conscious. However, if we wouldn’t be conscious, then we would be like zombies. Since we can see that no one behaves like a zombie, we know that other people in fact are conscious. So there is no Problem of Other Minds.</a:t>
            </a:r>
          </a:p>
          <a:p>
            <a:endParaRPr lang="en-US" sz="2400" dirty="0"/>
          </a:p>
        </p:txBody>
      </p:sp>
    </p:spTree>
    <p:extLst>
      <p:ext uri="{BB962C8B-B14F-4D97-AF65-F5344CB8AC3E}">
        <p14:creationId xmlns:p14="http://schemas.microsoft.com/office/powerpoint/2010/main" val="3646370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Secrets of the Mind</a:t>
            </a:r>
            <a:endParaRPr lang="en-US" dirty="0"/>
          </a:p>
        </p:txBody>
      </p:sp>
      <p:sp>
        <p:nvSpPr>
          <p:cNvPr id="3" name="Content Placeholder 2"/>
          <p:cNvSpPr>
            <a:spLocks noGrp="1"/>
          </p:cNvSpPr>
          <p:nvPr>
            <p:ph idx="1"/>
          </p:nvPr>
        </p:nvSpPr>
        <p:spPr/>
        <p:txBody>
          <a:bodyPr/>
          <a:lstStyle/>
          <a:p>
            <a:r>
              <a:rPr lang="en-US" dirty="0" smtClean="0">
                <a:hlinkClick r:id="rId2"/>
              </a:rPr>
              <a:t>This Nova episode </a:t>
            </a:r>
            <a:r>
              <a:rPr lang="en-US" dirty="0" smtClean="0"/>
              <a:t>follows neuroscientist V.S. Ramachandran as he tries to relate unusual mental behaviors or disorders </a:t>
            </a:r>
            <a:r>
              <a:rPr lang="en-US" dirty="0"/>
              <a:t>t</a:t>
            </a:r>
            <a:r>
              <a:rPr lang="en-US" dirty="0" smtClean="0"/>
              <a:t>o brain damage, thus also suggesting how ‘normal’ brains give rise to mental phenomena.</a:t>
            </a:r>
            <a:endParaRPr lang="en-US" dirty="0"/>
          </a:p>
        </p:txBody>
      </p:sp>
    </p:spTree>
    <p:extLst>
      <p:ext uri="{BB962C8B-B14F-4D97-AF65-F5344CB8AC3E}">
        <p14:creationId xmlns:p14="http://schemas.microsoft.com/office/powerpoint/2010/main" val="796377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Myth of ‘Perfect’ Perception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myth of perception is that </a:t>
            </a:r>
            <a:r>
              <a:rPr lang="en-US" i="1" dirty="0" smtClean="0"/>
              <a:t>as long as</a:t>
            </a:r>
            <a:r>
              <a:rPr lang="en-US" dirty="0" smtClean="0"/>
              <a:t>:</a:t>
            </a:r>
          </a:p>
          <a:p>
            <a:pPr lvl="1"/>
            <a:r>
              <a:rPr lang="en-US" dirty="0" smtClean="0"/>
              <a:t>Our eyes are functioning properly</a:t>
            </a:r>
          </a:p>
          <a:p>
            <a:pPr lvl="1"/>
            <a:r>
              <a:rPr lang="en-US" dirty="0" smtClean="0"/>
              <a:t>We’re not wearing rose-colored glasses</a:t>
            </a:r>
          </a:p>
          <a:p>
            <a:pPr lvl="1"/>
            <a:r>
              <a:rPr lang="en-US" dirty="0" smtClean="0"/>
              <a:t>We’re  not drugged</a:t>
            </a:r>
          </a:p>
          <a:p>
            <a:pPr lvl="1"/>
            <a:r>
              <a:rPr lang="en-US" dirty="0" smtClean="0"/>
              <a:t>We’re not subjected to some visual illusion</a:t>
            </a:r>
          </a:p>
          <a:p>
            <a:pPr lvl="1"/>
            <a:r>
              <a:rPr lang="en-US" dirty="0" smtClean="0"/>
              <a:t>We’re not in the Matrix</a:t>
            </a:r>
          </a:p>
          <a:p>
            <a:pPr lvl="1"/>
            <a:r>
              <a:rPr lang="en-US" dirty="0" smtClean="0"/>
              <a:t>… (other </a:t>
            </a:r>
            <a:r>
              <a:rPr lang="en-US" i="1" dirty="0" smtClean="0"/>
              <a:t>exceptional/rare</a:t>
            </a:r>
            <a:r>
              <a:rPr lang="en-US" dirty="0" smtClean="0"/>
              <a:t> situations)</a:t>
            </a:r>
          </a:p>
          <a:p>
            <a:r>
              <a:rPr lang="en-US" dirty="0" smtClean="0"/>
              <a:t>… we perceive the world </a:t>
            </a:r>
            <a:r>
              <a:rPr lang="en-US" i="1" dirty="0" smtClean="0"/>
              <a:t>exactly as it is</a:t>
            </a:r>
            <a:r>
              <a:rPr lang="en-US" dirty="0" smtClean="0"/>
              <a:t>.</a:t>
            </a:r>
          </a:p>
          <a:p>
            <a:r>
              <a:rPr lang="en-US" dirty="0" smtClean="0"/>
              <a:t>Wrong!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US" smtClean="0"/>
              <a:t>The Checker Board Shadow Illusion</a:t>
            </a:r>
          </a:p>
        </p:txBody>
      </p:sp>
      <p:pic>
        <p:nvPicPr>
          <p:cNvPr id="6147" name="Picture 10" descr="checkershadow_illusion_smal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2143125"/>
            <a:ext cx="4267200" cy="3319463"/>
          </a:xfrm>
        </p:spPr>
      </p:pic>
      <p:sp>
        <p:nvSpPr>
          <p:cNvPr id="6148" name="TextBox 3"/>
          <p:cNvSpPr txBox="1">
            <a:spLocks noChangeArrowheads="1"/>
          </p:cNvSpPr>
          <p:nvPr/>
        </p:nvSpPr>
        <p:spPr bwMode="auto">
          <a:xfrm>
            <a:off x="2438400" y="2438400"/>
            <a:ext cx="350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a:t>
            </a:r>
          </a:p>
        </p:txBody>
      </p:sp>
      <p:sp>
        <p:nvSpPr>
          <p:cNvPr id="6149" name="TextBox 4"/>
          <p:cNvSpPr txBox="1">
            <a:spLocks noChangeArrowheads="1"/>
          </p:cNvSpPr>
          <p:nvPr/>
        </p:nvSpPr>
        <p:spPr bwMode="auto">
          <a:xfrm>
            <a:off x="1524000" y="381000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B</a:t>
            </a:r>
          </a:p>
        </p:txBody>
      </p:sp>
      <p:cxnSp>
        <p:nvCxnSpPr>
          <p:cNvPr id="7" name="Straight Arrow Connector 6"/>
          <p:cNvCxnSpPr/>
          <p:nvPr/>
        </p:nvCxnSpPr>
        <p:spPr>
          <a:xfrm>
            <a:off x="2819400" y="2667000"/>
            <a:ext cx="1752600" cy="6096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905000" y="3962400"/>
            <a:ext cx="2590800" cy="762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620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n-US" smtClean="0"/>
              <a:t>The Checker Board Shadow Illusion</a:t>
            </a:r>
          </a:p>
        </p:txBody>
      </p:sp>
      <p:pic>
        <p:nvPicPr>
          <p:cNvPr id="7171" name="Picture 7" descr="checkershadow_proof_smal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2144713"/>
            <a:ext cx="4267200" cy="3317875"/>
          </a:xfrm>
        </p:spPr>
      </p:pic>
      <p:sp>
        <p:nvSpPr>
          <p:cNvPr id="7172" name="TextBox 3"/>
          <p:cNvSpPr txBox="1">
            <a:spLocks noChangeArrowheads="1"/>
          </p:cNvSpPr>
          <p:nvPr/>
        </p:nvSpPr>
        <p:spPr bwMode="auto">
          <a:xfrm>
            <a:off x="2438400" y="2438400"/>
            <a:ext cx="350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a:t>
            </a:r>
          </a:p>
        </p:txBody>
      </p:sp>
      <p:sp>
        <p:nvSpPr>
          <p:cNvPr id="7173" name="TextBox 4"/>
          <p:cNvSpPr txBox="1">
            <a:spLocks noChangeArrowheads="1"/>
          </p:cNvSpPr>
          <p:nvPr/>
        </p:nvSpPr>
        <p:spPr bwMode="auto">
          <a:xfrm>
            <a:off x="1524000" y="381000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B</a:t>
            </a:r>
          </a:p>
        </p:txBody>
      </p:sp>
      <p:cxnSp>
        <p:nvCxnSpPr>
          <p:cNvPr id="6" name="Straight Arrow Connector 5"/>
          <p:cNvCxnSpPr/>
          <p:nvPr/>
        </p:nvCxnSpPr>
        <p:spPr>
          <a:xfrm>
            <a:off x="2819400" y="2667000"/>
            <a:ext cx="1752600" cy="6096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905000" y="3962400"/>
            <a:ext cx="2590800" cy="762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8034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Perception is Constructive!</a:t>
            </a:r>
            <a:endParaRPr lang="en-US" dirty="0"/>
          </a:p>
        </p:txBody>
      </p:sp>
      <p:sp>
        <p:nvSpPr>
          <p:cNvPr id="3" name="Content Placeholder 2"/>
          <p:cNvSpPr>
            <a:spLocks noGrp="1"/>
          </p:cNvSpPr>
          <p:nvPr>
            <p:ph idx="1"/>
          </p:nvPr>
        </p:nvSpPr>
        <p:spPr/>
        <p:txBody>
          <a:bodyPr/>
          <a:lstStyle/>
          <a:p>
            <a:r>
              <a:rPr lang="en-US" i="1" dirty="0" smtClean="0"/>
              <a:t>At all times</a:t>
            </a:r>
            <a:r>
              <a:rPr lang="en-US" dirty="0" smtClean="0"/>
              <a:t>, how we perceive things is a construction of our mind (brain).</a:t>
            </a:r>
          </a:p>
          <a:p>
            <a:r>
              <a:rPr lang="en-US" dirty="0" smtClean="0"/>
              <a:t>Perception = f(raw sensory input, attention, beliefs, expectations, …)</a:t>
            </a:r>
          </a:p>
          <a:p>
            <a:r>
              <a:rPr lang="en-US" dirty="0" smtClean="0"/>
              <a:t>A </a:t>
            </a:r>
            <a:r>
              <a:rPr lang="en-US" i="1" dirty="0" smtClean="0"/>
              <a:t>very complex </a:t>
            </a:r>
            <a:r>
              <a:rPr lang="en-US" dirty="0" smtClean="0"/>
              <a:t>function! </a:t>
            </a:r>
          </a:p>
          <a:p>
            <a:r>
              <a:rPr lang="en-US" dirty="0" smtClean="0"/>
              <a:t>It is estimated that about a third of our brain is dedicated to visual processing alone!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Perception </a:t>
            </a:r>
            <a:br>
              <a:rPr lang="en-US" dirty="0" smtClean="0"/>
            </a:br>
            <a:r>
              <a:rPr lang="en-US" dirty="0" smtClean="0"/>
              <a:t>Doesn’t Feel Constructive</a:t>
            </a:r>
            <a:endParaRPr lang="en-US" dirty="0"/>
          </a:p>
        </p:txBody>
      </p:sp>
      <p:sp>
        <p:nvSpPr>
          <p:cNvPr id="3" name="Content Placeholder 2"/>
          <p:cNvSpPr>
            <a:spLocks noGrp="1"/>
          </p:cNvSpPr>
          <p:nvPr>
            <p:ph idx="1"/>
          </p:nvPr>
        </p:nvSpPr>
        <p:spPr/>
        <p:txBody>
          <a:bodyPr>
            <a:normAutofit/>
          </a:bodyPr>
          <a:lstStyle/>
          <a:p>
            <a:r>
              <a:rPr lang="en-US" dirty="0" smtClean="0"/>
              <a:t>Two big reasons:</a:t>
            </a:r>
          </a:p>
          <a:p>
            <a:pPr lvl="1"/>
            <a:r>
              <a:rPr lang="en-US" dirty="0" smtClean="0"/>
              <a:t>We are, under normal circumstances, getting a lot ‘right’</a:t>
            </a:r>
          </a:p>
          <a:p>
            <a:pPr lvl="2"/>
            <a:r>
              <a:rPr lang="en-US" dirty="0" smtClean="0"/>
              <a:t>I rarely get contradicted in my constructions of reality and how I subsequently act on that</a:t>
            </a:r>
          </a:p>
          <a:p>
            <a:pPr lvl="1"/>
            <a:r>
              <a:rPr lang="en-US" dirty="0" smtClean="0"/>
              <a:t>We consistently perceive the world in the same way (i.e. we’re stuck in Plato’s cave)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Philosophical Questions</a:t>
            </a:r>
            <a:endParaRPr lang="en-US" dirty="0"/>
          </a:p>
        </p:txBody>
      </p:sp>
      <p:sp>
        <p:nvSpPr>
          <p:cNvPr id="3" name="Content Placeholder 2"/>
          <p:cNvSpPr>
            <a:spLocks noGrp="1"/>
          </p:cNvSpPr>
          <p:nvPr>
            <p:ph idx="1"/>
          </p:nvPr>
        </p:nvSpPr>
        <p:spPr/>
        <p:txBody>
          <a:bodyPr>
            <a:normAutofit/>
          </a:bodyPr>
          <a:lstStyle/>
          <a:p>
            <a:r>
              <a:rPr lang="en-US" dirty="0" smtClean="0"/>
              <a:t>What are things in the world really like?</a:t>
            </a:r>
          </a:p>
          <a:p>
            <a:pPr lvl="1"/>
            <a:r>
              <a:rPr lang="en-US" dirty="0" smtClean="0"/>
              <a:t>How is knowledge and science possible?</a:t>
            </a:r>
          </a:p>
          <a:p>
            <a:r>
              <a:rPr lang="en-US" dirty="0" smtClean="0"/>
              <a:t>How do I know what it is that you perceive?</a:t>
            </a:r>
          </a:p>
          <a:p>
            <a:pPr lvl="1"/>
            <a:r>
              <a:rPr lang="en-US" dirty="0" smtClean="0"/>
              <a:t>Do you have any conscious perceptions?</a:t>
            </a:r>
          </a:p>
          <a:p>
            <a:pPr lvl="1"/>
            <a:r>
              <a:rPr lang="en-US" dirty="0" smtClean="0"/>
              <a:t>Do animals and machines have any conscious perceptions?</a:t>
            </a:r>
          </a:p>
          <a:p>
            <a:r>
              <a:rPr lang="en-US" dirty="0" smtClean="0"/>
              <a:t>What is consciousness, where is it, and why is it even there?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609600"/>
            <a:ext cx="7772400" cy="1143000"/>
          </a:xfrm>
        </p:spPr>
        <p:txBody>
          <a:bodyPr/>
          <a:lstStyle/>
          <a:p>
            <a:r>
              <a:rPr lang="en-US" dirty="0" smtClean="0"/>
              <a:t>What is </a:t>
            </a:r>
            <a:r>
              <a:rPr lang="en-US" i="1" dirty="0" smtClean="0"/>
              <a:t>Really</a:t>
            </a:r>
            <a:r>
              <a:rPr lang="en-US" dirty="0" smtClean="0"/>
              <a:t> out there?</a:t>
            </a:r>
            <a:endParaRPr lang="en-US" dirty="0"/>
          </a:p>
        </p:txBody>
      </p:sp>
      <p:pic>
        <p:nvPicPr>
          <p:cNvPr id="12" name="Picture 2"/>
          <p:cNvPicPr>
            <a:picLocks noChangeAspect="1" noChangeArrowheads="1"/>
          </p:cNvPicPr>
          <p:nvPr/>
        </p:nvPicPr>
        <p:blipFill>
          <a:blip r:embed="rId2" cstate="print"/>
          <a:srcRect r="42857" b="30364"/>
          <a:stretch>
            <a:fillRect/>
          </a:stretch>
        </p:blipFill>
        <p:spPr bwMode="auto">
          <a:xfrm>
            <a:off x="2514600" y="2743200"/>
            <a:ext cx="914400" cy="1676400"/>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685800" y="3124200"/>
            <a:ext cx="1322502" cy="990600"/>
          </a:xfrm>
          <a:prstGeom prst="rect">
            <a:avLst/>
          </a:prstGeom>
          <a:noFill/>
          <a:ln w="9525">
            <a:solidFill>
              <a:schemeClr val="tx1"/>
            </a:solidFill>
            <a:miter lim="800000"/>
            <a:headEnd/>
            <a:tailEnd/>
          </a:ln>
        </p:spPr>
      </p:pic>
      <p:sp>
        <p:nvSpPr>
          <p:cNvPr id="15" name="Oval 14"/>
          <p:cNvSpPr/>
          <p:nvPr/>
        </p:nvSpPr>
        <p:spPr>
          <a:xfrm>
            <a:off x="304800" y="2743200"/>
            <a:ext cx="20574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p:cNvSpPr/>
          <p:nvPr/>
        </p:nvSpPr>
        <p:spPr>
          <a:xfrm>
            <a:off x="2209800" y="28194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90800" y="27432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895600" y="29718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343400" y="3048000"/>
            <a:ext cx="559769" cy="1107996"/>
          </a:xfrm>
          <a:prstGeom prst="rect">
            <a:avLst/>
          </a:prstGeom>
          <a:noFill/>
        </p:spPr>
        <p:txBody>
          <a:bodyPr wrap="none" rtlCol="0">
            <a:spAutoFit/>
          </a:bodyPr>
          <a:lstStyle/>
          <a:p>
            <a:r>
              <a:rPr lang="en-US" sz="6600" dirty="0" smtClean="0"/>
              <a:t>?</a:t>
            </a:r>
            <a:endParaRPr lang="en-US" sz="6600" dirty="0"/>
          </a:p>
        </p:txBody>
      </p:sp>
      <p:sp>
        <p:nvSpPr>
          <p:cNvPr id="13" name="TextBox 12"/>
          <p:cNvSpPr txBox="1"/>
          <p:nvPr/>
        </p:nvSpPr>
        <p:spPr>
          <a:xfrm>
            <a:off x="4038600" y="1828800"/>
            <a:ext cx="1178528" cy="369332"/>
          </a:xfrm>
          <a:prstGeom prst="rect">
            <a:avLst/>
          </a:prstGeom>
          <a:noFill/>
        </p:spPr>
        <p:txBody>
          <a:bodyPr wrap="square" rtlCol="0">
            <a:spAutoFit/>
          </a:bodyPr>
          <a:lstStyle/>
          <a:p>
            <a:r>
              <a:rPr lang="en-US" dirty="0" smtClean="0"/>
              <a:t>I see a tree</a:t>
            </a:r>
            <a:endParaRPr lang="en-US" dirty="0"/>
          </a:p>
        </p:txBody>
      </p:sp>
      <p:cxnSp>
        <p:nvCxnSpPr>
          <p:cNvPr id="20" name="Straight Connector 19"/>
          <p:cNvCxnSpPr>
            <a:endCxn id="21" idx="4"/>
          </p:cNvCxnSpPr>
          <p:nvPr/>
        </p:nvCxnSpPr>
        <p:spPr>
          <a:xfrm flipV="1">
            <a:off x="3581400" y="22860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3886200" y="1676400"/>
            <a:ext cx="1371600" cy="6096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1512</TotalTime>
  <Words>912</Words>
  <Application>Microsoft Office PowerPoint</Application>
  <PresentationFormat>On-screen Show (4:3)</PresentationFormat>
  <Paragraphs>94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Perception, the Brain,  and Consciousness </vt:lpstr>
      <vt:lpstr>Our Eyes as a  Window to the World</vt:lpstr>
      <vt:lpstr>The Myth of ‘Perfect’ Perception</vt:lpstr>
      <vt:lpstr>The Checker Board Shadow Illusion</vt:lpstr>
      <vt:lpstr>The Checker Board Shadow Illusion</vt:lpstr>
      <vt:lpstr>Perception is Constructive!</vt:lpstr>
      <vt:lpstr>Why Perception  Doesn’t Feel Constructive</vt:lpstr>
      <vt:lpstr>Further Philosophical Questions</vt:lpstr>
      <vt:lpstr>What is Really out there?</vt:lpstr>
      <vt:lpstr>The Problem of Other Minds: What do You See?</vt:lpstr>
      <vt:lpstr>Invertoids</vt:lpstr>
      <vt:lpstr>Weirdoids</vt:lpstr>
      <vt:lpstr>Who’s the Invertoid?</vt:lpstr>
      <vt:lpstr>‘Publicly Observable’</vt:lpstr>
      <vt:lpstr>The Puzzle of Consciousness</vt:lpstr>
      <vt:lpstr>Zombies</vt:lpstr>
      <vt:lpstr>Zombie Argument for Dualism  (well, against Materialism)</vt:lpstr>
      <vt:lpstr>Blindsight</vt:lpstr>
      <vt:lpstr>Blindsight and  Animal Consciousness</vt:lpstr>
      <vt:lpstr>Materialist Theories of Consciousness</vt:lpstr>
      <vt:lpstr>Quiz 1</vt:lpstr>
      <vt:lpstr>Quiz 2</vt:lpstr>
      <vt:lpstr>Video: Secrets of the Mind</vt:lpstr>
    </vt:vector>
  </TitlesOfParts>
  <Company>Rensselaer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Puzzle of Consciousness</dc:title>
  <dc:creator>student</dc:creator>
  <cp:lastModifiedBy>Van Heuveln, Bram</cp:lastModifiedBy>
  <cp:revision>72</cp:revision>
  <dcterms:created xsi:type="dcterms:W3CDTF">2001-11-26T19:55:37Z</dcterms:created>
  <dcterms:modified xsi:type="dcterms:W3CDTF">2020-09-21T22:06:13Z</dcterms:modified>
</cp:coreProperties>
</file>