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85" r:id="rId4"/>
    <p:sldId id="267" r:id="rId5"/>
    <p:sldId id="304" r:id="rId6"/>
    <p:sldId id="307" r:id="rId7"/>
    <p:sldId id="266" r:id="rId8"/>
    <p:sldId id="301" r:id="rId9"/>
    <p:sldId id="305" r:id="rId10"/>
    <p:sldId id="286" r:id="rId11"/>
    <p:sldId id="293" r:id="rId12"/>
    <p:sldId id="296" r:id="rId13"/>
    <p:sldId id="294" r:id="rId14"/>
    <p:sldId id="300" r:id="rId15"/>
    <p:sldId id="288" r:id="rId16"/>
    <p:sldId id="289" r:id="rId17"/>
    <p:sldId id="306" r:id="rId18"/>
    <p:sldId id="260" r:id="rId19"/>
    <p:sldId id="290" r:id="rId20"/>
    <p:sldId id="298" r:id="rId21"/>
    <p:sldId id="297" r:id="rId22"/>
    <p:sldId id="291" r:id="rId23"/>
    <p:sldId id="292" r:id="rId24"/>
    <p:sldId id="303" r:id="rId25"/>
    <p:sldId id="276" r:id="rId26"/>
    <p:sldId id="302" r:id="rId27"/>
    <p:sldId id="268" r:id="rId28"/>
    <p:sldId id="271" r:id="rId29"/>
    <p:sldId id="280" r:id="rId30"/>
    <p:sldId id="277" r:id="rId31"/>
    <p:sldId id="262" r:id="rId32"/>
    <p:sldId id="278" r:id="rId33"/>
    <p:sldId id="299" r:id="rId34"/>
    <p:sldId id="274" r:id="rId35"/>
    <p:sldId id="27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7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1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2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0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7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5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3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2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2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3DA4-DBC6-4D61-95EA-B4FBDE714FB9}" type="datetimeFigureOut">
              <a:rPr lang="en-US" smtClean="0"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12CCD-71B3-4F2B-8820-F491DE580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7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of Personal Identity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Minds and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28956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Personal Identity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4315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 of qualitative personal identity:  What kind of thing am I?</a:t>
            </a:r>
          </a:p>
          <a:p>
            <a:endParaRPr lang="en-US" dirty="0"/>
          </a:p>
          <a:p>
            <a:r>
              <a:rPr lang="en-US" dirty="0" smtClean="0"/>
              <a:t>‘I’ am a human being?</a:t>
            </a:r>
          </a:p>
          <a:p>
            <a:endParaRPr lang="en-US" dirty="0" smtClean="0"/>
          </a:p>
          <a:p>
            <a:r>
              <a:rPr lang="en-US" dirty="0" smtClean="0"/>
              <a:t>‘I’ am a person?</a:t>
            </a:r>
          </a:p>
          <a:p>
            <a:endParaRPr lang="en-US" dirty="0"/>
          </a:p>
          <a:p>
            <a:r>
              <a:rPr lang="en-US" dirty="0" smtClean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121917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my ‘personal identity’ the same as my Identity as a Person?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My personal identity seems </a:t>
            </a:r>
            <a:r>
              <a:rPr lang="en-US" sz="2400" dirty="0"/>
              <a:t>to be: my true identity as a person</a:t>
            </a:r>
          </a:p>
          <a:p>
            <a:pPr lvl="1"/>
            <a:r>
              <a:rPr lang="en-US" sz="2400" dirty="0"/>
              <a:t>That is: I am a person .. But what makes me *that </a:t>
            </a:r>
            <a:r>
              <a:rPr lang="en-US" sz="2400" dirty="0" smtClean="0"/>
              <a:t>particular* </a:t>
            </a:r>
            <a:r>
              <a:rPr lang="en-US" sz="2400" dirty="0"/>
              <a:t>person</a:t>
            </a:r>
            <a:r>
              <a:rPr lang="en-US" sz="2400" dirty="0" smtClean="0"/>
              <a:t>?</a:t>
            </a:r>
          </a:p>
          <a:p>
            <a:r>
              <a:rPr lang="en-US" sz="2800" dirty="0" smtClean="0"/>
              <a:t>But ‘person’ is a concept often used in legal contexts: </a:t>
            </a:r>
          </a:p>
          <a:p>
            <a:pPr lvl="1"/>
            <a:r>
              <a:rPr lang="en-US" sz="2400" dirty="0" smtClean="0"/>
              <a:t>a ‘person’ is something with interests; something with rights and responsibilities</a:t>
            </a:r>
          </a:p>
          <a:p>
            <a:r>
              <a:rPr lang="en-US" sz="2800" dirty="0" smtClean="0"/>
              <a:t>So why are we talking about bodies and minds?</a:t>
            </a:r>
          </a:p>
          <a:p>
            <a:pPr lvl="1"/>
            <a:r>
              <a:rPr lang="en-US" sz="2400" dirty="0" smtClean="0"/>
              <a:t>… interests can be seen as part of a mind … but only part</a:t>
            </a:r>
          </a:p>
          <a:p>
            <a:pPr lvl="1"/>
            <a:r>
              <a:rPr lang="en-US" sz="2400" dirty="0" smtClean="0"/>
              <a:t>My ‘personality’ is a mental thing … but is my personality the same as my personal identity? Again, it seems to be only part of my mind.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Question of True Personal Identity: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‘I’ am unique; there is only one ‘me’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‘I’ am ‘I’, ‘I’ am not ‘you’, and ‘you’ are not ‘me’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- So what is this ‘I’? </a:t>
            </a:r>
          </a:p>
        </p:txBody>
      </p:sp>
    </p:spTree>
    <p:extLst>
      <p:ext uri="{BB962C8B-B14F-4D97-AF65-F5344CB8AC3E}">
        <p14:creationId xmlns:p14="http://schemas.microsoft.com/office/powerpoint/2010/main" val="7240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‘Self’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/>
              <a:t>is my ‘self</a:t>
            </a:r>
            <a:r>
              <a:rPr lang="en-US" sz="2000" dirty="0" smtClean="0"/>
              <a:t>’?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Is ‘self’ a category?  </a:t>
            </a:r>
          </a:p>
          <a:p>
            <a:pPr marL="742950" lvl="2" indent="-342900"/>
            <a:r>
              <a:rPr lang="en-US" sz="1600" dirty="0" smtClean="0"/>
              <a:t>Is there ‘this’ self vs ‘that’ self?</a:t>
            </a:r>
          </a:p>
          <a:p>
            <a:pPr marL="742950" lvl="2" indent="-342900"/>
            <a:r>
              <a:rPr lang="en-US" sz="1600" dirty="0" smtClean="0"/>
              <a:t>What is a ‘self’?  … seems to be a weird question …</a:t>
            </a:r>
          </a:p>
          <a:p>
            <a:pPr marL="742950" lvl="2" indent="-342900"/>
            <a:r>
              <a:rPr lang="en-US" sz="1600" dirty="0" smtClean="0"/>
              <a:t>When does something have a ‘self’? … better question</a:t>
            </a:r>
          </a:p>
          <a:p>
            <a:pPr marL="742950" lvl="2" indent="-342900"/>
            <a:r>
              <a:rPr lang="en-US" sz="1600" dirty="0" smtClean="0"/>
              <a:t>X has a ‘self’ if and only if X is a ‘person’?</a:t>
            </a:r>
          </a:p>
          <a:p>
            <a:pPr marL="342900" lvl="1" indent="-342900"/>
            <a:endParaRPr lang="en-US" sz="2000" dirty="0"/>
          </a:p>
          <a:p>
            <a:pPr marL="342900" lvl="1" indent="-342900"/>
            <a:r>
              <a:rPr lang="en-US" sz="2000" dirty="0" smtClean="0"/>
              <a:t>Or is ‘self’ already referring to a particular instance?</a:t>
            </a:r>
          </a:p>
          <a:p>
            <a:pPr marL="742950" lvl="2" indent="-342900"/>
            <a:r>
              <a:rPr lang="en-US" sz="1600" dirty="0" smtClean="0"/>
              <a:t>‘Self’ = ’I’ </a:t>
            </a:r>
            <a:r>
              <a:rPr lang="en-US" sz="1600" dirty="0"/>
              <a:t>= true personal </a:t>
            </a:r>
            <a:r>
              <a:rPr lang="en-US" sz="1600" dirty="0" smtClean="0"/>
              <a:t>identity?</a:t>
            </a:r>
          </a:p>
          <a:p>
            <a:pPr marL="742950" lvl="2" indent="-342900"/>
            <a:r>
              <a:rPr lang="en-US" sz="1600" dirty="0" smtClean="0"/>
              <a:t>But then how can ‘I’ not be my ’self’?</a:t>
            </a:r>
          </a:p>
        </p:txBody>
      </p:sp>
    </p:spTree>
    <p:extLst>
      <p:ext uri="{BB962C8B-B14F-4D97-AF65-F5344CB8AC3E}">
        <p14:creationId xmlns:p14="http://schemas.microsoft.com/office/powerpoint/2010/main" val="734829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‘I’ is my body .. my ‘physical self’</a:t>
            </a:r>
          </a:p>
          <a:p>
            <a:endParaRPr lang="en-US" dirty="0"/>
          </a:p>
          <a:p>
            <a:r>
              <a:rPr lang="en-US" dirty="0" smtClean="0"/>
              <a:t>The ‘body’ </a:t>
            </a:r>
            <a:r>
              <a:rPr lang="en-US" dirty="0"/>
              <a:t>view </a:t>
            </a:r>
            <a:r>
              <a:rPr lang="en-US" dirty="0" smtClean="0"/>
              <a:t>focuses </a:t>
            </a:r>
            <a:r>
              <a:rPr lang="en-US" dirty="0"/>
              <a:t>on ‘outward’ and ‘observable’ physical </a:t>
            </a:r>
            <a:r>
              <a:rPr lang="en-US" dirty="0" smtClean="0"/>
              <a:t>features, characteristics, behaviors. Typically a very ‘physical’ or ‘biological’ view: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 am 5’11’’ tall. I weigh 150 lbs. I can run a mile in 6 minutes. </a:t>
            </a:r>
          </a:p>
          <a:p>
            <a:endParaRPr lang="en-US" dirty="0"/>
          </a:p>
          <a:p>
            <a:r>
              <a:rPr lang="en-US" dirty="0" smtClean="0"/>
              <a:t>I have a headshot on my driver’s license, and I can be uniquely </a:t>
            </a:r>
            <a:r>
              <a:rPr lang="en-US" dirty="0" err="1" smtClean="0"/>
              <a:t>ID’d</a:t>
            </a:r>
            <a:r>
              <a:rPr lang="en-US" dirty="0" smtClean="0"/>
              <a:t> with my DNA and fingerprints.</a:t>
            </a:r>
          </a:p>
          <a:p>
            <a:endParaRPr lang="en-US" dirty="0"/>
          </a:p>
          <a:p>
            <a:r>
              <a:rPr lang="en-US" dirty="0" smtClean="0"/>
              <a:t>Are some ‘bodily features’ more important than others?</a:t>
            </a:r>
          </a:p>
        </p:txBody>
      </p:sp>
    </p:spTree>
    <p:extLst>
      <p:ext uri="{BB962C8B-B14F-4D97-AF65-F5344CB8AC3E}">
        <p14:creationId xmlns:p14="http://schemas.microsoft.com/office/powerpoint/2010/main" val="6145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‘I’ is my mind … my ‘mental self’</a:t>
            </a:r>
          </a:p>
          <a:p>
            <a:endParaRPr lang="en-US" dirty="0"/>
          </a:p>
          <a:p>
            <a:r>
              <a:rPr lang="en-US" dirty="0" smtClean="0"/>
              <a:t>I believe that philosophy is cool. I prefer strawberry ice cream over chocolate ice cream. Etc.</a:t>
            </a:r>
          </a:p>
          <a:p>
            <a:endParaRPr lang="en-US" dirty="0"/>
          </a:p>
          <a:p>
            <a:r>
              <a:rPr lang="en-US" dirty="0" smtClean="0"/>
              <a:t>‘I’ control my body. My ‘personality’ is in my mind.</a:t>
            </a:r>
          </a:p>
          <a:p>
            <a:endParaRPr lang="en-US" dirty="0"/>
          </a:p>
          <a:p>
            <a:r>
              <a:rPr lang="en-US" dirty="0" smtClean="0"/>
              <a:t>I can get a prosthetic arm, a new heart, or blood transfusion, but I can’t get a brain transplant.</a:t>
            </a:r>
          </a:p>
          <a:p>
            <a:endParaRPr lang="en-US" dirty="0"/>
          </a:p>
          <a:p>
            <a:r>
              <a:rPr lang="en-US" dirty="0" smtClean="0"/>
              <a:t>Are some mental features more important than others?</a:t>
            </a:r>
          </a:p>
          <a:p>
            <a:pPr lvl="1"/>
            <a:r>
              <a:rPr lang="en-US" dirty="0" smtClean="0"/>
              <a:t>Traits? Skills? Beliefs? Memories?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2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Materialism and the Mind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 the view of Materialism, the ‘mind’ is an abstraction.</a:t>
            </a:r>
          </a:p>
          <a:p>
            <a:r>
              <a:rPr lang="en-US" dirty="0" smtClean="0"/>
              <a:t>As such, it can be ‘multiply realized’</a:t>
            </a:r>
          </a:p>
          <a:p>
            <a:pPr lvl="1"/>
            <a:r>
              <a:rPr lang="en-US" dirty="0" smtClean="0"/>
              <a:t>I could, theoretically, be cloned</a:t>
            </a:r>
          </a:p>
          <a:p>
            <a:pPr lvl="2"/>
            <a:r>
              <a:rPr lang="en-US" dirty="0" smtClean="0"/>
              <a:t>(news flash: according to the Vatican, cloning does not create a new person, since God would not grant it consciousness)</a:t>
            </a:r>
          </a:p>
          <a:p>
            <a:r>
              <a:rPr lang="en-US" dirty="0"/>
              <a:t>T</a:t>
            </a:r>
            <a:r>
              <a:rPr lang="en-US" dirty="0" smtClean="0"/>
              <a:t>his seems to open the door for multiple ‘</a:t>
            </a:r>
            <a:r>
              <a:rPr lang="en-US" dirty="0" err="1" smtClean="0"/>
              <a:t>me’s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Or is ‘Bram’ like ‘The Matrix’: That there can be multiple ‘representations’ of ‘Bram’, but there is still only one ‘Bram’ </a:t>
            </a:r>
          </a:p>
          <a:p>
            <a:pPr lvl="2"/>
            <a:r>
              <a:rPr lang="en-US" dirty="0" smtClean="0"/>
              <a:t>(of course, this would not make the sharing of Bram’s one bank account among all the Bram clones any easier …)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80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and Differentiating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Body view:</a:t>
            </a:r>
          </a:p>
          <a:p>
            <a:pPr lvl="1"/>
            <a:r>
              <a:rPr lang="en-US" sz="1600" dirty="0" smtClean="0"/>
              <a:t>My body is how people identify me</a:t>
            </a:r>
          </a:p>
          <a:p>
            <a:pPr lvl="1"/>
            <a:r>
              <a:rPr lang="en-US" sz="1600" dirty="0" smtClean="0"/>
              <a:t>One body -&gt; one person</a:t>
            </a:r>
          </a:p>
          <a:p>
            <a:pPr lvl="1"/>
            <a:r>
              <a:rPr lang="en-US" sz="1600" dirty="0" smtClean="0"/>
              <a:t>Two different bodies: two different persons</a:t>
            </a:r>
          </a:p>
          <a:p>
            <a:r>
              <a:rPr lang="en-US" sz="2000" dirty="0" smtClean="0"/>
              <a:t>Mind view:</a:t>
            </a:r>
            <a:endParaRPr lang="en-US" sz="2000" dirty="0"/>
          </a:p>
          <a:p>
            <a:pPr lvl="1"/>
            <a:r>
              <a:rPr lang="en-US" sz="1600" dirty="0" smtClean="0"/>
              <a:t>Your body may be how people recognize you, but that’s just a useful heuristic</a:t>
            </a:r>
          </a:p>
          <a:p>
            <a:pPr lvl="1"/>
            <a:r>
              <a:rPr lang="en-US" sz="1600" dirty="0" err="1" smtClean="0"/>
              <a:t>E.g</a:t>
            </a:r>
            <a:r>
              <a:rPr lang="en-US" sz="1600" dirty="0" smtClean="0"/>
              <a:t> if you were to put a different mind in that body, others would quickly realize they’re talking to a different person</a:t>
            </a:r>
          </a:p>
          <a:p>
            <a:pPr lvl="2"/>
            <a:r>
              <a:rPr lang="en-US" sz="1400" dirty="0" smtClean="0"/>
              <a:t>Maybe Alzheimer’s is kind of like that: there’s a different mind in the same body -&gt; different person!</a:t>
            </a:r>
          </a:p>
          <a:p>
            <a:pPr lvl="1"/>
            <a:r>
              <a:rPr lang="en-US" sz="1600" dirty="0" smtClean="0"/>
              <a:t>Also, do I *know* you just because I recognize your body? I need to talk to you, and get to know your preferences, values, beliefs, etc. to get to know who /what *you* are</a:t>
            </a:r>
          </a:p>
          <a:p>
            <a:r>
              <a:rPr lang="en-US" sz="2000" dirty="0" smtClean="0"/>
              <a:t>Body view:</a:t>
            </a:r>
          </a:p>
          <a:p>
            <a:pPr lvl="1"/>
            <a:r>
              <a:rPr lang="en-US" sz="1600" dirty="0" smtClean="0"/>
              <a:t>Oh yeah? On that Alzheimer’s thing: If you say ‘John got Alzheimer’s, then clearly you are saying it is still the *same* person, but someone who got Alzheimer’s (“poor John!”) … and why *is* it still John? Because it’s still the same body! </a:t>
            </a:r>
          </a:p>
        </p:txBody>
      </p:sp>
    </p:spTree>
    <p:extLst>
      <p:ext uri="{BB962C8B-B14F-4D97-AF65-F5344CB8AC3E}">
        <p14:creationId xmlns:p14="http://schemas.microsoft.com/office/powerpoint/2010/main" val="288426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‘Social’ view:</a:t>
            </a:r>
          </a:p>
          <a:p>
            <a:pPr lvl="1"/>
            <a:r>
              <a:rPr lang="en-US" dirty="0" smtClean="0"/>
              <a:t>I am son of my parents</a:t>
            </a:r>
          </a:p>
          <a:p>
            <a:pPr lvl="1"/>
            <a:r>
              <a:rPr lang="en-US" dirty="0" smtClean="0"/>
              <a:t>I am married to my wife</a:t>
            </a:r>
          </a:p>
          <a:p>
            <a:pPr lvl="1"/>
            <a:r>
              <a:rPr lang="en-US" dirty="0" smtClean="0"/>
              <a:t>I teach at RPI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‘Person’ view:</a:t>
            </a:r>
          </a:p>
          <a:p>
            <a:pPr lvl="1"/>
            <a:r>
              <a:rPr lang="en-US" dirty="0" smtClean="0"/>
              <a:t>I am who I am because of the person that I am</a:t>
            </a:r>
            <a:endParaRPr lang="en-US" dirty="0"/>
          </a:p>
          <a:p>
            <a:pPr lvl="2"/>
            <a:r>
              <a:rPr lang="en-US" dirty="0" smtClean="0"/>
              <a:t>With ‘person’ a more social/legal/moral/cultural concept</a:t>
            </a:r>
          </a:p>
        </p:txBody>
      </p:sp>
    </p:spTree>
    <p:extLst>
      <p:ext uri="{BB962C8B-B14F-4D97-AF65-F5344CB8AC3E}">
        <p14:creationId xmlns:p14="http://schemas.microsoft.com/office/powerpoint/2010/main" val="18659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57400" y="2743200"/>
            <a:ext cx="510540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Who or what am I?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4089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way that something can be identified the same as its identity?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Suppose I put two qualitatively identical pieces of paper.</a:t>
            </a:r>
          </a:p>
          <a:p>
            <a:r>
              <a:rPr lang="en-US" sz="2000" dirty="0" smtClean="0"/>
              <a:t>In order to uniquely identify them, I put a ‘1’ on the one sheet of paper, and a ‘2’ on the other</a:t>
            </a:r>
          </a:p>
          <a:p>
            <a:r>
              <a:rPr lang="en-US" sz="2000" dirty="0" smtClean="0"/>
              <a:t>OK, great, so I can identify the two pieces of paper … </a:t>
            </a:r>
          </a:p>
          <a:p>
            <a:pPr lvl="1"/>
            <a:r>
              <a:rPr lang="en-US" sz="1800" dirty="0" smtClean="0"/>
              <a:t>But is the ‘1’ the ‘true identity’ of the piece of paper?</a:t>
            </a:r>
          </a:p>
          <a:p>
            <a:pPr lvl="1"/>
            <a:r>
              <a:rPr lang="en-US" sz="1800" dirty="0" smtClean="0"/>
              <a:t>Note that before I put the ‘1’ on the paper, it was still *that* piece of paper. So, the ‘1’ does not seem to be part of its true identity</a:t>
            </a:r>
          </a:p>
          <a:p>
            <a:pPr lvl="1"/>
            <a:r>
              <a:rPr lang="en-US" sz="1800" dirty="0" smtClean="0"/>
              <a:t>The ‘1’ seems merely to be just </a:t>
            </a:r>
            <a:r>
              <a:rPr lang="en-US" sz="1800" dirty="0"/>
              <a:t>a way to help </a:t>
            </a:r>
            <a:r>
              <a:rPr lang="en-US" sz="1800" dirty="0" smtClean="0"/>
              <a:t>identify that it’s *that* piece of paper, not what (the ‘essence’) that piece of paper *is*</a:t>
            </a:r>
          </a:p>
          <a:p>
            <a:pPr lvl="1"/>
            <a:r>
              <a:rPr lang="en-US" sz="1800" dirty="0" smtClean="0"/>
              <a:t>The same seems to be true for things like fingerprints, DNA, and Social Security numbers: they may uniquely identity me, but they don’t seem to be the ‘essence’ of me, let alone ‘all’ of ‘me’.</a:t>
            </a:r>
          </a:p>
          <a:p>
            <a:pPr lvl="1"/>
            <a:r>
              <a:rPr lang="en-US" sz="1800" dirty="0" smtClean="0"/>
              <a:t>As such, trying to argue *for* the body view (or mind view) on the basis of the fact that my body (or mind) is unique is not a good argument: the fact that something is unique to me does not make that something me.</a:t>
            </a:r>
            <a:endParaRPr lang="en-US" sz="1800" dirty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771104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Maybe we should go back to: </a:t>
            </a:r>
            <a:br>
              <a:rPr lang="en-US" dirty="0"/>
            </a:br>
            <a:r>
              <a:rPr lang="en-US" dirty="0"/>
              <a:t>What am 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Indeed, I seem to have many *kinds* of identities:</a:t>
            </a:r>
          </a:p>
          <a:p>
            <a:endParaRPr lang="en-US" dirty="0"/>
          </a:p>
          <a:p>
            <a:r>
              <a:rPr lang="en-US" dirty="0" smtClean="0"/>
              <a:t>I am a physical being: </a:t>
            </a:r>
          </a:p>
          <a:p>
            <a:pPr lvl="1"/>
            <a:r>
              <a:rPr lang="en-US" dirty="0" smtClean="0"/>
              <a:t>I have a physical identity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 am a mental being: </a:t>
            </a:r>
          </a:p>
          <a:p>
            <a:pPr lvl="1"/>
            <a:r>
              <a:rPr lang="en-US" dirty="0" smtClean="0"/>
              <a:t>I have a mental identity</a:t>
            </a:r>
          </a:p>
          <a:p>
            <a:pPr lvl="1"/>
            <a:r>
              <a:rPr lang="en-US" dirty="0" smtClean="0"/>
              <a:t>I have a ‘personality’</a:t>
            </a:r>
          </a:p>
          <a:p>
            <a:endParaRPr lang="en-US" dirty="0"/>
          </a:p>
          <a:p>
            <a:r>
              <a:rPr lang="en-US" dirty="0" smtClean="0"/>
              <a:t>I am a social being: I have a social identity</a:t>
            </a:r>
          </a:p>
          <a:p>
            <a:endParaRPr lang="en-US" dirty="0"/>
          </a:p>
          <a:p>
            <a:r>
              <a:rPr lang="en-US" dirty="0" smtClean="0"/>
              <a:t>I am a human being: I have a human identity</a:t>
            </a:r>
          </a:p>
          <a:p>
            <a:pPr lvl="1"/>
            <a:r>
              <a:rPr lang="en-US" dirty="0" smtClean="0"/>
              <a:t>Note: being ‘human’ is itself ambiguous: </a:t>
            </a:r>
          </a:p>
          <a:p>
            <a:pPr lvl="2"/>
            <a:r>
              <a:rPr lang="en-US" dirty="0" smtClean="0"/>
              <a:t>‘human’ as in ‘member of Homo Sapiens’ … i.e. as a biological concept</a:t>
            </a:r>
          </a:p>
          <a:p>
            <a:pPr lvl="2"/>
            <a:r>
              <a:rPr lang="en-US" dirty="0" smtClean="0"/>
              <a:t>‘human’ as in ‘a kind of being with certain kinds of feelings and experiences’ (“we’re all human” … the “human experience” .. “Humane” … “Humanity” … “The Humanities”)</a:t>
            </a:r>
          </a:p>
          <a:p>
            <a:pPr lvl="2"/>
            <a:endParaRPr lang="en-US" dirty="0"/>
          </a:p>
          <a:p>
            <a:r>
              <a:rPr lang="en-US" dirty="0" smtClean="0"/>
              <a:t>I am a person: I have a ‘personal identity’?</a:t>
            </a:r>
          </a:p>
          <a:p>
            <a:endParaRPr lang="en-US" dirty="0"/>
          </a:p>
          <a:p>
            <a:r>
              <a:rPr lang="en-US" dirty="0" smtClean="0"/>
              <a:t>Why would any of these have any preference as to the kind of thing that I 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7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‘I’ = Sense of Self?</a:t>
            </a:r>
          </a:p>
          <a:p>
            <a:r>
              <a:rPr lang="en-US" dirty="0" smtClean="0"/>
              <a:t>Problematic:  </a:t>
            </a:r>
          </a:p>
          <a:p>
            <a:pPr lvl="1"/>
            <a:r>
              <a:rPr lang="en-US" dirty="0" smtClean="0"/>
              <a:t>I can have ‘wrong’ sense of self</a:t>
            </a:r>
          </a:p>
          <a:p>
            <a:pPr lvl="2"/>
            <a:r>
              <a:rPr lang="en-US" dirty="0" smtClean="0"/>
              <a:t>E.g. I may think I am Jesus!</a:t>
            </a:r>
          </a:p>
          <a:p>
            <a:r>
              <a:rPr lang="en-US" dirty="0" smtClean="0"/>
              <a:t>Still: sense of self is a kind of ‘narrative self’ or ‘biographical self’ … mostly formed by memories</a:t>
            </a:r>
          </a:p>
          <a:p>
            <a:pPr lvl="1"/>
            <a:r>
              <a:rPr lang="en-US" dirty="0" smtClean="0"/>
              <a:t>Memory theory of personal identity:</a:t>
            </a:r>
          </a:p>
          <a:p>
            <a:pPr lvl="2"/>
            <a:r>
              <a:rPr lang="en-US" dirty="0" smtClean="0"/>
              <a:t>Same (truly identical) person = same </a:t>
            </a:r>
            <a:r>
              <a:rPr lang="en-US" dirty="0"/>
              <a:t>(truly identical) </a:t>
            </a:r>
            <a:r>
              <a:rPr lang="en-US" dirty="0" smtClean="0"/>
              <a:t>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29718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Identity Through Time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108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29718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First: A Magic Trick!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3276600" y="4846135"/>
            <a:ext cx="19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Drum roll please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and Identity Through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something change?</a:t>
            </a:r>
          </a:p>
          <a:p>
            <a:endParaRPr lang="en-US" dirty="0"/>
          </a:p>
          <a:p>
            <a:r>
              <a:rPr lang="en-US" dirty="0" smtClean="0"/>
              <a:t>How can something no longer be the same (because it changed), yet still be the same (because it is still there)?</a:t>
            </a:r>
          </a:p>
          <a:p>
            <a:endParaRPr lang="en-US" dirty="0"/>
          </a:p>
          <a:p>
            <a:r>
              <a:rPr lang="en-US" dirty="0" smtClean="0"/>
              <a:t>Our answer: Because it only changes its qualitatively identity, but not its true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Retaining </a:t>
            </a:r>
            <a:r>
              <a:rPr lang="en-US" dirty="0"/>
              <a:t>Q</a:t>
            </a:r>
            <a:r>
              <a:rPr lang="en-US" dirty="0" smtClean="0"/>
              <a:t>ualitative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what point is something not *that kind* of thing anymore?</a:t>
            </a:r>
          </a:p>
          <a:p>
            <a:pPr lvl="1"/>
            <a:r>
              <a:rPr lang="en-US" dirty="0" smtClean="0"/>
              <a:t>When it loses the essential properties of whatever it is that makes it that kind of 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8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Persistence of identity through time:</a:t>
            </a:r>
            <a:br>
              <a:rPr lang="en-US" dirty="0" smtClean="0"/>
            </a:br>
            <a:r>
              <a:rPr lang="en-US" dirty="0" smtClean="0"/>
              <a:t>More Difficult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Disassembly and Reassembly (e.g. computer)</a:t>
            </a:r>
          </a:p>
          <a:p>
            <a:pPr lvl="1"/>
            <a:r>
              <a:rPr lang="en-US" dirty="0" smtClean="0"/>
              <a:t>Does something ever cease to exist?</a:t>
            </a:r>
          </a:p>
          <a:p>
            <a:pPr lvl="2"/>
            <a:r>
              <a:rPr lang="en-US" dirty="0" smtClean="0"/>
              <a:t>When there is the possibility of ‘restoring’ something, it isn’t gone, </a:t>
            </a:r>
            <a:r>
              <a:rPr lang="en-US" dirty="0" err="1" smtClean="0"/>
              <a:t>i.e</a:t>
            </a:r>
            <a:r>
              <a:rPr lang="en-US" dirty="0" smtClean="0"/>
              <a:t> existence is relative to technological capability?</a:t>
            </a:r>
          </a:p>
          <a:p>
            <a:r>
              <a:rPr lang="en-US" dirty="0" smtClean="0"/>
              <a:t>Splits (e.g. break piece of chalk in two)</a:t>
            </a:r>
          </a:p>
          <a:p>
            <a:r>
              <a:rPr lang="en-US" dirty="0" smtClean="0"/>
              <a:t>Mergers (e.g. merge two heaps of sand)</a:t>
            </a:r>
          </a:p>
          <a:p>
            <a:r>
              <a:rPr lang="en-US" dirty="0" smtClean="0"/>
              <a:t>More difficult splits (e.g. mitosis)</a:t>
            </a:r>
          </a:p>
          <a:p>
            <a:r>
              <a:rPr lang="en-US" dirty="0" smtClean="0"/>
              <a:t>More difficult mergers (</a:t>
            </a:r>
            <a:r>
              <a:rPr lang="en-US" dirty="0" err="1" smtClean="0"/>
              <a:t>Tuvix</a:t>
            </a:r>
            <a:r>
              <a:rPr lang="en-US" dirty="0" smtClean="0"/>
              <a:t>!)</a:t>
            </a:r>
          </a:p>
          <a:p>
            <a:r>
              <a:rPr lang="en-US" dirty="0" smtClean="0"/>
              <a:t>Combinations thereof (Ship of Theseus!)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Ship of </a:t>
            </a:r>
            <a:r>
              <a:rPr lang="en-US" dirty="0" smtClean="0"/>
              <a:t>Theseus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752600"/>
            <a:ext cx="4800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of Personal Identity ≠</a:t>
            </a:r>
            <a:br>
              <a:rPr lang="en-US" dirty="0" smtClean="0"/>
            </a:br>
            <a:r>
              <a:rPr lang="en-US" dirty="0" smtClean="0"/>
              <a:t>Mind-Body Problem!!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different problems:</a:t>
            </a:r>
          </a:p>
          <a:p>
            <a:pPr lvl="1"/>
            <a:r>
              <a:rPr lang="en-US" dirty="0" smtClean="0"/>
              <a:t>Mind-body problem: what is mind?</a:t>
            </a:r>
          </a:p>
          <a:p>
            <a:pPr lvl="1"/>
            <a:r>
              <a:rPr lang="en-US" dirty="0"/>
              <a:t>Problem of Personal </a:t>
            </a:r>
            <a:r>
              <a:rPr lang="en-US" dirty="0" smtClean="0"/>
              <a:t>Identity: what is ‘you’?</a:t>
            </a:r>
          </a:p>
          <a:p>
            <a:r>
              <a:rPr lang="en-US" dirty="0" smtClean="0"/>
              <a:t>For example, one can say and argue that personal identity is defined by one’s mind without saying anything about whether that mind is something physical or non-physical.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3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0200" y="2514600"/>
            <a:ext cx="655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Qualitative Identity vs True Identity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445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Materialism and Dualism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Still, there *are* some correlations …</a:t>
            </a:r>
          </a:p>
          <a:p>
            <a:r>
              <a:rPr lang="en-US" dirty="0" smtClean="0"/>
              <a:t>A dualist is likely to go with the mind view</a:t>
            </a:r>
          </a:p>
          <a:p>
            <a:r>
              <a:rPr lang="en-US" dirty="0" smtClean="0"/>
              <a:t>But a materialist can still go both ways:</a:t>
            </a:r>
          </a:p>
          <a:p>
            <a:pPr lvl="1"/>
            <a:r>
              <a:rPr lang="en-US" dirty="0" smtClean="0"/>
              <a:t>A materialist who thinks that the brain holds the ‘essence’ of who we are holds a mind view, not a body view.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Identity through Time </a:t>
            </a:r>
            <a:br>
              <a:rPr lang="en-US" dirty="0" smtClean="0"/>
            </a:br>
            <a:r>
              <a:rPr lang="en-US" dirty="0" smtClean="0"/>
              <a:t>on the Body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I am my body, would any change to my body mean that I no longer exist? E.g. if I lose a hand … or even a hair?</a:t>
            </a:r>
          </a:p>
          <a:p>
            <a:endParaRPr lang="en-US" dirty="0"/>
          </a:p>
          <a:p>
            <a:r>
              <a:rPr lang="en-US" dirty="0" smtClean="0"/>
              <a:t>No, because those are mere </a:t>
            </a:r>
            <a:r>
              <a:rPr lang="en-US" i="1" dirty="0" smtClean="0"/>
              <a:t>qualitative</a:t>
            </a:r>
            <a:r>
              <a:rPr lang="en-US" dirty="0" smtClean="0"/>
              <a:t> changes … in terms of </a:t>
            </a:r>
            <a:r>
              <a:rPr lang="en-US" i="1" dirty="0" smtClean="0"/>
              <a:t>true</a:t>
            </a:r>
            <a:r>
              <a:rPr lang="en-US" dirty="0" smtClean="0"/>
              <a:t> identity, that body is still the same body (it is still *that* body, and not some other body), and hence it is still me.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OK, so some change is ok … but what about more radical change, like losing all limbs? What is the ‘end’ of ‘you’?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Personal Identity through Time </a:t>
            </a:r>
            <a:br>
              <a:rPr lang="en-US" dirty="0"/>
            </a:br>
            <a:r>
              <a:rPr lang="en-US" dirty="0"/>
              <a:t>on the </a:t>
            </a:r>
            <a:r>
              <a:rPr lang="en-US" dirty="0" smtClean="0"/>
              <a:t>Mind </a:t>
            </a:r>
            <a:r>
              <a:rPr lang="en-US" dirty="0"/>
              <a:t>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I am my </a:t>
            </a:r>
            <a:r>
              <a:rPr lang="en-US" dirty="0" smtClean="0"/>
              <a:t>mind, </a:t>
            </a:r>
            <a:r>
              <a:rPr lang="en-US" dirty="0"/>
              <a:t>would any change to my </a:t>
            </a:r>
            <a:r>
              <a:rPr lang="en-US" dirty="0" smtClean="0"/>
              <a:t>mind </a:t>
            </a:r>
            <a:r>
              <a:rPr lang="en-US" dirty="0"/>
              <a:t>mean that I no longer exist? E.g. if I lose </a:t>
            </a:r>
            <a:r>
              <a:rPr lang="en-US" dirty="0" smtClean="0"/>
              <a:t>or gain a memory?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</a:t>
            </a:r>
            <a:r>
              <a:rPr lang="en-US" dirty="0"/>
              <a:t>, because </a:t>
            </a:r>
            <a:r>
              <a:rPr lang="en-US" dirty="0" smtClean="0"/>
              <a:t>those </a:t>
            </a:r>
            <a:r>
              <a:rPr lang="en-US" dirty="0"/>
              <a:t>are mere </a:t>
            </a:r>
            <a:r>
              <a:rPr lang="en-US" i="1" dirty="0"/>
              <a:t>qualitative</a:t>
            </a:r>
            <a:r>
              <a:rPr lang="en-US" dirty="0"/>
              <a:t> changes … in terms of </a:t>
            </a:r>
            <a:r>
              <a:rPr lang="en-US" i="1" dirty="0"/>
              <a:t>true</a:t>
            </a:r>
            <a:r>
              <a:rPr lang="en-US" dirty="0"/>
              <a:t> identity, that </a:t>
            </a:r>
            <a:r>
              <a:rPr lang="en-US" dirty="0" smtClean="0"/>
              <a:t>mind </a:t>
            </a:r>
            <a:r>
              <a:rPr lang="en-US" dirty="0"/>
              <a:t>is still that </a:t>
            </a:r>
            <a:r>
              <a:rPr lang="en-US" dirty="0" smtClean="0"/>
              <a:t>mind, </a:t>
            </a:r>
            <a:r>
              <a:rPr lang="en-US" dirty="0"/>
              <a:t>and hence it is still me.</a:t>
            </a:r>
          </a:p>
          <a:p>
            <a:endParaRPr lang="en-US" dirty="0" smtClean="0"/>
          </a:p>
          <a:p>
            <a:r>
              <a:rPr lang="en-US" dirty="0"/>
              <a:t>OK, so some change is ok … but what about more radical change, like </a:t>
            </a:r>
            <a:r>
              <a:rPr lang="en-US" dirty="0" smtClean="0"/>
              <a:t>getting Alzheimer’s? What </a:t>
            </a:r>
            <a:r>
              <a:rPr lang="en-US" dirty="0"/>
              <a:t>is the ‘end’ of ‘you’?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Phinaes</a:t>
            </a:r>
            <a:r>
              <a:rPr lang="en-US" dirty="0" smtClean="0"/>
              <a:t> Gage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say: </a:t>
            </a:r>
            <a:r>
              <a:rPr lang="en-US" dirty="0" err="1" smtClean="0"/>
              <a:t>Phinaes</a:t>
            </a:r>
            <a:r>
              <a:rPr lang="en-US" dirty="0" smtClean="0"/>
              <a:t> Gage had a terrible accident, and now he is a different person from before</a:t>
            </a:r>
          </a:p>
          <a:p>
            <a:endParaRPr lang="en-US" dirty="0"/>
          </a:p>
          <a:p>
            <a:r>
              <a:rPr lang="en-US" dirty="0" smtClean="0"/>
              <a:t>2 ways of looking at this:</a:t>
            </a:r>
          </a:p>
          <a:p>
            <a:pPr lvl="1"/>
            <a:r>
              <a:rPr lang="en-US" dirty="0"/>
              <a:t>He changed, </a:t>
            </a:r>
            <a:r>
              <a:rPr lang="en-US" dirty="0" smtClean="0"/>
              <a:t>sure, but he is only a different person qualitatively. </a:t>
            </a:r>
            <a:r>
              <a:rPr lang="en-US" dirty="0"/>
              <a:t>I</a:t>
            </a:r>
            <a:r>
              <a:rPr lang="en-US" dirty="0" smtClean="0"/>
              <a:t>t is still </a:t>
            </a:r>
            <a:r>
              <a:rPr lang="en-US" dirty="0" err="1" smtClean="0"/>
              <a:t>Phinaes</a:t>
            </a:r>
            <a:r>
              <a:rPr lang="en-US" dirty="0" smtClean="0"/>
              <a:t> Gage. He is still there. Why? Because it is still the same body</a:t>
            </a:r>
          </a:p>
          <a:p>
            <a:pPr lvl="1"/>
            <a:r>
              <a:rPr lang="en-US" dirty="0" smtClean="0"/>
              <a:t>He is truly a different person. Indeed, Phineas Gage is gone … there is a new person now. Why? Because there is a completely different mind. Sure, there is still the same body (though qualitatively changed), but it is the body of a different person.</a:t>
            </a:r>
          </a:p>
        </p:txBody>
      </p:sp>
    </p:spTree>
    <p:extLst>
      <p:ext uri="{BB962C8B-B14F-4D97-AF65-F5344CB8AC3E}">
        <p14:creationId xmlns:p14="http://schemas.microsoft.com/office/powerpoint/2010/main" val="2923307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Biology text: “In mitosis, a single cell divides into two identical cells”</a:t>
            </a:r>
          </a:p>
          <a:p>
            <a:endParaRPr lang="en-US" dirty="0" smtClean="0"/>
          </a:p>
          <a:p>
            <a:r>
              <a:rPr lang="en-US" dirty="0" smtClean="0"/>
              <a:t>Here, by ‘identical’ the biology text means the cells are:</a:t>
            </a:r>
          </a:p>
          <a:p>
            <a:endParaRPr lang="en-US" dirty="0" smtClean="0"/>
          </a:p>
          <a:p>
            <a:r>
              <a:rPr lang="en-US" dirty="0" smtClean="0"/>
              <a:t>A. qualitatively identical</a:t>
            </a:r>
          </a:p>
          <a:p>
            <a:r>
              <a:rPr lang="en-US" dirty="0" smtClean="0"/>
              <a:t>B. truly identical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these two claims:</a:t>
            </a:r>
          </a:p>
          <a:p>
            <a:r>
              <a:rPr lang="en-US" dirty="0" smtClean="0"/>
              <a:t>I. Qualitative identity implies true identity</a:t>
            </a:r>
            <a:endParaRPr lang="en-US" dirty="0"/>
          </a:p>
          <a:p>
            <a:r>
              <a:rPr lang="en-US" dirty="0" smtClean="0"/>
              <a:t>II. True identity implies qualitative identity</a:t>
            </a:r>
          </a:p>
          <a:p>
            <a:endParaRPr lang="en-US" dirty="0"/>
          </a:p>
          <a:p>
            <a:r>
              <a:rPr lang="en-US" dirty="0" smtClean="0"/>
              <a:t>A. </a:t>
            </a:r>
            <a:r>
              <a:rPr lang="en-US" dirty="0"/>
              <a:t>I is true and II is </a:t>
            </a:r>
            <a:r>
              <a:rPr lang="en-US" dirty="0" smtClean="0"/>
              <a:t>true</a:t>
            </a:r>
            <a:endParaRPr lang="en-US" dirty="0"/>
          </a:p>
          <a:p>
            <a:r>
              <a:rPr lang="en-US" dirty="0" smtClean="0"/>
              <a:t>B. </a:t>
            </a:r>
            <a:r>
              <a:rPr lang="en-US" dirty="0"/>
              <a:t>I is true and II is false</a:t>
            </a:r>
          </a:p>
          <a:p>
            <a:r>
              <a:rPr lang="en-US" dirty="0" smtClean="0"/>
              <a:t>C. I is false and II is true</a:t>
            </a:r>
          </a:p>
          <a:p>
            <a:r>
              <a:rPr lang="en-US" dirty="0" smtClean="0"/>
              <a:t>D. I is false and II is false</a:t>
            </a:r>
          </a:p>
        </p:txBody>
      </p:sp>
    </p:spTree>
    <p:extLst>
      <p:ext uri="{BB962C8B-B14F-4D97-AF65-F5344CB8AC3E}">
        <p14:creationId xmlns:p14="http://schemas.microsoft.com/office/powerpoint/2010/main" val="69383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vs True </a:t>
            </a:r>
            <a:r>
              <a:rPr lang="en-US" dirty="0"/>
              <a:t>I</a:t>
            </a:r>
            <a:r>
              <a:rPr lang="en-US" dirty="0" smtClean="0"/>
              <a:t>dentity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428" t="43564" r="69048" b="19010"/>
          <a:stretch/>
        </p:blipFill>
        <p:spPr>
          <a:xfrm>
            <a:off x="2324462" y="1754909"/>
            <a:ext cx="4600625" cy="35061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927" y="1752600"/>
            <a:ext cx="249651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Statements involving </a:t>
            </a:r>
          </a:p>
          <a:p>
            <a:r>
              <a:rPr lang="en-US" b="1" dirty="0" smtClean="0"/>
              <a:t>qualitative identity:</a:t>
            </a:r>
          </a:p>
          <a:p>
            <a:endParaRPr lang="en-US" dirty="0"/>
          </a:p>
          <a:p>
            <a:r>
              <a:rPr lang="en-US" dirty="0" smtClean="0"/>
              <a:t>‘a is a cube’</a:t>
            </a:r>
          </a:p>
          <a:p>
            <a:endParaRPr lang="en-US" dirty="0"/>
          </a:p>
          <a:p>
            <a:r>
              <a:rPr lang="en-US" dirty="0" smtClean="0"/>
              <a:t>‘c is small’</a:t>
            </a:r>
          </a:p>
          <a:p>
            <a:endParaRPr lang="en-US" dirty="0"/>
          </a:p>
          <a:p>
            <a:r>
              <a:rPr lang="en-US" dirty="0" smtClean="0"/>
              <a:t>‘a and d have the </a:t>
            </a:r>
          </a:p>
          <a:p>
            <a:r>
              <a:rPr lang="en-US" dirty="0" smtClean="0"/>
              <a:t>same shape but not </a:t>
            </a:r>
          </a:p>
          <a:p>
            <a:r>
              <a:rPr lang="en-US" dirty="0" smtClean="0"/>
              <a:t>the same size’</a:t>
            </a:r>
          </a:p>
          <a:p>
            <a:endParaRPr lang="en-US" dirty="0"/>
          </a:p>
          <a:p>
            <a:r>
              <a:rPr lang="en-US" dirty="0" smtClean="0"/>
              <a:t>‘a and c have the </a:t>
            </a:r>
          </a:p>
          <a:p>
            <a:r>
              <a:rPr lang="en-US" dirty="0" smtClean="0"/>
              <a:t>same shape and size’</a:t>
            </a:r>
          </a:p>
          <a:p>
            <a:endParaRPr lang="en-US" dirty="0"/>
          </a:p>
          <a:p>
            <a:r>
              <a:rPr lang="en-US" dirty="0" smtClean="0"/>
              <a:t>‘a and d are similar’</a:t>
            </a:r>
          </a:p>
          <a:p>
            <a:endParaRPr lang="en-US" dirty="0"/>
          </a:p>
          <a:p>
            <a:r>
              <a:rPr lang="en-US" dirty="0" smtClean="0"/>
              <a:t>‘a and c are exactly alike’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71937" y="1754909"/>
            <a:ext cx="22378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Statements involving </a:t>
            </a:r>
          </a:p>
          <a:p>
            <a:r>
              <a:rPr lang="en-US" b="1" dirty="0" smtClean="0"/>
              <a:t>true identity:</a:t>
            </a:r>
          </a:p>
          <a:p>
            <a:endParaRPr lang="en-US" dirty="0"/>
          </a:p>
          <a:p>
            <a:r>
              <a:rPr lang="en-US" dirty="0" smtClean="0"/>
              <a:t>‘The object to the </a:t>
            </a:r>
          </a:p>
          <a:p>
            <a:r>
              <a:rPr lang="en-US" dirty="0"/>
              <a:t>r</a:t>
            </a:r>
            <a:r>
              <a:rPr lang="en-US" dirty="0" smtClean="0"/>
              <a:t>ight of d is f’</a:t>
            </a:r>
          </a:p>
          <a:p>
            <a:endParaRPr lang="en-US" dirty="0"/>
          </a:p>
          <a:p>
            <a:r>
              <a:rPr lang="en-US" dirty="0" smtClean="0"/>
              <a:t>‘a and c are different </a:t>
            </a:r>
          </a:p>
          <a:p>
            <a:r>
              <a:rPr lang="en-US" dirty="0" smtClean="0"/>
              <a:t>objects’</a:t>
            </a:r>
          </a:p>
          <a:p>
            <a:endParaRPr lang="en-US" dirty="0"/>
          </a:p>
          <a:p>
            <a:r>
              <a:rPr lang="en-US" dirty="0" smtClean="0"/>
              <a:t>‘a and b are the same</a:t>
            </a:r>
          </a:p>
          <a:p>
            <a:r>
              <a:rPr lang="en-US" dirty="0" smtClean="0"/>
              <a:t>object’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and Properties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1" y="1600200"/>
            <a:ext cx="8229600" cy="248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Ambiguity:</a:t>
            </a:r>
            <a:r>
              <a:rPr lang="en-US" dirty="0" smtClean="0"/>
              <a:t> ‘a and c are the same’</a:t>
            </a:r>
          </a:p>
          <a:p>
            <a:pPr lvl="1"/>
            <a:r>
              <a:rPr lang="en-US" dirty="0" smtClean="0"/>
              <a:t>Do we mean: they are qualitatively the same? I.e. do they have the same properties? Answer: Yes</a:t>
            </a:r>
          </a:p>
          <a:p>
            <a:pPr lvl="1"/>
            <a:r>
              <a:rPr lang="en-US" dirty="0" smtClean="0"/>
              <a:t>Or do we mean: are they truly the same? I.e. are they the same object?  Answer: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2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Leibniz’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Has two components:</a:t>
            </a:r>
          </a:p>
          <a:p>
            <a:r>
              <a:rPr lang="en-US" dirty="0" smtClean="0"/>
              <a:t>Identity of </a:t>
            </a:r>
            <a:r>
              <a:rPr lang="en-US" dirty="0" err="1" smtClean="0"/>
              <a:t>Indiscernables</a:t>
            </a:r>
            <a:r>
              <a:rPr lang="en-US" dirty="0" smtClean="0"/>
              <a:t> (or: two thigs are truly identical if they are perfectly </a:t>
            </a:r>
            <a:r>
              <a:rPr lang="en-US" dirty="0" err="1" smtClean="0"/>
              <a:t>quialitatively</a:t>
            </a:r>
            <a:r>
              <a:rPr lang="en-US" dirty="0" smtClean="0"/>
              <a:t> identical)</a:t>
            </a:r>
          </a:p>
          <a:p>
            <a:r>
              <a:rPr lang="en-US" dirty="0" err="1" smtClean="0"/>
              <a:t>Indiscernability</a:t>
            </a:r>
            <a:r>
              <a:rPr lang="en-US" dirty="0" smtClean="0"/>
              <a:t> of </a:t>
            </a:r>
            <a:r>
              <a:rPr lang="en-US" dirty="0" err="1" smtClean="0"/>
              <a:t>Identicals</a:t>
            </a:r>
            <a:r>
              <a:rPr lang="en-US" dirty="0" smtClean="0"/>
              <a:t> (or: two things are perfectly qualitatively identical if they are truly identical)</a:t>
            </a:r>
          </a:p>
          <a:p>
            <a:r>
              <a:rPr lang="en-US" dirty="0" smtClean="0"/>
              <a:t>Does this work: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and c are qualitatively identical, but not truly identical</a:t>
            </a:r>
          </a:p>
          <a:p>
            <a:pPr lvl="2"/>
            <a:r>
              <a:rPr lang="en-US" dirty="0" smtClean="0"/>
              <a:t>Of course, one can argue that a and c are in different locations</a:t>
            </a:r>
          </a:p>
          <a:p>
            <a:pPr lvl="3"/>
            <a:r>
              <a:rPr lang="en-US" dirty="0" smtClean="0"/>
              <a:t>But is location a ‘property’?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7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‘Things’ and Kinds of ‘Things’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‘Things’ have a ‘qualitative’ identity</a:t>
            </a:r>
          </a:p>
          <a:p>
            <a:pPr lvl="1"/>
            <a:r>
              <a:rPr lang="en-US" dirty="0" smtClean="0"/>
              <a:t>They are that ‘kind’ of thing</a:t>
            </a:r>
          </a:p>
          <a:p>
            <a:pPr lvl="1"/>
            <a:r>
              <a:rPr lang="en-US" dirty="0" smtClean="0"/>
              <a:t>This book is a book</a:t>
            </a:r>
          </a:p>
          <a:p>
            <a:pPr lvl="1"/>
            <a:r>
              <a:rPr lang="en-US" i="1" dirty="0" smtClean="0"/>
              <a:t>What</a:t>
            </a:r>
            <a:r>
              <a:rPr lang="en-US" dirty="0" smtClean="0"/>
              <a:t> is it?</a:t>
            </a:r>
          </a:p>
          <a:p>
            <a:r>
              <a:rPr lang="en-US" dirty="0" smtClean="0"/>
              <a:t>‘Things’ have a ‘true’ identity</a:t>
            </a:r>
          </a:p>
          <a:p>
            <a:pPr lvl="1"/>
            <a:r>
              <a:rPr lang="en-US" dirty="0" smtClean="0"/>
              <a:t>Two things are two things, even if they are qualitatively exactly alike</a:t>
            </a:r>
          </a:p>
          <a:p>
            <a:pPr lvl="1"/>
            <a:r>
              <a:rPr lang="en-US" dirty="0" smtClean="0"/>
              <a:t>This book is this specific book</a:t>
            </a:r>
          </a:p>
          <a:p>
            <a:pPr lvl="1"/>
            <a:r>
              <a:rPr lang="en-US" dirty="0" smtClean="0"/>
              <a:t>This book is a particular instance of ‘</a:t>
            </a:r>
            <a:r>
              <a:rPr lang="en-US" dirty="0" err="1" smtClean="0"/>
              <a:t>bookness</a:t>
            </a:r>
            <a:r>
              <a:rPr lang="en-US" dirty="0" smtClean="0"/>
              <a:t>’</a:t>
            </a:r>
          </a:p>
          <a:p>
            <a:pPr lvl="1"/>
            <a:r>
              <a:rPr lang="en-US" i="1" dirty="0" smtClean="0"/>
              <a:t>Which</a:t>
            </a:r>
            <a:r>
              <a:rPr lang="en-US" dirty="0" smtClean="0"/>
              <a:t> is it?</a:t>
            </a:r>
          </a:p>
        </p:txBody>
      </p:sp>
    </p:spTree>
    <p:extLst>
      <p:ext uri="{BB962C8B-B14F-4D97-AF65-F5344CB8AC3E}">
        <p14:creationId xmlns:p14="http://schemas.microsoft.com/office/powerpoint/2010/main" val="7862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and Accidental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something </a:t>
            </a:r>
            <a:r>
              <a:rPr lang="en-US" dirty="0"/>
              <a:t>*</a:t>
            </a:r>
            <a:r>
              <a:rPr lang="en-US" dirty="0" smtClean="0"/>
              <a:t>that* kind of 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DVD of “The Matrix” is qualitatively similar (if not identical) to your DVD of the Matrix, but they are not truly identical (there are 2 DVD’s not one)</a:t>
            </a:r>
          </a:p>
          <a:p>
            <a:r>
              <a:rPr lang="en-US" dirty="0" smtClean="0"/>
              <a:t>So, can there be two ‘Matrix’ movies?</a:t>
            </a:r>
          </a:p>
          <a:p>
            <a:r>
              <a:rPr lang="en-US" dirty="0" smtClean="0"/>
              <a:t>One could argue that there is still only one ‘Matrix’ movie, despite how many physical representations (such as DVD’s) there are of that movie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9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7638</TotalTime>
  <Words>2508</Words>
  <Application>Microsoft Office PowerPoint</Application>
  <PresentationFormat>On-screen Show (4:3)</PresentationFormat>
  <Paragraphs>252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The Problem of Personal Identity</vt:lpstr>
      <vt:lpstr>PowerPoint Presentation</vt:lpstr>
      <vt:lpstr>PowerPoint Presentation</vt:lpstr>
      <vt:lpstr>Qualitative vs True Identity</vt:lpstr>
      <vt:lpstr>Objects and Properties</vt:lpstr>
      <vt:lpstr>Leibniz’ Law</vt:lpstr>
      <vt:lpstr>‘Things’ and Kinds of ‘Things’</vt:lpstr>
      <vt:lpstr>Essential and Accidental Properties</vt:lpstr>
      <vt:lpstr>Movies</vt:lpstr>
      <vt:lpstr>PowerPoint Presentation</vt:lpstr>
      <vt:lpstr>What am I?</vt:lpstr>
      <vt:lpstr>Is my ‘personal identity’ the same as my Identity as a Person?</vt:lpstr>
      <vt:lpstr>Who am I?</vt:lpstr>
      <vt:lpstr>The ‘Self’</vt:lpstr>
      <vt:lpstr>Body View</vt:lpstr>
      <vt:lpstr>Mind View</vt:lpstr>
      <vt:lpstr>Materialism and the Mind View</vt:lpstr>
      <vt:lpstr>Identifying and Differentiating People</vt:lpstr>
      <vt:lpstr>Other Views</vt:lpstr>
      <vt:lpstr>Is the way that something can be identified the same as its identity?</vt:lpstr>
      <vt:lpstr>Maybe we should go back to:  What am I?</vt:lpstr>
      <vt:lpstr>Sense of Self</vt:lpstr>
      <vt:lpstr>PowerPoint Presentation</vt:lpstr>
      <vt:lpstr>PowerPoint Presentation</vt:lpstr>
      <vt:lpstr>Change and Identity Through Time</vt:lpstr>
      <vt:lpstr>Retaining Qualitative Identity</vt:lpstr>
      <vt:lpstr>Persistence of identity through time: More Difficult Cases</vt:lpstr>
      <vt:lpstr>Ship of Theseus</vt:lpstr>
      <vt:lpstr>Problem of Personal Identity ≠ Mind-Body Problem!!</vt:lpstr>
      <vt:lpstr>Materialism and Dualism</vt:lpstr>
      <vt:lpstr>Personal Identity through Time  on the Body View</vt:lpstr>
      <vt:lpstr>Personal Identity through Time  on the Mind View</vt:lpstr>
      <vt:lpstr>Case Study: Phinaes Gage</vt:lpstr>
      <vt:lpstr>Quiz 1</vt:lpstr>
      <vt:lpstr>Quiz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Personal Identity</dc:title>
  <dc:creator>A_Mark Maiellaro</dc:creator>
  <cp:lastModifiedBy>Van Heuveln, Bram</cp:lastModifiedBy>
  <cp:revision>70</cp:revision>
  <dcterms:created xsi:type="dcterms:W3CDTF">2014-09-25T21:42:00Z</dcterms:created>
  <dcterms:modified xsi:type="dcterms:W3CDTF">2019-12-19T18:59:09Z</dcterms:modified>
</cp:coreProperties>
</file>