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76" r:id="rId3"/>
    <p:sldId id="385" r:id="rId4"/>
    <p:sldId id="312" r:id="rId5"/>
    <p:sldId id="310" r:id="rId6"/>
    <p:sldId id="292" r:id="rId7"/>
    <p:sldId id="377" r:id="rId8"/>
    <p:sldId id="293" r:id="rId9"/>
    <p:sldId id="379" r:id="rId10"/>
    <p:sldId id="380" r:id="rId11"/>
    <p:sldId id="382" r:id="rId12"/>
    <p:sldId id="383" r:id="rId13"/>
    <p:sldId id="386" r:id="rId14"/>
    <p:sldId id="369" r:id="rId15"/>
    <p:sldId id="294" r:id="rId16"/>
    <p:sldId id="300" r:id="rId17"/>
    <p:sldId id="373" r:id="rId18"/>
    <p:sldId id="363" r:id="rId19"/>
    <p:sldId id="361" r:id="rId20"/>
    <p:sldId id="348" r:id="rId21"/>
    <p:sldId id="384" r:id="rId22"/>
    <p:sldId id="341" r:id="rId23"/>
    <p:sldId id="343" r:id="rId24"/>
    <p:sldId id="387" r:id="rId25"/>
    <p:sldId id="340" r:id="rId26"/>
    <p:sldId id="378" r:id="rId27"/>
    <p:sldId id="388" r:id="rId28"/>
    <p:sldId id="314" r:id="rId29"/>
    <p:sldId id="29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9294-0923-4777-9693-22D5BCD488D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DA1A2-F482-427F-BE10-6477D7E9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5EFA7-75EF-4321-807F-C4F7BB84F1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A1370-235D-4E67-AC35-F2D4C34A7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F6C95-7F1E-49C7-8B17-C2B2DBF72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31BB4-2CB0-4AAB-984E-4E8CB2ED3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73604-8CFE-4B01-BA7A-82D763E3A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D93EE-381C-46AB-B551-4A96306E9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68B3-3B47-4372-BF4B-D636C0A0E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445A1-D6EE-4511-A379-3C645C090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128D8-20F9-470C-9126-DF8B45E30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ACFC0-B407-4E36-9DD8-5725B627E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2F4FD-431A-4397-BD77-B48B0A75E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BC6417-5BA9-42EB-BA5C-6934076D50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Turing Test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Minds &amp; </a:t>
            </a:r>
            <a:r>
              <a:rPr lang="en-US" dirty="0" smtClean="0"/>
              <a:t>Machines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Intelligence?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Seems like a strange way to *define* intelligence:</a:t>
            </a:r>
          </a:p>
          <a:p>
            <a:pPr lvl="1"/>
            <a:r>
              <a:rPr lang="en-US" dirty="0" smtClean="0"/>
              <a:t>Is this what intelligence *is*?!</a:t>
            </a:r>
          </a:p>
          <a:p>
            <a:pPr lvl="1"/>
            <a:r>
              <a:rPr lang="en-US" dirty="0" smtClean="0"/>
              <a:t>And didn’t Turing say that he thought it was pointless to try and define intelligence?</a:t>
            </a:r>
          </a:p>
          <a:p>
            <a:r>
              <a:rPr lang="en-US" dirty="0" smtClean="0"/>
              <a:t>Maybe it is an *operational* definition of </a:t>
            </a:r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It doesn’t define what intelligence is, but still provides us with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dirty="0" smtClean="0"/>
              <a:t>n </a:t>
            </a:r>
            <a:r>
              <a:rPr lang="en-US" dirty="0" smtClean="0"/>
              <a:t>objective way to ‘measure’ </a:t>
            </a:r>
            <a:r>
              <a:rPr lang="en-US" dirty="0" smtClean="0"/>
              <a:t>or ‘gauge’ intelligence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628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Operational Definition?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dirty="0"/>
              <a:t>second is the duration of 9,192,631,770 periods of the radiation corresponding to the transition between the two hyperfine levels of the ground state of the </a:t>
            </a:r>
            <a:r>
              <a:rPr lang="en-US" dirty="0" smtClean="0"/>
              <a:t>cesium 133 </a:t>
            </a:r>
            <a:r>
              <a:rPr lang="en-US" dirty="0"/>
              <a:t>atom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4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Non-human like forms of intelligence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Goes against F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I</a:t>
                </a:r>
              </a:p>
              <a:p>
                <a:r>
                  <a:rPr lang="en-US" dirty="0" smtClean="0"/>
                  <a:t>But maybe we still have: 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22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Standard Interpretation of the Turing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94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‘Passing’ the </a:t>
            </a:r>
            <a:r>
              <a:rPr lang="en-US" dirty="0" smtClean="0"/>
              <a:t>Turing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interrogator cannot figure out who is the machine and who is the human, then the machine is said to ‘pass the Turing Test’.</a:t>
            </a:r>
          </a:p>
          <a:p>
            <a:r>
              <a:rPr lang="en-US" dirty="0" smtClean="0"/>
              <a:t>If a machine passes the Turing Test, then we should consider it intelligent.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2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 for AI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669925"/>
          </a:xfrm>
        </p:spPr>
        <p:txBody>
          <a:bodyPr/>
          <a:lstStyle/>
          <a:p>
            <a:pPr lvl="1">
              <a:buFontTx/>
              <a:buNone/>
            </a:pPr>
            <a:r>
              <a:rPr lang="en-US"/>
              <a:t>Premise 1: Machines can pass the Turing Test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3357563"/>
            <a:ext cx="8339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800">
                <a:latin typeface="Arial Unicode MS" pitchFamily="34" charset="-128"/>
              </a:rPr>
              <a:t>Premise 2: Anything that passes the Turing Test </a:t>
            </a:r>
            <a:br>
              <a:rPr lang="en-US" sz="2800">
                <a:latin typeface="Arial Unicode MS" pitchFamily="34" charset="-128"/>
              </a:rPr>
            </a:br>
            <a:r>
              <a:rPr lang="en-US" sz="2800">
                <a:latin typeface="Arial Unicode MS" pitchFamily="34" charset="-128"/>
              </a:rPr>
              <a:t>is intelligent</a:t>
            </a:r>
          </a:p>
          <a:p>
            <a:endParaRPr lang="en-US" sz="2400">
              <a:latin typeface="Arial Unicode MS" pitchFamily="34" charset="-128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85800" y="5029200"/>
            <a:ext cx="7543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800">
                <a:latin typeface="Arial Unicode MS" pitchFamily="34" charset="-128"/>
              </a:rPr>
              <a:t>Conclusion: Machines can be intelligent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219200" y="46482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Machines pass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Turing </a:t>
            </a:r>
            <a:r>
              <a:rPr lang="en-US" dirty="0"/>
              <a:t>Test?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4724691" cy="4724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Objections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Machines can’t have emotions</a:t>
            </a:r>
          </a:p>
          <a:p>
            <a:pPr lvl="1"/>
            <a:r>
              <a:rPr lang="en-US" dirty="0" smtClean="0"/>
              <a:t>They can’t make moral judgments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Machines can only do what they’re programmed to do:</a:t>
            </a:r>
          </a:p>
          <a:p>
            <a:pPr lvl="1"/>
            <a:r>
              <a:rPr lang="en-US" dirty="0" smtClean="0"/>
              <a:t>They can’t learn</a:t>
            </a:r>
          </a:p>
          <a:p>
            <a:pPr lvl="1"/>
            <a:r>
              <a:rPr lang="en-US" dirty="0" smtClean="0"/>
              <a:t>They can’t adapt</a:t>
            </a:r>
          </a:p>
          <a:p>
            <a:pPr lvl="1"/>
            <a:r>
              <a:rPr lang="en-US" dirty="0" smtClean="0"/>
              <a:t>They can’t do anything creative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3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Anything that Passes the Turing Test Intelligent?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591834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Typical Objections</a:t>
            </a:r>
            <a:endParaRPr lang="en-US" sz="40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Only tests for ‘verbal’ intelligence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What about other kinds of intelligence?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Test is sloppy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Who is interrogator? What is conversation about?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Test can be passed by simple tricks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Eliza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Machines be Persons?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legal contexts, a person is something with certain rights … often linked to their interests:</a:t>
            </a:r>
          </a:p>
          <a:p>
            <a:pPr lvl="1"/>
            <a:r>
              <a:rPr lang="en-US" sz="2400" dirty="0" smtClean="0"/>
              <a:t>To have a right about X, one needs to have an interest in X</a:t>
            </a:r>
          </a:p>
          <a:p>
            <a:pPr lvl="1"/>
            <a:r>
              <a:rPr lang="en-US" sz="2400" dirty="0" smtClean="0"/>
              <a:t>But to have an interest in X, one needs to be mentally aware of X (rocks have no mind, so no interests, so no rights)</a:t>
            </a:r>
          </a:p>
          <a:p>
            <a:pPr lvl="2"/>
            <a:r>
              <a:rPr lang="en-US" sz="2400" dirty="0" smtClean="0"/>
              <a:t>So, to have a self-interest (e.g. right to one’s own life), one needs to be self-aware</a:t>
            </a:r>
            <a:r>
              <a:rPr lang="en-US" sz="2400" dirty="0" smtClean="0"/>
              <a:t>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8253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Loebner</a:t>
            </a:r>
            <a:r>
              <a:rPr lang="en-US" dirty="0"/>
              <a:t> </a:t>
            </a: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Annual competition held since 1990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$</a:t>
            </a:r>
            <a:r>
              <a:rPr lang="en-US" sz="2800" dirty="0"/>
              <a:t>25,000 is offered for the first chatterbot that judges cannot distinguish from a real human </a:t>
            </a:r>
            <a:r>
              <a:rPr lang="en-US" sz="2800" dirty="0" smtClean="0"/>
              <a:t>… never been awarded yet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Eugene </a:t>
            </a:r>
            <a:r>
              <a:rPr lang="en-US" dirty="0" err="1" smtClean="0"/>
              <a:t>Goostman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 2014, at </a:t>
            </a:r>
            <a:r>
              <a:rPr lang="en-US" sz="2800" dirty="0"/>
              <a:t>a contest marking the 60th anniversary of Turing's death, 33% of the event's judges thought that </a:t>
            </a:r>
            <a:r>
              <a:rPr lang="en-US" sz="2800" dirty="0" smtClean="0"/>
              <a:t>the chatterbot Eugene </a:t>
            </a:r>
            <a:r>
              <a:rPr lang="en-US" sz="2800" dirty="0" err="1" smtClean="0"/>
              <a:t>Goostman</a:t>
            </a:r>
            <a:r>
              <a:rPr lang="en-US" sz="2800" dirty="0" smtClean="0"/>
              <a:t> </a:t>
            </a:r>
            <a:r>
              <a:rPr lang="en-US" sz="2800" dirty="0"/>
              <a:t>was human; the event's </a:t>
            </a:r>
            <a:r>
              <a:rPr lang="en-US" sz="2800" dirty="0" err="1"/>
              <a:t>organiser</a:t>
            </a:r>
            <a:r>
              <a:rPr lang="en-US" sz="2800" dirty="0"/>
              <a:t> Kevin Warwick considered it to have passed Turing's test as a </a:t>
            </a:r>
            <a:r>
              <a:rPr lang="en-US" sz="2800" dirty="0" smtClean="0"/>
              <a:t>result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695" b="18707"/>
          <a:stretch/>
        </p:blipFill>
        <p:spPr>
          <a:xfrm>
            <a:off x="1600200" y="4038600"/>
            <a:ext cx="5943600" cy="25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6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Turing ‘Test’ as Harmful!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en-US" dirty="0"/>
              <a:t>“Essentials of Artificial Intelligence”, Ginsberg defines AI as </a:t>
            </a:r>
            <a:r>
              <a:rPr lang="en-US" i="1" dirty="0"/>
              <a:t>“the enterprise of constructing a physical symbol system that can reliably pass the Turing Test”</a:t>
            </a:r>
          </a:p>
          <a:p>
            <a:pPr>
              <a:lnSpc>
                <a:spcPct val="80000"/>
              </a:lnSpc>
            </a:pPr>
            <a:r>
              <a:rPr lang="en-US" dirty="0"/>
              <a:t>But trying to pass the test encourages building cheap tricks to convince the interrogator, which is exactly what we have seen with </a:t>
            </a:r>
            <a:r>
              <a:rPr lang="en-US" dirty="0" smtClean="0"/>
              <a:t>Eliza and other chatterbots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This </a:t>
            </a:r>
            <a:r>
              <a:rPr lang="en-US" dirty="0"/>
              <a:t>kind of work has advanced the field of AI, and our understanding of intelligence </a:t>
            </a:r>
            <a:r>
              <a:rPr lang="en-US" dirty="0" smtClean="0"/>
              <a:t>and cognition … </a:t>
            </a:r>
            <a:r>
              <a:rPr lang="en-US" dirty="0"/>
              <a:t>exactly zilch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Maybe the Turing Test (and the </a:t>
            </a:r>
            <a:r>
              <a:rPr lang="en-US" dirty="0" err="1" smtClean="0"/>
              <a:t>Loebner</a:t>
            </a:r>
            <a:r>
              <a:rPr lang="en-US" dirty="0" smtClean="0"/>
              <a:t> competition) is a kind of Grand Challenge?</a:t>
            </a:r>
          </a:p>
          <a:p>
            <a:pPr lvl="1"/>
            <a:r>
              <a:rPr lang="en-US" dirty="0" smtClean="0"/>
              <a:t>Landing people on moon</a:t>
            </a:r>
          </a:p>
          <a:p>
            <a:pPr lvl="1"/>
            <a:r>
              <a:rPr lang="en-US" dirty="0" smtClean="0"/>
              <a:t>Chess (Deep Blue)</a:t>
            </a:r>
          </a:p>
          <a:p>
            <a:pPr lvl="1"/>
            <a:r>
              <a:rPr lang="en-US" dirty="0" smtClean="0"/>
              <a:t>Urban Challenge (self-driving car)</a:t>
            </a:r>
          </a:p>
          <a:p>
            <a:pPr lvl="1"/>
            <a:r>
              <a:rPr lang="en-US" dirty="0" smtClean="0"/>
              <a:t>Jeopardy (Watson)</a:t>
            </a:r>
          </a:p>
          <a:p>
            <a:r>
              <a:rPr lang="en-US" dirty="0" smtClean="0"/>
              <a:t>But at this point in time, trying to create human-level intelligence in a computer is a Ridiculously-Grand Challenge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Non-Standard Interpretation of the Turing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25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‘Imitation Game’ vs ‘Turing Test’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But maybe Turing </a:t>
            </a:r>
            <a:r>
              <a:rPr lang="en-US" sz="3600" dirty="0"/>
              <a:t>never intended to propose any kind of </a:t>
            </a:r>
            <a:r>
              <a:rPr lang="en-US" sz="3600" i="1" dirty="0"/>
              <a:t>test</a:t>
            </a:r>
            <a:r>
              <a:rPr lang="en-US" sz="3600" dirty="0"/>
              <a:t> for machine intelligence (let alone propose a </a:t>
            </a:r>
            <a:r>
              <a:rPr lang="en-US" sz="3600" i="1" dirty="0" smtClean="0"/>
              <a:t>definition, </a:t>
            </a:r>
            <a:r>
              <a:rPr lang="en-US" sz="3600" dirty="0" smtClean="0"/>
              <a:t>as some people say he did!).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In </a:t>
            </a:r>
            <a:r>
              <a:rPr lang="en-US" sz="3200" dirty="0"/>
              <a:t>his original article Turing uses the word ‘pass’ or ‘passing’ 0 times, ‘test’ 4 times, and ‘game’ 37 times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“But Intelligence Is More than Unimaginative Donkey-Work!”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In Turing’s time, the very idea of an intelligent machine was unthinkable to many people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Maybe Turing used the Imitation Game to counter these ‘kneejerk’ reactions, and force people to think with a more open mind about this </a:t>
            </a:r>
            <a:r>
              <a:rPr lang="en-US" sz="3200" dirty="0" smtClean="0"/>
              <a:t>issue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33559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/>
              <a:t>The Imitation Game as a kind of parable to make the nay-sayers eat humble pie: Mulan!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43200"/>
            <a:ext cx="5890016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49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Pluto, Flight, and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typically treat the question as to whether machines can think as a question about a matter of fact.</a:t>
            </a:r>
          </a:p>
          <a:p>
            <a:r>
              <a:rPr lang="en-US" sz="2800" dirty="0" smtClean="0"/>
              <a:t>But maybe the question of machine intelligence is like these questions:</a:t>
            </a:r>
          </a:p>
          <a:p>
            <a:pPr lvl="1"/>
            <a:r>
              <a:rPr lang="en-US" sz="2400" dirty="0" smtClean="0"/>
              <a:t>Is Pluto a planet?</a:t>
            </a:r>
          </a:p>
          <a:p>
            <a:pPr lvl="1"/>
            <a:r>
              <a:rPr lang="en-US" sz="2400" dirty="0" smtClean="0"/>
              <a:t>Do airplanes fly?</a:t>
            </a:r>
          </a:p>
          <a:p>
            <a:r>
              <a:rPr lang="en-US" sz="2800" dirty="0" smtClean="0"/>
              <a:t>These questions will not be answered by any amount of observations alone. Instead, we have to decide whether it makes sense to regard a machine as intelligent or not.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38200" y="2362200"/>
            <a:ext cx="7597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The original question, “Can machines think?”, I believe</a:t>
            </a:r>
          </a:p>
          <a:p>
            <a:r>
              <a:rPr lang="en-US" sz="2400">
                <a:latin typeface="Times New Roman" pitchFamily="18" charset="0"/>
              </a:rPr>
              <a:t>to be too meaningless to deserve discussion. Nevertheless</a:t>
            </a:r>
          </a:p>
          <a:p>
            <a:r>
              <a:rPr lang="en-US" sz="2400">
                <a:latin typeface="Times New Roman" pitchFamily="18" charset="0"/>
              </a:rPr>
              <a:t>I believe that at the end of the century the use of words and </a:t>
            </a:r>
          </a:p>
          <a:p>
            <a:r>
              <a:rPr lang="en-US" sz="2400">
                <a:latin typeface="Times New Roman" pitchFamily="18" charset="0"/>
              </a:rPr>
              <a:t>general educated opinion will have altered so much that one</a:t>
            </a:r>
          </a:p>
          <a:p>
            <a:r>
              <a:rPr lang="en-US" sz="2400">
                <a:latin typeface="Times New Roman" pitchFamily="18" charset="0"/>
              </a:rPr>
              <a:t>will be able to speak of machines thinking without expecting</a:t>
            </a:r>
          </a:p>
          <a:p>
            <a:r>
              <a:rPr lang="en-US" sz="2400">
                <a:latin typeface="Times New Roman" pitchFamily="18" charset="0"/>
              </a:rPr>
              <a:t>to be contradicted.</a:t>
            </a:r>
          </a:p>
          <a:p>
            <a:r>
              <a:rPr lang="en-US" sz="2400">
                <a:latin typeface="Times New Roman" pitchFamily="18" charset="0"/>
              </a:rPr>
              <a:t>					-Alan Turing (1950)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Star Trek TNG: </a:t>
            </a:r>
            <a:endParaRPr lang="en-US" sz="28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Measure of a Man </a:t>
            </a:r>
            <a:endParaRPr lang="en-US" sz="2400" dirty="0" smtClean="0"/>
          </a:p>
          <a:p>
            <a:pPr lvl="1"/>
            <a:r>
              <a:rPr lang="en-US" sz="2400" dirty="0" smtClean="0"/>
              <a:t>(</a:t>
            </a:r>
            <a:r>
              <a:rPr lang="en-US" sz="2400" dirty="0"/>
              <a:t>aka ‘Data on Trial</a:t>
            </a:r>
            <a:r>
              <a:rPr lang="en-US" sz="2400" dirty="0" smtClean="0"/>
              <a:t>’)</a:t>
            </a:r>
          </a:p>
          <a:p>
            <a:r>
              <a:rPr lang="en-US" sz="2800" dirty="0" smtClean="0"/>
              <a:t>Is Commander Data a person? </a:t>
            </a:r>
          </a:p>
          <a:p>
            <a:r>
              <a:rPr lang="en-US" sz="2800" dirty="0" smtClean="0"/>
              <a:t>Does  Commander Data have rights?</a:t>
            </a:r>
          </a:p>
          <a:p>
            <a:r>
              <a:rPr lang="en-US" sz="2800" dirty="0" smtClean="0"/>
              <a:t>Is Commander Data sentient?</a:t>
            </a:r>
            <a:endParaRPr lang="en-US" sz="2800" dirty="0"/>
          </a:p>
          <a:p>
            <a:pPr lvl="1"/>
            <a:r>
              <a:rPr lang="en-US" sz="2400" dirty="0"/>
              <a:t>Is Data intelligent? Self-aware? Conscious?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1518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4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Turing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British mathematician known for:</a:t>
            </a:r>
            <a:endParaRPr lang="en-US" dirty="0"/>
          </a:p>
          <a:p>
            <a:pPr lvl="1"/>
            <a:r>
              <a:rPr lang="en-US" dirty="0"/>
              <a:t>Turing </a:t>
            </a:r>
            <a:r>
              <a:rPr lang="en-US" dirty="0" smtClean="0"/>
              <a:t>Machines (1936)</a:t>
            </a:r>
          </a:p>
          <a:p>
            <a:pPr lvl="1"/>
            <a:r>
              <a:rPr lang="en-US" dirty="0" smtClean="0"/>
              <a:t>Breaking German Enigma (WWII)</a:t>
            </a:r>
            <a:endParaRPr lang="en-US" dirty="0"/>
          </a:p>
          <a:p>
            <a:pPr lvl="1"/>
            <a:r>
              <a:rPr lang="en-US" dirty="0"/>
              <a:t>Turing </a:t>
            </a:r>
            <a:r>
              <a:rPr lang="en-US" dirty="0" smtClean="0"/>
              <a:t>Test (1950)</a:t>
            </a:r>
            <a:endParaRPr lang="en-US" dirty="0"/>
          </a:p>
        </p:txBody>
      </p:sp>
      <p:pic>
        <p:nvPicPr>
          <p:cNvPr id="4" name="Picture 2" descr="https://encrypted-tbn1.gstatic.com/images?q=tbn:ANd9GcRmVpsMkld5UjNAWJQphVFLc0i3OjzQuKLGYy20K2xNtBuWtIu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06763"/>
            <a:ext cx="2257767" cy="2819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65" y="3306763"/>
            <a:ext cx="1998641" cy="281939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629400" y="4716462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1294" y="43450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propose to consider the question, 'Can machines think?' This should begin with definitions of the meaning of the terms 'machine 'and 'think'. … [But] Instead of attempting such a definition I shall replace the question by another... The new form of the problem can be described in terms of a game which we call the 'imitation game'.“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sz="2000" dirty="0" smtClean="0">
                <a:latin typeface="Times New Roman" pitchFamily="18" charset="0"/>
              </a:rPr>
              <a:t>-Alan Turing, “Computing Machinery and Intelligence”, 1950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Imitation Game</a:t>
            </a:r>
            <a:endParaRPr lang="en-US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828800" y="37338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Interrogator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562600" y="2438400"/>
            <a:ext cx="816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Male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562600" y="5029200"/>
            <a:ext cx="108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Female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3521075" y="2854325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521075" y="4225925"/>
            <a:ext cx="1905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11675" y="1939925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0" y="291587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(Pretends to be female)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‘Turing Test’</a:t>
            </a:r>
            <a:endParaRPr lang="en-US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828800" y="37338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Interrogator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562600" y="24384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Machine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562600" y="50292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Human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3521075" y="2854325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521075" y="4225925"/>
            <a:ext cx="1905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11675" y="1939925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0" y="291587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(Pretends to be human)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8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7800" y="1981200"/>
            <a:ext cx="63293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“I believe that in about fifty years’ time it will </a:t>
            </a:r>
          </a:p>
          <a:p>
            <a:r>
              <a:rPr lang="en-US" sz="2400" dirty="0">
                <a:latin typeface="Times New Roman" pitchFamily="18" charset="0"/>
              </a:rPr>
              <a:t>be possible to </a:t>
            </a:r>
            <a:r>
              <a:rPr lang="en-US" sz="2400" dirty="0" err="1">
                <a:latin typeface="Times New Roman" pitchFamily="18" charset="0"/>
              </a:rPr>
              <a:t>programme</a:t>
            </a:r>
            <a:r>
              <a:rPr lang="en-US" sz="2400" dirty="0">
                <a:latin typeface="Times New Roman" pitchFamily="18" charset="0"/>
              </a:rPr>
              <a:t> computers, with a</a:t>
            </a:r>
          </a:p>
          <a:p>
            <a:r>
              <a:rPr lang="en-US" sz="2400" dirty="0">
                <a:latin typeface="Times New Roman" pitchFamily="18" charset="0"/>
              </a:rPr>
              <a:t>storage capacity of about 10</a:t>
            </a:r>
            <a:r>
              <a:rPr lang="en-US" sz="2400" baseline="30000" dirty="0">
                <a:latin typeface="Times New Roman" pitchFamily="18" charset="0"/>
              </a:rPr>
              <a:t>9</a:t>
            </a:r>
            <a:r>
              <a:rPr lang="en-US" sz="2400" dirty="0">
                <a:latin typeface="Times New Roman" pitchFamily="18" charset="0"/>
              </a:rPr>
              <a:t>, to make them play</a:t>
            </a:r>
          </a:p>
          <a:p>
            <a:r>
              <a:rPr lang="en-US" sz="2400" dirty="0">
                <a:latin typeface="Times New Roman" pitchFamily="18" charset="0"/>
              </a:rPr>
              <a:t>the imitation game so well that an average</a:t>
            </a:r>
          </a:p>
          <a:p>
            <a:r>
              <a:rPr lang="en-US" sz="2400" dirty="0">
                <a:latin typeface="Times New Roman" pitchFamily="18" charset="0"/>
              </a:rPr>
              <a:t>interrogator will not have more than 70 per cent</a:t>
            </a:r>
          </a:p>
          <a:p>
            <a:r>
              <a:rPr lang="en-US" sz="2400" dirty="0">
                <a:latin typeface="Times New Roman" pitchFamily="18" charset="0"/>
              </a:rPr>
              <a:t>chance of making the right identification after</a:t>
            </a:r>
          </a:p>
          <a:p>
            <a:r>
              <a:rPr lang="en-US" sz="2400" dirty="0">
                <a:latin typeface="Times New Roman" pitchFamily="18" charset="0"/>
              </a:rPr>
              <a:t>5 minutes of questioning”</a:t>
            </a:r>
          </a:p>
          <a:p>
            <a:r>
              <a:rPr lang="en-US" sz="2400" dirty="0">
                <a:latin typeface="Times New Roman" pitchFamily="18" charset="0"/>
              </a:rPr>
              <a:t>				-Alan Turing (1950)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point of Turing’s Imitation Game?</a:t>
            </a:r>
          </a:p>
          <a:p>
            <a:pPr lvl="1"/>
            <a:r>
              <a:rPr lang="en-US" dirty="0" smtClean="0"/>
              <a:t>A definition of intelligence?</a:t>
            </a:r>
          </a:p>
          <a:p>
            <a:pPr lvl="1"/>
            <a:r>
              <a:rPr lang="en-US" dirty="0" smtClean="0"/>
              <a:t>A test for intelligence?</a:t>
            </a:r>
          </a:p>
          <a:p>
            <a:pPr lvl="1"/>
            <a:r>
              <a:rPr lang="en-US" dirty="0" smtClean="0"/>
              <a:t>An argument for machine intelligence?</a:t>
            </a:r>
          </a:p>
          <a:p>
            <a:pPr lvl="1"/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180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1168</Words>
  <Application>Microsoft Office PowerPoint</Application>
  <PresentationFormat>On-screen Show (4:3)</PresentationFormat>
  <Paragraphs>125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Unicode MS</vt:lpstr>
      <vt:lpstr>Calibri</vt:lpstr>
      <vt:lpstr>Cambria Math</vt:lpstr>
      <vt:lpstr>Times New Roman</vt:lpstr>
      <vt:lpstr>Default Design</vt:lpstr>
      <vt:lpstr>The Turing Test</vt:lpstr>
      <vt:lpstr>Can Machines be Persons?</vt:lpstr>
      <vt:lpstr>Commander Data</vt:lpstr>
      <vt:lpstr>Alan Turing</vt:lpstr>
      <vt:lpstr>PowerPoint Presentation</vt:lpstr>
      <vt:lpstr>The Imitation Game</vt:lpstr>
      <vt:lpstr>The ‘Turing Test’</vt:lpstr>
      <vt:lpstr>PowerPoint Presentation</vt:lpstr>
      <vt:lpstr>So ….?</vt:lpstr>
      <vt:lpstr>Definition of Intelligence?</vt:lpstr>
      <vt:lpstr>An Operational Definition?</vt:lpstr>
      <vt:lpstr>Non-human like forms of intelligence</vt:lpstr>
      <vt:lpstr>Standard Interpretation of the Turing Test</vt:lpstr>
      <vt:lpstr>‘Passing’ the Turing Test</vt:lpstr>
      <vt:lpstr>Argument for AI</vt:lpstr>
      <vt:lpstr>Can Machines pass the  Turing Test?</vt:lpstr>
      <vt:lpstr>Typical Objections</vt:lpstr>
      <vt:lpstr>Is Anything that Passes the Turing Test Intelligent?</vt:lpstr>
      <vt:lpstr>Typical Objections</vt:lpstr>
      <vt:lpstr>Loebner Competition</vt:lpstr>
      <vt:lpstr>Eugene Goostman</vt:lpstr>
      <vt:lpstr>The Turing ‘Test’ as Harmful!</vt:lpstr>
      <vt:lpstr>Grand Challenges</vt:lpstr>
      <vt:lpstr>Non-Standard Interpretation of the Turing Test</vt:lpstr>
      <vt:lpstr>‘Imitation Game’ vs ‘Turing Test’</vt:lpstr>
      <vt:lpstr>“But Intelligence Is More than Unimaginative Donkey-Work!”</vt:lpstr>
      <vt:lpstr>Mulan</vt:lpstr>
      <vt:lpstr>Pluto, Flight, and Intelligence</vt:lpstr>
      <vt:lpstr>PowerPoint Presentation</vt:lpstr>
    </vt:vector>
  </TitlesOfParts>
  <Company>Minds &amp; Machines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Turing’s Legacy</dc:title>
  <dc:creator>Bram</dc:creator>
  <cp:lastModifiedBy>Van Heuveln, Bram</cp:lastModifiedBy>
  <cp:revision>77</cp:revision>
  <dcterms:created xsi:type="dcterms:W3CDTF">2004-10-13T19:33:53Z</dcterms:created>
  <dcterms:modified xsi:type="dcterms:W3CDTF">2020-10-27T01:46:47Z</dcterms:modified>
</cp:coreProperties>
</file>