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0"/>
  </p:notesMasterIdLst>
  <p:sldIdLst>
    <p:sldId id="256" r:id="rId2"/>
    <p:sldId id="257" r:id="rId3"/>
    <p:sldId id="258" r:id="rId4"/>
    <p:sldId id="273" r:id="rId5"/>
    <p:sldId id="274" r:id="rId6"/>
    <p:sldId id="275" r:id="rId7"/>
    <p:sldId id="259" r:id="rId8"/>
    <p:sldId id="260" r:id="rId9"/>
    <p:sldId id="261" r:id="rId10"/>
    <p:sldId id="262" r:id="rId11"/>
    <p:sldId id="263" r:id="rId12"/>
    <p:sldId id="264" r:id="rId13"/>
    <p:sldId id="265" r:id="rId14"/>
    <p:sldId id="266" r:id="rId15"/>
    <p:sldId id="267" r:id="rId16"/>
    <p:sldId id="268" r:id="rId17"/>
    <p:sldId id="269" r:id="rId18"/>
    <p:sldId id="272" r:id="rId19"/>
  </p:sldIdLst>
  <p:sldSz cx="9144000" cy="5143500" type="screen16x9"/>
  <p:notesSz cx="6858000" cy="9144000"/>
  <p:embeddedFontLst>
    <p:embeddedFont>
      <p:font typeface="Open Sans" panose="020B0604020202020204" charset="0"/>
      <p:regular r:id="rId21"/>
    </p:embeddedFont>
    <p:embeddedFont>
      <p:font typeface="PT Sans Narrow" panose="020B0604020202020204" charset="0"/>
      <p:regular r:id="rId22"/>
    </p:embeddedFont>
    <p:embeddedFont>
      <p:font typeface="Consolas" panose="020B0609020204030204" pitchFamily="49"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04" y="78"/>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a899f4e22d_1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a899f4e22d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a899f4e22d_1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a899f4e22d_1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5412902c6f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5412902c6f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9ff23bc208_0_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9ff23bc208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a899f4e22d_1_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a899f4e22d_1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9ff23bc208_0_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9ff23bc208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5412902c6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5412902c6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5412902c6f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5412902c6f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9ff23bc208_0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9ff23bc208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a899f4e22d_1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a899f4e22d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a899f4e22d_1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a899f4e22d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a899f4e22d_1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a899f4e22d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a899f4e22d_1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a899f4e22d_1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a899f4e22d_1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a899f4e22d_1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11" name="Google Shape;11;p2"/>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4" name="Google Shape;14;p2"/>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7" name="Google Shape;17;p2"/>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18" name="Google Shape;18;p2"/>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9" name="Google Shape;19;p2"/>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20" name="Google Shape;2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1"/>
          <p:cNvSpPr txBox="1">
            <a:spLocks noGrp="1"/>
          </p:cNvSpPr>
          <p:nvPr>
            <p:ph type="title" hasCustomPrompt="1"/>
          </p:nvPr>
        </p:nvSpPr>
        <p:spPr>
          <a:xfrm>
            <a:off x="311700" y="1304850"/>
            <a:ext cx="8520600" cy="1538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a:spLocks noGrp="1"/>
          </p:cNvSpPr>
          <p:nvPr>
            <p:ph type="body" idx="1"/>
          </p:nvPr>
        </p:nvSpPr>
        <p:spPr>
          <a:xfrm>
            <a:off x="311700" y="2995650"/>
            <a:ext cx="85206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9" name="Google Shape;5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a:endParaRPr/>
          </a:p>
        </p:txBody>
      </p:sp>
      <p:sp>
        <p:nvSpPr>
          <p:cNvPr id="24" name="Google Shape;24;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8" name="Google Shape;28;p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9" name="Google Shape;2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2" name="Google Shape;32;p5"/>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3" name="Google Shape;33;p5"/>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7" name="Google Shape;3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1" name="Google Shape;4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526350"/>
            <a:ext cx="56136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2"/>
              </a:buClr>
              <a:buSzPts val="5400"/>
              <a:buNone/>
              <a:defRPr sz="5400" b="0">
                <a:solidFill>
                  <a:schemeClr val="dk2"/>
                </a:solidFill>
              </a:defRPr>
            </a:lvl1pPr>
            <a:lvl2pPr lvl="1">
              <a:spcBef>
                <a:spcPts val="0"/>
              </a:spcBef>
              <a:spcAft>
                <a:spcPts val="0"/>
              </a:spcAft>
              <a:buClr>
                <a:schemeClr val="dk2"/>
              </a:buClr>
              <a:buSzPts val="5400"/>
              <a:buNone/>
              <a:defRPr sz="5400" b="0">
                <a:solidFill>
                  <a:schemeClr val="dk2"/>
                </a:solidFill>
              </a:defRPr>
            </a:lvl2pPr>
            <a:lvl3pPr lvl="2">
              <a:spcBef>
                <a:spcPts val="0"/>
              </a:spcBef>
              <a:spcAft>
                <a:spcPts val="0"/>
              </a:spcAft>
              <a:buClr>
                <a:schemeClr val="dk2"/>
              </a:buClr>
              <a:buSzPts val="5400"/>
              <a:buNone/>
              <a:defRPr sz="5400" b="0">
                <a:solidFill>
                  <a:schemeClr val="dk2"/>
                </a:solidFill>
              </a:defRPr>
            </a:lvl3pPr>
            <a:lvl4pPr lvl="3">
              <a:spcBef>
                <a:spcPts val="0"/>
              </a:spcBef>
              <a:spcAft>
                <a:spcPts val="0"/>
              </a:spcAft>
              <a:buClr>
                <a:schemeClr val="dk2"/>
              </a:buClr>
              <a:buSzPts val="5400"/>
              <a:buNone/>
              <a:defRPr sz="5400" b="0">
                <a:solidFill>
                  <a:schemeClr val="dk2"/>
                </a:solidFill>
              </a:defRPr>
            </a:lvl4pPr>
            <a:lvl5pPr lvl="4">
              <a:spcBef>
                <a:spcPts val="0"/>
              </a:spcBef>
              <a:spcAft>
                <a:spcPts val="0"/>
              </a:spcAft>
              <a:buClr>
                <a:schemeClr val="dk2"/>
              </a:buClr>
              <a:buSzPts val="5400"/>
              <a:buNone/>
              <a:defRPr sz="5400" b="0">
                <a:solidFill>
                  <a:schemeClr val="dk2"/>
                </a:solidFill>
              </a:defRPr>
            </a:lvl5pPr>
            <a:lvl6pPr lvl="5">
              <a:spcBef>
                <a:spcPts val="0"/>
              </a:spcBef>
              <a:spcAft>
                <a:spcPts val="0"/>
              </a:spcAft>
              <a:buClr>
                <a:schemeClr val="dk2"/>
              </a:buClr>
              <a:buSzPts val="5400"/>
              <a:buNone/>
              <a:defRPr sz="5400" b="0">
                <a:solidFill>
                  <a:schemeClr val="dk2"/>
                </a:solidFill>
              </a:defRPr>
            </a:lvl6pPr>
            <a:lvl7pPr lvl="6">
              <a:spcBef>
                <a:spcPts val="0"/>
              </a:spcBef>
              <a:spcAft>
                <a:spcPts val="0"/>
              </a:spcAft>
              <a:buClr>
                <a:schemeClr val="dk2"/>
              </a:buClr>
              <a:buSzPts val="5400"/>
              <a:buNone/>
              <a:defRPr sz="5400" b="0">
                <a:solidFill>
                  <a:schemeClr val="dk2"/>
                </a:solidFill>
              </a:defRPr>
            </a:lvl7pPr>
            <a:lvl8pPr lvl="7">
              <a:spcBef>
                <a:spcPts val="0"/>
              </a:spcBef>
              <a:spcAft>
                <a:spcPts val="0"/>
              </a:spcAft>
              <a:buClr>
                <a:schemeClr val="dk2"/>
              </a:buClr>
              <a:buSzPts val="5400"/>
              <a:buNone/>
              <a:defRPr sz="5400" b="0">
                <a:solidFill>
                  <a:schemeClr val="dk2"/>
                </a:solidFill>
              </a:defRPr>
            </a:lvl8pPr>
            <a:lvl9pPr lvl="8">
              <a:spcBef>
                <a:spcPts val="0"/>
              </a:spcBef>
              <a:spcAft>
                <a:spcPts val="0"/>
              </a:spcAft>
              <a:buClr>
                <a:schemeClr val="dk2"/>
              </a:buClr>
              <a:buSzPts val="5400"/>
              <a:buNone/>
              <a:defRPr sz="5400" b="0">
                <a:solidFill>
                  <a:schemeClr val="dk2"/>
                </a:solidFill>
              </a:defRPr>
            </a:lvl9pPr>
          </a:lstStyle>
          <a:p>
            <a:endParaRPr/>
          </a:p>
        </p:txBody>
      </p:sp>
      <p:sp>
        <p:nvSpPr>
          <p:cNvPr id="44" name="Google Shape;4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 name="Google Shape;47;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8" name="Google Shape;48;p9"/>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9" name="Google Shape;49;p9"/>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a:spLocks noGrp="1"/>
          </p:cNvSpPr>
          <p:nvPr>
            <p:ph type="body" idx="1"/>
          </p:nvPr>
        </p:nvSpPr>
        <p:spPr>
          <a:xfrm>
            <a:off x="311700" y="423072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2400"/>
              <a:buFont typeface="PT Sans Narrow" panose="020B0506020203020204"/>
              <a:buNone/>
              <a:defRPr sz="2400">
                <a:latin typeface="PT Sans Narrow" panose="020B0506020203020204"/>
                <a:ea typeface="PT Sans Narrow" panose="020B0506020203020204"/>
                <a:cs typeface="PT Sans Narrow" panose="020B0506020203020204"/>
                <a:sym typeface="PT Sans Narrow" panose="020B0506020203020204"/>
              </a:defRPr>
            </a:lvl1pPr>
          </a:lstStyle>
          <a:p>
            <a:endParaRPr/>
          </a:p>
        </p:txBody>
      </p:sp>
      <p:sp>
        <p:nvSpPr>
          <p:cNvPr id="54" name="Google Shape;5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3600"/>
              <a:buFont typeface="PT Sans Narrow" panose="020B0506020203020204"/>
              <a:buNone/>
              <a:defRPr sz="3600" b="1">
                <a:solidFill>
                  <a:schemeClr val="accent1"/>
                </a:solidFill>
                <a:latin typeface="PT Sans Narrow" panose="020B0506020203020204"/>
                <a:ea typeface="PT Sans Narrow" panose="020B0506020203020204"/>
                <a:cs typeface="PT Sans Narrow" panose="020B0506020203020204"/>
                <a:sym typeface="PT Sans Narrow" panose="020B0506020203020204"/>
              </a:defRPr>
            </a:lvl1pPr>
            <a:lvl2pPr lvl="1">
              <a:spcBef>
                <a:spcPts val="0"/>
              </a:spcBef>
              <a:spcAft>
                <a:spcPts val="0"/>
              </a:spcAft>
              <a:buClr>
                <a:schemeClr val="accent1"/>
              </a:buClr>
              <a:buSzPts val="3600"/>
              <a:buFont typeface="PT Sans Narrow" panose="020B0506020203020204"/>
              <a:buNone/>
              <a:defRPr sz="3600" b="1">
                <a:solidFill>
                  <a:schemeClr val="accent1"/>
                </a:solidFill>
                <a:latin typeface="PT Sans Narrow" panose="020B0506020203020204"/>
                <a:ea typeface="PT Sans Narrow" panose="020B0506020203020204"/>
                <a:cs typeface="PT Sans Narrow" panose="020B0506020203020204"/>
                <a:sym typeface="PT Sans Narrow" panose="020B0506020203020204"/>
              </a:defRPr>
            </a:lvl2pPr>
            <a:lvl3pPr lvl="2">
              <a:spcBef>
                <a:spcPts val="0"/>
              </a:spcBef>
              <a:spcAft>
                <a:spcPts val="0"/>
              </a:spcAft>
              <a:buClr>
                <a:schemeClr val="accent1"/>
              </a:buClr>
              <a:buSzPts val="3600"/>
              <a:buFont typeface="PT Sans Narrow" panose="020B0506020203020204"/>
              <a:buNone/>
              <a:defRPr sz="3600" b="1">
                <a:solidFill>
                  <a:schemeClr val="accent1"/>
                </a:solidFill>
                <a:latin typeface="PT Sans Narrow" panose="020B0506020203020204"/>
                <a:ea typeface="PT Sans Narrow" panose="020B0506020203020204"/>
                <a:cs typeface="PT Sans Narrow" panose="020B0506020203020204"/>
                <a:sym typeface="PT Sans Narrow" panose="020B0506020203020204"/>
              </a:defRPr>
            </a:lvl3pPr>
            <a:lvl4pPr lvl="3">
              <a:spcBef>
                <a:spcPts val="0"/>
              </a:spcBef>
              <a:spcAft>
                <a:spcPts val="0"/>
              </a:spcAft>
              <a:buClr>
                <a:schemeClr val="accent1"/>
              </a:buClr>
              <a:buSzPts val="3600"/>
              <a:buFont typeface="PT Sans Narrow" panose="020B0506020203020204"/>
              <a:buNone/>
              <a:defRPr sz="3600" b="1">
                <a:solidFill>
                  <a:schemeClr val="accent1"/>
                </a:solidFill>
                <a:latin typeface="PT Sans Narrow" panose="020B0506020203020204"/>
                <a:ea typeface="PT Sans Narrow" panose="020B0506020203020204"/>
                <a:cs typeface="PT Sans Narrow" panose="020B0506020203020204"/>
                <a:sym typeface="PT Sans Narrow" panose="020B0506020203020204"/>
              </a:defRPr>
            </a:lvl4pPr>
            <a:lvl5pPr lvl="4">
              <a:spcBef>
                <a:spcPts val="0"/>
              </a:spcBef>
              <a:spcAft>
                <a:spcPts val="0"/>
              </a:spcAft>
              <a:buClr>
                <a:schemeClr val="accent1"/>
              </a:buClr>
              <a:buSzPts val="3600"/>
              <a:buFont typeface="PT Sans Narrow" panose="020B0506020203020204"/>
              <a:buNone/>
              <a:defRPr sz="3600" b="1">
                <a:solidFill>
                  <a:schemeClr val="accent1"/>
                </a:solidFill>
                <a:latin typeface="PT Sans Narrow" panose="020B0506020203020204"/>
                <a:ea typeface="PT Sans Narrow" panose="020B0506020203020204"/>
                <a:cs typeface="PT Sans Narrow" panose="020B0506020203020204"/>
                <a:sym typeface="PT Sans Narrow" panose="020B0506020203020204"/>
              </a:defRPr>
            </a:lvl5pPr>
            <a:lvl6pPr lvl="5">
              <a:spcBef>
                <a:spcPts val="0"/>
              </a:spcBef>
              <a:spcAft>
                <a:spcPts val="0"/>
              </a:spcAft>
              <a:buClr>
                <a:schemeClr val="accent1"/>
              </a:buClr>
              <a:buSzPts val="3600"/>
              <a:buFont typeface="PT Sans Narrow" panose="020B0506020203020204"/>
              <a:buNone/>
              <a:defRPr sz="3600" b="1">
                <a:solidFill>
                  <a:schemeClr val="accent1"/>
                </a:solidFill>
                <a:latin typeface="PT Sans Narrow" panose="020B0506020203020204"/>
                <a:ea typeface="PT Sans Narrow" panose="020B0506020203020204"/>
                <a:cs typeface="PT Sans Narrow" panose="020B0506020203020204"/>
                <a:sym typeface="PT Sans Narrow" panose="020B0506020203020204"/>
              </a:defRPr>
            </a:lvl6pPr>
            <a:lvl7pPr lvl="6">
              <a:spcBef>
                <a:spcPts val="0"/>
              </a:spcBef>
              <a:spcAft>
                <a:spcPts val="0"/>
              </a:spcAft>
              <a:buClr>
                <a:schemeClr val="accent1"/>
              </a:buClr>
              <a:buSzPts val="3600"/>
              <a:buFont typeface="PT Sans Narrow" panose="020B0506020203020204"/>
              <a:buNone/>
              <a:defRPr sz="3600" b="1">
                <a:solidFill>
                  <a:schemeClr val="accent1"/>
                </a:solidFill>
                <a:latin typeface="PT Sans Narrow" panose="020B0506020203020204"/>
                <a:ea typeface="PT Sans Narrow" panose="020B0506020203020204"/>
                <a:cs typeface="PT Sans Narrow" panose="020B0506020203020204"/>
                <a:sym typeface="PT Sans Narrow" panose="020B0506020203020204"/>
              </a:defRPr>
            </a:lvl7pPr>
            <a:lvl8pPr lvl="7">
              <a:spcBef>
                <a:spcPts val="0"/>
              </a:spcBef>
              <a:spcAft>
                <a:spcPts val="0"/>
              </a:spcAft>
              <a:buClr>
                <a:schemeClr val="accent1"/>
              </a:buClr>
              <a:buSzPts val="3600"/>
              <a:buFont typeface="PT Sans Narrow" panose="020B0506020203020204"/>
              <a:buNone/>
              <a:defRPr sz="3600" b="1">
                <a:solidFill>
                  <a:schemeClr val="accent1"/>
                </a:solidFill>
                <a:latin typeface="PT Sans Narrow" panose="020B0506020203020204"/>
                <a:ea typeface="PT Sans Narrow" panose="020B0506020203020204"/>
                <a:cs typeface="PT Sans Narrow" panose="020B0506020203020204"/>
                <a:sym typeface="PT Sans Narrow" panose="020B0506020203020204"/>
              </a:defRPr>
            </a:lvl8pPr>
            <a:lvl9pPr lvl="8">
              <a:spcBef>
                <a:spcPts val="0"/>
              </a:spcBef>
              <a:spcAft>
                <a:spcPts val="0"/>
              </a:spcAft>
              <a:buClr>
                <a:schemeClr val="accent1"/>
              </a:buClr>
              <a:buSzPts val="3600"/>
              <a:buFont typeface="PT Sans Narrow" panose="020B0506020203020204"/>
              <a:buNone/>
              <a:defRPr sz="3600" b="1">
                <a:solidFill>
                  <a:schemeClr val="accent1"/>
                </a:solidFill>
                <a:latin typeface="PT Sans Narrow" panose="020B0506020203020204"/>
                <a:ea typeface="PT Sans Narrow" panose="020B0506020203020204"/>
                <a:cs typeface="PT Sans Narrow" panose="020B0506020203020204"/>
                <a:sym typeface="PT Sans Narrow" panose="020B0506020203020204"/>
              </a:defRPr>
            </a:lvl9pPr>
          </a:lstStyle>
          <a:p>
            <a:endParaRPr/>
          </a:p>
        </p:txBody>
      </p:sp>
      <p:sp>
        <p:nvSpPr>
          <p:cNvPr id="7" name="Google Shape;7;p1"/>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Open Sans" panose="020B0606030504020204"/>
              <a:buChar char="●"/>
              <a:defRPr sz="1800">
                <a:solidFill>
                  <a:schemeClr val="dk2"/>
                </a:solidFill>
                <a:latin typeface="Open Sans" panose="020B0606030504020204"/>
                <a:ea typeface="Open Sans" panose="020B0606030504020204"/>
                <a:cs typeface="Open Sans" panose="020B0606030504020204"/>
                <a:sym typeface="Open Sans" panose="020B0606030504020204"/>
              </a:defRPr>
            </a:lvl1pPr>
            <a:lvl2pPr marL="914400" lvl="1" indent="-317500">
              <a:lnSpc>
                <a:spcPct val="115000"/>
              </a:lnSpc>
              <a:spcBef>
                <a:spcPts val="1600"/>
              </a:spcBef>
              <a:spcAft>
                <a:spcPts val="0"/>
              </a:spcAft>
              <a:buClr>
                <a:schemeClr val="dk2"/>
              </a:buClr>
              <a:buSzPts val="1400"/>
              <a:buFont typeface="Open Sans" panose="020B0606030504020204"/>
              <a:buChar char="○"/>
              <a:defRPr>
                <a:solidFill>
                  <a:schemeClr val="dk2"/>
                </a:solidFill>
                <a:latin typeface="Open Sans" panose="020B0606030504020204"/>
                <a:ea typeface="Open Sans" panose="020B0606030504020204"/>
                <a:cs typeface="Open Sans" panose="020B0606030504020204"/>
                <a:sym typeface="Open Sans" panose="020B0606030504020204"/>
              </a:defRPr>
            </a:lvl2pPr>
            <a:lvl3pPr marL="1371600" lvl="2" indent="-317500">
              <a:lnSpc>
                <a:spcPct val="115000"/>
              </a:lnSpc>
              <a:spcBef>
                <a:spcPts val="1600"/>
              </a:spcBef>
              <a:spcAft>
                <a:spcPts val="0"/>
              </a:spcAft>
              <a:buClr>
                <a:schemeClr val="dk2"/>
              </a:buClr>
              <a:buSzPts val="1400"/>
              <a:buFont typeface="Open Sans" panose="020B0606030504020204"/>
              <a:buChar char="■"/>
              <a:defRPr>
                <a:solidFill>
                  <a:schemeClr val="dk2"/>
                </a:solidFill>
                <a:latin typeface="Open Sans" panose="020B0606030504020204"/>
                <a:ea typeface="Open Sans" panose="020B0606030504020204"/>
                <a:cs typeface="Open Sans" panose="020B0606030504020204"/>
                <a:sym typeface="Open Sans" panose="020B0606030504020204"/>
              </a:defRPr>
            </a:lvl3pPr>
            <a:lvl4pPr marL="1828800" lvl="3" indent="-317500">
              <a:lnSpc>
                <a:spcPct val="115000"/>
              </a:lnSpc>
              <a:spcBef>
                <a:spcPts val="1600"/>
              </a:spcBef>
              <a:spcAft>
                <a:spcPts val="0"/>
              </a:spcAft>
              <a:buClr>
                <a:schemeClr val="dk2"/>
              </a:buClr>
              <a:buSzPts val="1400"/>
              <a:buFont typeface="Open Sans" panose="020B0606030504020204"/>
              <a:buChar char="●"/>
              <a:defRPr>
                <a:solidFill>
                  <a:schemeClr val="dk2"/>
                </a:solidFill>
                <a:latin typeface="Open Sans" panose="020B0606030504020204"/>
                <a:ea typeface="Open Sans" panose="020B0606030504020204"/>
                <a:cs typeface="Open Sans" panose="020B0606030504020204"/>
                <a:sym typeface="Open Sans" panose="020B0606030504020204"/>
              </a:defRPr>
            </a:lvl4pPr>
            <a:lvl5pPr marL="2286000" lvl="4" indent="-317500">
              <a:lnSpc>
                <a:spcPct val="115000"/>
              </a:lnSpc>
              <a:spcBef>
                <a:spcPts val="1600"/>
              </a:spcBef>
              <a:spcAft>
                <a:spcPts val="0"/>
              </a:spcAft>
              <a:buClr>
                <a:schemeClr val="dk2"/>
              </a:buClr>
              <a:buSzPts val="1400"/>
              <a:buFont typeface="Open Sans" panose="020B0606030504020204"/>
              <a:buChar char="○"/>
              <a:defRPr>
                <a:solidFill>
                  <a:schemeClr val="dk2"/>
                </a:solidFill>
                <a:latin typeface="Open Sans" panose="020B0606030504020204"/>
                <a:ea typeface="Open Sans" panose="020B0606030504020204"/>
                <a:cs typeface="Open Sans" panose="020B0606030504020204"/>
                <a:sym typeface="Open Sans" panose="020B0606030504020204"/>
              </a:defRPr>
            </a:lvl5pPr>
            <a:lvl6pPr marL="2743200" lvl="5" indent="-317500">
              <a:lnSpc>
                <a:spcPct val="115000"/>
              </a:lnSpc>
              <a:spcBef>
                <a:spcPts val="1600"/>
              </a:spcBef>
              <a:spcAft>
                <a:spcPts val="0"/>
              </a:spcAft>
              <a:buClr>
                <a:schemeClr val="dk2"/>
              </a:buClr>
              <a:buSzPts val="1400"/>
              <a:buFont typeface="Open Sans" panose="020B0606030504020204"/>
              <a:buChar char="■"/>
              <a:defRPr>
                <a:solidFill>
                  <a:schemeClr val="dk2"/>
                </a:solidFill>
                <a:latin typeface="Open Sans" panose="020B0606030504020204"/>
                <a:ea typeface="Open Sans" panose="020B0606030504020204"/>
                <a:cs typeface="Open Sans" panose="020B0606030504020204"/>
                <a:sym typeface="Open Sans" panose="020B0606030504020204"/>
              </a:defRPr>
            </a:lvl6pPr>
            <a:lvl7pPr marL="3200400" lvl="6" indent="-317500">
              <a:lnSpc>
                <a:spcPct val="115000"/>
              </a:lnSpc>
              <a:spcBef>
                <a:spcPts val="1600"/>
              </a:spcBef>
              <a:spcAft>
                <a:spcPts val="0"/>
              </a:spcAft>
              <a:buClr>
                <a:schemeClr val="dk2"/>
              </a:buClr>
              <a:buSzPts val="1400"/>
              <a:buFont typeface="Open Sans" panose="020B0606030504020204"/>
              <a:buChar char="●"/>
              <a:defRPr>
                <a:solidFill>
                  <a:schemeClr val="dk2"/>
                </a:solidFill>
                <a:latin typeface="Open Sans" panose="020B0606030504020204"/>
                <a:ea typeface="Open Sans" panose="020B0606030504020204"/>
                <a:cs typeface="Open Sans" panose="020B0606030504020204"/>
                <a:sym typeface="Open Sans" panose="020B0606030504020204"/>
              </a:defRPr>
            </a:lvl7pPr>
            <a:lvl8pPr marL="3657600" lvl="7" indent="-317500">
              <a:lnSpc>
                <a:spcPct val="115000"/>
              </a:lnSpc>
              <a:spcBef>
                <a:spcPts val="1600"/>
              </a:spcBef>
              <a:spcAft>
                <a:spcPts val="0"/>
              </a:spcAft>
              <a:buClr>
                <a:schemeClr val="dk2"/>
              </a:buClr>
              <a:buSzPts val="1400"/>
              <a:buFont typeface="Open Sans" panose="020B0606030504020204"/>
              <a:buChar char="○"/>
              <a:defRPr>
                <a:solidFill>
                  <a:schemeClr val="dk2"/>
                </a:solidFill>
                <a:latin typeface="Open Sans" panose="020B0606030504020204"/>
                <a:ea typeface="Open Sans" panose="020B0606030504020204"/>
                <a:cs typeface="Open Sans" panose="020B0606030504020204"/>
                <a:sym typeface="Open Sans" panose="020B0606030504020204"/>
              </a:defRPr>
            </a:lvl8pPr>
            <a:lvl9pPr marL="4114800" lvl="8" indent="-317500">
              <a:lnSpc>
                <a:spcPct val="115000"/>
              </a:lnSpc>
              <a:spcBef>
                <a:spcPts val="1600"/>
              </a:spcBef>
              <a:spcAft>
                <a:spcPts val="1600"/>
              </a:spcAft>
              <a:buClr>
                <a:schemeClr val="dk2"/>
              </a:buClr>
              <a:buSzPts val="1400"/>
              <a:buFont typeface="Open Sans" panose="020B0606030504020204"/>
              <a:buChar char="■"/>
              <a:defRPr>
                <a:solidFill>
                  <a:schemeClr val="dk2"/>
                </a:solidFill>
                <a:latin typeface="Open Sans" panose="020B0606030504020204"/>
                <a:ea typeface="Open Sans" panose="020B0606030504020204"/>
                <a:cs typeface="Open Sans" panose="020B0606030504020204"/>
                <a:sym typeface="Open Sans" panose="020B0606030504020204"/>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Open Sans" panose="020B0606030504020204"/>
                <a:ea typeface="Open Sans" panose="020B0606030504020204"/>
                <a:cs typeface="Open Sans" panose="020B0606030504020204"/>
                <a:sym typeface="Open Sans" panose="020B0606030504020204"/>
              </a:defRPr>
            </a:lvl1pPr>
            <a:lvl2pPr lvl="1" algn="r">
              <a:buNone/>
              <a:defRPr sz="1000">
                <a:solidFill>
                  <a:schemeClr val="dk2"/>
                </a:solidFill>
                <a:latin typeface="Open Sans" panose="020B0606030504020204"/>
                <a:ea typeface="Open Sans" panose="020B0606030504020204"/>
                <a:cs typeface="Open Sans" panose="020B0606030504020204"/>
                <a:sym typeface="Open Sans" panose="020B0606030504020204"/>
              </a:defRPr>
            </a:lvl2pPr>
            <a:lvl3pPr lvl="2" algn="r">
              <a:buNone/>
              <a:defRPr sz="1000">
                <a:solidFill>
                  <a:schemeClr val="dk2"/>
                </a:solidFill>
                <a:latin typeface="Open Sans" panose="020B0606030504020204"/>
                <a:ea typeface="Open Sans" panose="020B0606030504020204"/>
                <a:cs typeface="Open Sans" panose="020B0606030504020204"/>
                <a:sym typeface="Open Sans" panose="020B0606030504020204"/>
              </a:defRPr>
            </a:lvl3pPr>
            <a:lvl4pPr lvl="3" algn="r">
              <a:buNone/>
              <a:defRPr sz="1000">
                <a:solidFill>
                  <a:schemeClr val="dk2"/>
                </a:solidFill>
                <a:latin typeface="Open Sans" panose="020B0606030504020204"/>
                <a:ea typeface="Open Sans" panose="020B0606030504020204"/>
                <a:cs typeface="Open Sans" panose="020B0606030504020204"/>
                <a:sym typeface="Open Sans" panose="020B0606030504020204"/>
              </a:defRPr>
            </a:lvl4pPr>
            <a:lvl5pPr lvl="4" algn="r">
              <a:buNone/>
              <a:defRPr sz="1000">
                <a:solidFill>
                  <a:schemeClr val="dk2"/>
                </a:solidFill>
                <a:latin typeface="Open Sans" panose="020B0606030504020204"/>
                <a:ea typeface="Open Sans" panose="020B0606030504020204"/>
                <a:cs typeface="Open Sans" panose="020B0606030504020204"/>
                <a:sym typeface="Open Sans" panose="020B0606030504020204"/>
              </a:defRPr>
            </a:lvl5pPr>
            <a:lvl6pPr lvl="5" algn="r">
              <a:buNone/>
              <a:defRPr sz="1000">
                <a:solidFill>
                  <a:schemeClr val="dk2"/>
                </a:solidFill>
                <a:latin typeface="Open Sans" panose="020B0606030504020204"/>
                <a:ea typeface="Open Sans" panose="020B0606030504020204"/>
                <a:cs typeface="Open Sans" panose="020B0606030504020204"/>
                <a:sym typeface="Open Sans" panose="020B0606030504020204"/>
              </a:defRPr>
            </a:lvl6pPr>
            <a:lvl7pPr lvl="6" algn="r">
              <a:buNone/>
              <a:defRPr sz="1000">
                <a:solidFill>
                  <a:schemeClr val="dk2"/>
                </a:solidFill>
                <a:latin typeface="Open Sans" panose="020B0606030504020204"/>
                <a:ea typeface="Open Sans" panose="020B0606030504020204"/>
                <a:cs typeface="Open Sans" panose="020B0606030504020204"/>
                <a:sym typeface="Open Sans" panose="020B0606030504020204"/>
              </a:defRPr>
            </a:lvl7pPr>
            <a:lvl8pPr lvl="7" algn="r">
              <a:buNone/>
              <a:defRPr sz="1000">
                <a:solidFill>
                  <a:schemeClr val="dk2"/>
                </a:solidFill>
                <a:latin typeface="Open Sans" panose="020B0606030504020204"/>
                <a:ea typeface="Open Sans" panose="020B0606030504020204"/>
                <a:cs typeface="Open Sans" panose="020B0606030504020204"/>
                <a:sym typeface="Open Sans" panose="020B0606030504020204"/>
              </a:defRPr>
            </a:lvl8pPr>
            <a:lvl9pPr lvl="8" algn="r">
              <a:buNone/>
              <a:defRPr sz="1000">
                <a:solidFill>
                  <a:schemeClr val="dk2"/>
                </a:solidFill>
                <a:latin typeface="Open Sans" panose="020B0606030504020204"/>
                <a:ea typeface="Open Sans" panose="020B0606030504020204"/>
                <a:cs typeface="Open Sans" panose="020B0606030504020204"/>
                <a:sym typeface="Open Sans" panose="020B0606030504020204"/>
              </a:defRPr>
            </a:lvl9pPr>
          </a:lstStyle>
          <a:p>
            <a:pPr marL="0" lvl="0" indent="0" algn="r" rtl="0">
              <a:spcBef>
                <a:spcPts val="0"/>
              </a:spcBef>
              <a:spcAft>
                <a:spcPts val="0"/>
              </a:spcAft>
              <a:buNone/>
            </a:pPr>
            <a:fld id="{00000000-1234-1234-1234-123412341234}" type="slidenum">
              <a:rPr lang="en-GB"/>
              <a:t>‹#›</a:t>
            </a:fld>
            <a:endParaRPr lang="en-GB"/>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hyperlink" Target="https://www.python.org/downloads/"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s://pypi.org/project/pywin32/" TargetMode="External"/><Relationship Id="rId5" Type="http://schemas.openxmlformats.org/officeDocument/2006/relationships/hyperlink" Target="https://www.pygame.org/wiki/GettingStarted" TargetMode="External"/><Relationship Id="rId4" Type="http://schemas.openxmlformats.org/officeDocument/2006/relationships/hyperlink" Target="https://tkdocs.com/tutorial/install.html"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github.com/ymkymkymkymx/WumpusWorldGame"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3"/>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a:t>Welcome to </a:t>
            </a:r>
          </a:p>
          <a:p>
            <a:pPr marL="0" lvl="0" indent="0" algn="ctr" rtl="0">
              <a:spcBef>
                <a:spcPts val="0"/>
              </a:spcBef>
              <a:spcAft>
                <a:spcPts val="0"/>
              </a:spcAft>
              <a:buNone/>
            </a:pPr>
            <a:r>
              <a:rPr lang="en-GB"/>
              <a:t>the Wumpus World</a:t>
            </a:r>
          </a:p>
        </p:txBody>
      </p:sp>
      <p:sp>
        <p:nvSpPr>
          <p:cNvPr id="67" name="Google Shape;67;p13"/>
          <p:cNvSpPr txBox="1">
            <a:spLocks noGrp="1"/>
          </p:cNvSpPr>
          <p:nvPr>
            <p:ph type="subTitle" idx="1"/>
          </p:nvPr>
        </p:nvSpPr>
        <p:spPr>
          <a:xfrm>
            <a:off x="2136750" y="2682889"/>
            <a:ext cx="48705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1200" b="1"/>
              <a:t>Instructor</a:t>
            </a:r>
            <a:r>
              <a:rPr lang="en-GB" sz="1200"/>
              <a:t>: </a:t>
            </a:r>
            <a:endParaRPr sz="1200"/>
          </a:p>
          <a:p>
            <a:pPr marL="0" lvl="0" indent="0" algn="ctr" rtl="0">
              <a:spcBef>
                <a:spcPts val="0"/>
              </a:spcBef>
              <a:spcAft>
                <a:spcPts val="0"/>
              </a:spcAft>
              <a:buNone/>
            </a:pPr>
            <a:r>
              <a:rPr lang="en-GB" sz="1200"/>
              <a:t>Bram Van Heuveln</a:t>
            </a:r>
            <a:endParaRPr sz="1200"/>
          </a:p>
          <a:p>
            <a:pPr marL="0" lvl="0" indent="0" algn="ctr" rtl="0">
              <a:spcBef>
                <a:spcPts val="0"/>
              </a:spcBef>
              <a:spcAft>
                <a:spcPts val="0"/>
              </a:spcAft>
              <a:buNone/>
            </a:pPr>
            <a:r>
              <a:rPr lang="en-GB" sz="1200" b="1"/>
              <a:t>Wumpus World Generator: </a:t>
            </a:r>
            <a:endParaRPr sz="1200" b="1"/>
          </a:p>
          <a:p>
            <a:pPr marL="0" lvl="0" indent="0" algn="ctr" rtl="0">
              <a:spcBef>
                <a:spcPts val="0"/>
              </a:spcBef>
              <a:spcAft>
                <a:spcPts val="0"/>
              </a:spcAft>
              <a:buNone/>
            </a:pPr>
            <a:r>
              <a:rPr lang="en-GB" sz="1200"/>
              <a:t>Mark,Song,Alayn,Jessica,Samantha, Ian</a:t>
            </a:r>
            <a:endParaRPr sz="1200"/>
          </a:p>
          <a:p>
            <a:pPr marL="0" lvl="0" indent="0" algn="ctr" rtl="0">
              <a:spcBef>
                <a:spcPts val="0"/>
              </a:spcBef>
              <a:spcAft>
                <a:spcPts val="0"/>
              </a:spcAft>
              <a:buNone/>
            </a:pPr>
            <a:r>
              <a:rPr lang="en-GB" sz="1200" b="1"/>
              <a:t>Wumpus World Simulator: </a:t>
            </a:r>
            <a:endParaRPr sz="1200" b="1"/>
          </a:p>
          <a:p>
            <a:pPr marL="0" lvl="0" indent="0" algn="ctr" rtl="0">
              <a:spcBef>
                <a:spcPts val="0"/>
              </a:spcBef>
              <a:spcAft>
                <a:spcPts val="0"/>
              </a:spcAft>
              <a:buNone/>
            </a:pPr>
            <a:r>
              <a:rPr lang="en-GB" sz="1200"/>
              <a:t>Mitesh, Mindy, Xinyan, Qiao, Emma, Kevin</a:t>
            </a:r>
            <a:endParaRPr sz="12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9"/>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a:t>Intro to the UI windows</a:t>
            </a:r>
          </a:p>
        </p:txBody>
      </p:sp>
      <p:pic>
        <p:nvPicPr>
          <p:cNvPr id="110" name="Google Shape;110;p19"/>
          <p:cNvPicPr preferRelativeResize="0"/>
          <p:nvPr/>
        </p:nvPicPr>
        <p:blipFill>
          <a:blip r:embed="rId3"/>
          <a:stretch>
            <a:fillRect/>
          </a:stretch>
        </p:blipFill>
        <p:spPr>
          <a:xfrm>
            <a:off x="152400" y="1304825"/>
            <a:ext cx="4507574" cy="1437700"/>
          </a:xfrm>
          <a:prstGeom prst="rect">
            <a:avLst/>
          </a:prstGeom>
          <a:noFill/>
          <a:ln>
            <a:noFill/>
          </a:ln>
        </p:spPr>
      </p:pic>
      <p:sp>
        <p:nvSpPr>
          <p:cNvPr id="111" name="Google Shape;111;p19"/>
          <p:cNvSpPr txBox="1"/>
          <p:nvPr/>
        </p:nvSpPr>
        <p:spPr>
          <a:xfrm>
            <a:off x="221000" y="2812850"/>
            <a:ext cx="8087100" cy="206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latin typeface="Open Sans" panose="020B0606030504020204"/>
                <a:ea typeface="Open Sans" panose="020B0606030504020204"/>
                <a:cs typeface="Open Sans" panose="020B0606030504020204"/>
                <a:sym typeface="Open Sans" panose="020B0606030504020204"/>
              </a:rPr>
              <a:t>Enter a map like this will let you start the game.</a:t>
            </a:r>
            <a:endParaRPr>
              <a:latin typeface="Open Sans" panose="020B0606030504020204"/>
              <a:ea typeface="Open Sans" panose="020B0606030504020204"/>
              <a:cs typeface="Open Sans" panose="020B0606030504020204"/>
              <a:sym typeface="Open Sans" panose="020B0606030504020204"/>
            </a:endParaRPr>
          </a:p>
          <a:p>
            <a:pPr marL="0" lvl="0" indent="0" algn="l" rtl="0">
              <a:spcBef>
                <a:spcPts val="0"/>
              </a:spcBef>
              <a:spcAft>
                <a:spcPts val="0"/>
              </a:spcAft>
              <a:buNone/>
            </a:pPr>
            <a:r>
              <a:rPr lang="en-GB">
                <a:latin typeface="Open Sans" panose="020B0606030504020204"/>
                <a:ea typeface="Open Sans" panose="020B0606030504020204"/>
                <a:cs typeface="Open Sans" panose="020B0606030504020204"/>
                <a:sym typeface="Open Sans" panose="020B0606030504020204"/>
              </a:rPr>
              <a:t>The robot will start at (0,0) of the map. Below is the representation rule of the map:</a:t>
            </a:r>
            <a:endParaRPr>
              <a:latin typeface="Open Sans" panose="020B0606030504020204"/>
              <a:ea typeface="Open Sans" panose="020B0606030504020204"/>
              <a:cs typeface="Open Sans" panose="020B0606030504020204"/>
              <a:sym typeface="Open Sans" panose="020B0606030504020204"/>
            </a:endParaRPr>
          </a:p>
        </p:txBody>
      </p:sp>
      <p:pic>
        <p:nvPicPr>
          <p:cNvPr id="112" name="Google Shape;112;p19"/>
          <p:cNvPicPr preferRelativeResize="0"/>
          <p:nvPr/>
        </p:nvPicPr>
        <p:blipFill>
          <a:blip r:embed="rId4"/>
          <a:stretch>
            <a:fillRect/>
          </a:stretch>
        </p:blipFill>
        <p:spPr>
          <a:xfrm>
            <a:off x="395888" y="3458163"/>
            <a:ext cx="4943475" cy="12477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0"/>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a:t>Intro to the UI windows</a:t>
            </a:r>
          </a:p>
        </p:txBody>
      </p:sp>
      <p:sp>
        <p:nvSpPr>
          <p:cNvPr id="118" name="Google Shape;118;p20"/>
          <p:cNvSpPr txBox="1"/>
          <p:nvPr/>
        </p:nvSpPr>
        <p:spPr>
          <a:xfrm>
            <a:off x="531050" y="1336125"/>
            <a:ext cx="4450200" cy="325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latin typeface="Open Sans" panose="020B0606030504020204"/>
                <a:ea typeface="Open Sans" panose="020B0606030504020204"/>
                <a:cs typeface="Open Sans" panose="020B0606030504020204"/>
                <a:sym typeface="Open Sans" panose="020B0606030504020204"/>
              </a:rPr>
              <a:t>You can run generate_a_map.py to generate a random map.</a:t>
            </a:r>
            <a:endParaRPr>
              <a:latin typeface="Open Sans" panose="020B0606030504020204"/>
              <a:ea typeface="Open Sans" panose="020B0606030504020204"/>
              <a:cs typeface="Open Sans" panose="020B0606030504020204"/>
              <a:sym typeface="Open Sans" panose="020B0606030504020204"/>
            </a:endParaRPr>
          </a:p>
        </p:txBody>
      </p:sp>
      <p:pic>
        <p:nvPicPr>
          <p:cNvPr id="119" name="Google Shape;119;p20"/>
          <p:cNvPicPr preferRelativeResize="0"/>
          <p:nvPr/>
        </p:nvPicPr>
        <p:blipFill>
          <a:blip r:embed="rId3"/>
          <a:stretch>
            <a:fillRect/>
          </a:stretch>
        </p:blipFill>
        <p:spPr>
          <a:xfrm>
            <a:off x="4494924" y="1336127"/>
            <a:ext cx="4401200" cy="1517474"/>
          </a:xfrm>
          <a:prstGeom prst="rect">
            <a:avLst/>
          </a:prstGeom>
          <a:noFill/>
          <a:ln>
            <a:noFill/>
          </a:ln>
        </p:spPr>
      </p:pic>
      <p:sp>
        <p:nvSpPr>
          <p:cNvPr id="120" name="Google Shape;120;p20"/>
          <p:cNvSpPr txBox="1"/>
          <p:nvPr/>
        </p:nvSpPr>
        <p:spPr>
          <a:xfrm>
            <a:off x="531050" y="2054400"/>
            <a:ext cx="5947200" cy="103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latin typeface="Open Sans" panose="020B0606030504020204"/>
                <a:ea typeface="Open Sans" panose="020B0606030504020204"/>
                <a:cs typeface="Open Sans" panose="020B0606030504020204"/>
                <a:sym typeface="Open Sans" panose="020B0606030504020204"/>
              </a:rPr>
              <a:t>The findmap function’s input is:</a:t>
            </a:r>
            <a:endParaRPr>
              <a:latin typeface="Open Sans" panose="020B0606030504020204"/>
              <a:ea typeface="Open Sans" panose="020B0606030504020204"/>
              <a:cs typeface="Open Sans" panose="020B0606030504020204"/>
              <a:sym typeface="Open Sans" panose="020B0606030504020204"/>
            </a:endParaRPr>
          </a:p>
          <a:p>
            <a:pPr marL="0" lvl="0" indent="0" algn="l" rtl="0">
              <a:spcBef>
                <a:spcPts val="0"/>
              </a:spcBef>
              <a:spcAft>
                <a:spcPts val="0"/>
              </a:spcAft>
              <a:buNone/>
            </a:pPr>
            <a:r>
              <a:rPr lang="en-GB">
                <a:latin typeface="Open Sans" panose="020B0606030504020204"/>
                <a:ea typeface="Open Sans" panose="020B0606030504020204"/>
                <a:cs typeface="Open Sans" panose="020B0606030504020204"/>
                <a:sym typeface="Open Sans" panose="020B0606030504020204"/>
              </a:rPr>
              <a:t>findmap(sizex,sizey,pits,difficulty)</a:t>
            </a:r>
            <a:endParaRPr>
              <a:latin typeface="Open Sans" panose="020B0606030504020204"/>
              <a:ea typeface="Open Sans" panose="020B0606030504020204"/>
              <a:cs typeface="Open Sans" panose="020B0606030504020204"/>
              <a:sym typeface="Open Sans" panose="020B0606030504020204"/>
            </a:endParaRPr>
          </a:p>
        </p:txBody>
      </p:sp>
      <p:sp>
        <p:nvSpPr>
          <p:cNvPr id="121" name="Google Shape;121;p20"/>
          <p:cNvSpPr txBox="1"/>
          <p:nvPr/>
        </p:nvSpPr>
        <p:spPr>
          <a:xfrm>
            <a:off x="531050" y="2962250"/>
            <a:ext cx="8468700" cy="1788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dirty="0">
                <a:latin typeface="Open Sans" panose="020B0606030504020204"/>
                <a:ea typeface="Open Sans" panose="020B0606030504020204"/>
                <a:cs typeface="Open Sans" panose="020B0606030504020204"/>
                <a:sym typeface="Open Sans" panose="020B0606030504020204"/>
              </a:rPr>
              <a:t>Some maps that I used to test my robot:</a:t>
            </a:r>
            <a:endParaRPr dirty="0">
              <a:latin typeface="Open Sans" panose="020B0606030504020204"/>
              <a:ea typeface="Open Sans" panose="020B0606030504020204"/>
              <a:cs typeface="Open Sans" panose="020B0606030504020204"/>
              <a:sym typeface="Open Sans" panose="020B0606030504020204"/>
            </a:endParaRPr>
          </a:p>
          <a:p>
            <a:pPr marL="0" lvl="0" indent="0" algn="l" rtl="0">
              <a:spcBef>
                <a:spcPts val="0"/>
              </a:spcBef>
              <a:spcAft>
                <a:spcPts val="0"/>
              </a:spcAft>
              <a:buNone/>
            </a:pPr>
            <a:r>
              <a:rPr lang="en-GB" dirty="0">
                <a:latin typeface="Open Sans" panose="020B0606030504020204"/>
                <a:ea typeface="Open Sans" panose="020B0606030504020204"/>
                <a:cs typeface="Open Sans" panose="020B0606030504020204"/>
                <a:sym typeface="Open Sans" panose="020B0606030504020204"/>
              </a:rPr>
              <a:t>[[0,0,0,0],[0,0,0,0],[0,0,0,3],[0,0,0,0]]</a:t>
            </a:r>
            <a:endParaRPr dirty="0">
              <a:latin typeface="Open Sans" panose="020B0606030504020204"/>
              <a:ea typeface="Open Sans" panose="020B0606030504020204"/>
              <a:cs typeface="Open Sans" panose="020B0606030504020204"/>
              <a:sym typeface="Open Sans" panose="020B0606030504020204"/>
            </a:endParaRPr>
          </a:p>
          <a:p>
            <a:pPr marL="0" lvl="0" indent="0" algn="l" rtl="0">
              <a:spcBef>
                <a:spcPts val="0"/>
              </a:spcBef>
              <a:spcAft>
                <a:spcPts val="0"/>
              </a:spcAft>
              <a:buNone/>
            </a:pPr>
            <a:r>
              <a:rPr lang="en-GB" dirty="0">
                <a:latin typeface="Open Sans" panose="020B0606030504020204"/>
                <a:ea typeface="Open Sans" panose="020B0606030504020204"/>
                <a:cs typeface="Open Sans" panose="020B0606030504020204"/>
                <a:sym typeface="Open Sans" panose="020B0606030504020204"/>
              </a:rPr>
              <a:t>[[0,0,2,0],[0,0,0,3],[1,0,0,0],[0,0,0,0]]</a:t>
            </a:r>
            <a:endParaRPr dirty="0">
              <a:latin typeface="Open Sans" panose="020B0606030504020204"/>
              <a:ea typeface="Open Sans" panose="020B0606030504020204"/>
              <a:cs typeface="Open Sans" panose="020B0606030504020204"/>
              <a:sym typeface="Open Sans" panose="020B0606030504020204"/>
            </a:endParaRPr>
          </a:p>
          <a:p>
            <a:pPr marL="0" lvl="0" indent="0" algn="l" rtl="0">
              <a:spcBef>
                <a:spcPts val="0"/>
              </a:spcBef>
              <a:spcAft>
                <a:spcPts val="0"/>
              </a:spcAft>
              <a:buNone/>
            </a:pPr>
            <a:r>
              <a:rPr lang="en-GB" dirty="0">
                <a:latin typeface="Open Sans" panose="020B0606030504020204"/>
                <a:ea typeface="Open Sans" panose="020B0606030504020204"/>
                <a:cs typeface="Open Sans" panose="020B0606030504020204"/>
                <a:sym typeface="Open Sans" panose="020B0606030504020204"/>
              </a:rPr>
              <a:t>[[0,0,0,1],[0,0,2,3],[1,1,0,0],[0,0,0,0]]</a:t>
            </a:r>
            <a:endParaRPr dirty="0">
              <a:latin typeface="Open Sans" panose="020B0606030504020204"/>
              <a:ea typeface="Open Sans" panose="020B0606030504020204"/>
              <a:cs typeface="Open Sans" panose="020B0606030504020204"/>
              <a:sym typeface="Open Sans" panose="020B0606030504020204"/>
            </a:endParaRPr>
          </a:p>
          <a:p>
            <a:pPr marL="0" lvl="0" indent="0" algn="l" rtl="0">
              <a:spcBef>
                <a:spcPts val="0"/>
              </a:spcBef>
              <a:spcAft>
                <a:spcPts val="0"/>
              </a:spcAft>
              <a:buNone/>
            </a:pPr>
            <a:r>
              <a:rPr lang="en-GB" dirty="0">
                <a:latin typeface="Open Sans" panose="020B0606030504020204"/>
                <a:ea typeface="Open Sans" panose="020B0606030504020204"/>
                <a:cs typeface="Open Sans" panose="020B0606030504020204"/>
                <a:sym typeface="Open Sans" panose="020B0606030504020204"/>
              </a:rPr>
              <a:t>[[0,0,0,1],[0,0,1,0],[0,1,0,0],[2,0,3,0]]</a:t>
            </a:r>
            <a:endParaRPr dirty="0">
              <a:latin typeface="Open Sans" panose="020B0606030504020204"/>
              <a:ea typeface="Open Sans" panose="020B0606030504020204"/>
              <a:cs typeface="Open Sans" panose="020B0606030504020204"/>
              <a:sym typeface="Open Sans" panose="020B0606030504020204"/>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1"/>
          <p:cNvSpPr txBox="1">
            <a:spLocks noGrp="1"/>
          </p:cNvSpPr>
          <p:nvPr>
            <p:ph type="title"/>
          </p:nvPr>
        </p:nvSpPr>
        <p:spPr>
          <a:xfrm>
            <a:off x="464100" y="597425"/>
            <a:ext cx="8520600" cy="70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a:t>Intro to the UI windows</a:t>
            </a:r>
          </a:p>
        </p:txBody>
      </p:sp>
      <p:pic>
        <p:nvPicPr>
          <p:cNvPr id="127" name="Google Shape;127;p21"/>
          <p:cNvPicPr preferRelativeResize="0"/>
          <p:nvPr/>
        </p:nvPicPr>
        <p:blipFill>
          <a:blip r:embed="rId3"/>
          <a:stretch>
            <a:fillRect/>
          </a:stretch>
        </p:blipFill>
        <p:spPr>
          <a:xfrm>
            <a:off x="866550" y="1396450"/>
            <a:ext cx="2772350" cy="2983050"/>
          </a:xfrm>
          <a:prstGeom prst="rect">
            <a:avLst/>
          </a:prstGeom>
          <a:noFill/>
          <a:ln>
            <a:noFill/>
          </a:ln>
        </p:spPr>
      </p:pic>
      <p:sp>
        <p:nvSpPr>
          <p:cNvPr id="128" name="Google Shape;128;p21"/>
          <p:cNvSpPr txBox="1"/>
          <p:nvPr/>
        </p:nvSpPr>
        <p:spPr>
          <a:xfrm>
            <a:off x="3696900" y="1697750"/>
            <a:ext cx="5193600" cy="255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latin typeface="Open Sans" panose="020B0606030504020204"/>
                <a:ea typeface="Open Sans" panose="020B0606030504020204"/>
                <a:cs typeface="Open Sans" panose="020B0606030504020204"/>
                <a:sym typeface="Open Sans" panose="020B0606030504020204"/>
              </a:rPr>
              <a:t>After entering the map, this window will pop up.</a:t>
            </a:r>
            <a:endParaRPr>
              <a:latin typeface="Open Sans" panose="020B0606030504020204"/>
              <a:ea typeface="Open Sans" panose="020B0606030504020204"/>
              <a:cs typeface="Open Sans" panose="020B0606030504020204"/>
              <a:sym typeface="Open Sans" panose="020B0606030504020204"/>
            </a:endParaRPr>
          </a:p>
          <a:p>
            <a:pPr marL="0" lvl="0" indent="0" algn="l" rtl="0">
              <a:spcBef>
                <a:spcPts val="0"/>
              </a:spcBef>
              <a:spcAft>
                <a:spcPts val="0"/>
              </a:spcAft>
              <a:buNone/>
            </a:pPr>
            <a:r>
              <a:rPr lang="en-GB">
                <a:latin typeface="Open Sans" panose="020B0606030504020204"/>
                <a:ea typeface="Open Sans" panose="020B0606030504020204"/>
                <a:cs typeface="Open Sans" panose="020B0606030504020204"/>
                <a:sym typeface="Open Sans" panose="020B0606030504020204"/>
              </a:rPr>
              <a:t>The blue button will let the robot automatically step through the whole game.</a:t>
            </a:r>
            <a:endParaRPr>
              <a:latin typeface="Open Sans" panose="020B0606030504020204"/>
              <a:ea typeface="Open Sans" panose="020B0606030504020204"/>
              <a:cs typeface="Open Sans" panose="020B0606030504020204"/>
              <a:sym typeface="Open Sans" panose="020B0606030504020204"/>
            </a:endParaRPr>
          </a:p>
          <a:p>
            <a:pPr marL="0" lvl="0" indent="0" algn="l" rtl="0">
              <a:spcBef>
                <a:spcPts val="0"/>
              </a:spcBef>
              <a:spcAft>
                <a:spcPts val="0"/>
              </a:spcAft>
              <a:buNone/>
            </a:pPr>
            <a:r>
              <a:rPr lang="en-GB">
                <a:latin typeface="Open Sans" panose="020B0606030504020204"/>
                <a:ea typeface="Open Sans" panose="020B0606030504020204"/>
                <a:cs typeface="Open Sans" panose="020B0606030504020204"/>
                <a:sym typeface="Open Sans" panose="020B0606030504020204"/>
              </a:rPr>
              <a:t>The sword button will let the robot make 1 step.</a:t>
            </a:r>
            <a:endParaRPr>
              <a:latin typeface="Open Sans" panose="020B0606030504020204"/>
              <a:ea typeface="Open Sans" panose="020B0606030504020204"/>
              <a:cs typeface="Open Sans" panose="020B0606030504020204"/>
              <a:sym typeface="Open Sans" panose="020B0606030504020204"/>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2"/>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a:t>Intro to the UI windows</a:t>
            </a:r>
          </a:p>
        </p:txBody>
      </p:sp>
      <p:sp>
        <p:nvSpPr>
          <p:cNvPr id="134" name="Google Shape;134;p22"/>
          <p:cNvSpPr txBox="1"/>
          <p:nvPr/>
        </p:nvSpPr>
        <p:spPr>
          <a:xfrm>
            <a:off x="235500" y="1275850"/>
            <a:ext cx="8328000" cy="347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latin typeface="Open Sans" panose="020B0606030504020204"/>
                <a:ea typeface="Open Sans" panose="020B0606030504020204"/>
                <a:cs typeface="Open Sans" panose="020B0606030504020204"/>
                <a:sym typeface="Open Sans" panose="020B0606030504020204"/>
              </a:rPr>
              <a:t>The 8 robot will ask you to choose 8 robots 1 by 1. Then it will ask you to enter a map on the command prompt. And then you will have 8 robots on screen like this: </a:t>
            </a:r>
            <a:endParaRPr>
              <a:latin typeface="Open Sans" panose="020B0606030504020204"/>
              <a:ea typeface="Open Sans" panose="020B0606030504020204"/>
              <a:cs typeface="Open Sans" panose="020B0606030504020204"/>
              <a:sym typeface="Open Sans" panose="020B0606030504020204"/>
            </a:endParaRPr>
          </a:p>
          <a:p>
            <a:pPr marL="0" lvl="0" indent="0" algn="l" rtl="0">
              <a:spcBef>
                <a:spcPts val="0"/>
              </a:spcBef>
              <a:spcAft>
                <a:spcPts val="0"/>
              </a:spcAft>
              <a:buNone/>
            </a:pPr>
            <a:endParaRPr>
              <a:latin typeface="Open Sans" panose="020B0606030504020204"/>
              <a:ea typeface="Open Sans" panose="020B0606030504020204"/>
              <a:cs typeface="Open Sans" panose="020B0606030504020204"/>
              <a:sym typeface="Open Sans" panose="020B0606030504020204"/>
            </a:endParaRPr>
          </a:p>
        </p:txBody>
      </p:sp>
      <p:pic>
        <p:nvPicPr>
          <p:cNvPr id="135" name="Google Shape;135;p22"/>
          <p:cNvPicPr preferRelativeResize="0"/>
          <p:nvPr/>
        </p:nvPicPr>
        <p:blipFill>
          <a:blip r:embed="rId3"/>
          <a:stretch>
            <a:fillRect/>
          </a:stretch>
        </p:blipFill>
        <p:spPr>
          <a:xfrm>
            <a:off x="311700" y="1902775"/>
            <a:ext cx="3415327" cy="1767350"/>
          </a:xfrm>
          <a:prstGeom prst="rect">
            <a:avLst/>
          </a:prstGeom>
          <a:noFill/>
          <a:ln>
            <a:noFill/>
          </a:ln>
        </p:spPr>
      </p:pic>
      <p:pic>
        <p:nvPicPr>
          <p:cNvPr id="136" name="Google Shape;136;p22"/>
          <p:cNvPicPr preferRelativeResize="0"/>
          <p:nvPr/>
        </p:nvPicPr>
        <p:blipFill>
          <a:blip r:embed="rId4"/>
          <a:stretch>
            <a:fillRect/>
          </a:stretch>
        </p:blipFill>
        <p:spPr>
          <a:xfrm>
            <a:off x="4535418" y="3019775"/>
            <a:ext cx="3329001" cy="1516775"/>
          </a:xfrm>
          <a:prstGeom prst="rect">
            <a:avLst/>
          </a:prstGeom>
          <a:noFill/>
          <a:ln>
            <a:noFill/>
          </a:ln>
        </p:spPr>
      </p:pic>
      <p:sp>
        <p:nvSpPr>
          <p:cNvPr id="137" name="Google Shape;137;p22"/>
          <p:cNvSpPr txBox="1"/>
          <p:nvPr/>
        </p:nvSpPr>
        <p:spPr>
          <a:xfrm>
            <a:off x="4400100" y="1918775"/>
            <a:ext cx="3897900" cy="124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latin typeface="Open Sans" panose="020B0606030504020204"/>
                <a:ea typeface="Open Sans" panose="020B0606030504020204"/>
                <a:cs typeface="Open Sans" panose="020B0606030504020204"/>
                <a:sym typeface="Open Sans" panose="020B0606030504020204"/>
              </a:rPr>
              <a:t>After the game it will print out the result in the command line like below.</a:t>
            </a:r>
            <a:endParaRPr>
              <a:latin typeface="Open Sans" panose="020B0606030504020204"/>
              <a:ea typeface="Open Sans" panose="020B0606030504020204"/>
              <a:cs typeface="Open Sans" panose="020B0606030504020204"/>
              <a:sym typeface="Open Sans" panose="020B0606030504020204"/>
            </a:endParaRPr>
          </a:p>
          <a:p>
            <a:pPr marL="0" lvl="0" indent="0" algn="l" rtl="0">
              <a:spcBef>
                <a:spcPts val="0"/>
              </a:spcBef>
              <a:spcAft>
                <a:spcPts val="0"/>
              </a:spcAft>
              <a:buNone/>
            </a:pPr>
            <a:r>
              <a:rPr lang="en-GB">
                <a:latin typeface="Open Sans" panose="020B0606030504020204"/>
                <a:ea typeface="Open Sans" panose="020B0606030504020204"/>
                <a:cs typeface="Open Sans" panose="020B0606030504020204"/>
                <a:sym typeface="Open Sans" panose="020B0606030504020204"/>
              </a:rPr>
              <a:t>You can enter anything and the game will restart on the same map.</a:t>
            </a:r>
            <a:endParaRPr>
              <a:latin typeface="Open Sans" panose="020B0606030504020204"/>
              <a:ea typeface="Open Sans" panose="020B0606030504020204"/>
              <a:cs typeface="Open Sans" panose="020B0606030504020204"/>
              <a:sym typeface="Open Sans" panose="020B0606030504020204"/>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3"/>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a:t>If you cannot use the gui3.py:</a:t>
            </a:r>
          </a:p>
        </p:txBody>
      </p:sp>
      <p:sp>
        <p:nvSpPr>
          <p:cNvPr id="143" name="Google Shape;143;p23"/>
          <p:cNvSpPr txBox="1">
            <a:spLocks noGrp="1"/>
          </p:cNvSpPr>
          <p:nvPr>
            <p:ph type="body" idx="1"/>
          </p:nvPr>
        </p:nvSpPr>
        <p:spPr>
          <a:xfrm>
            <a:off x="311700" y="1266325"/>
            <a:ext cx="8520600" cy="3776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limitedUI.py is based on tkinter only.</a:t>
            </a:r>
          </a:p>
          <a:p>
            <a:pPr marL="0" lvl="0" indent="0" algn="l" rtl="0">
              <a:spcBef>
                <a:spcPts val="1600"/>
              </a:spcBef>
              <a:spcAft>
                <a:spcPts val="0"/>
              </a:spcAft>
              <a:buNone/>
            </a:pPr>
            <a:r>
              <a:rPr lang="en-GB"/>
              <a:t>NoUIgame.py is a text based game.</a:t>
            </a:r>
          </a:p>
          <a:p>
            <a:pPr marL="0" lvl="0" indent="0" algn="l" rtl="0">
              <a:spcBef>
                <a:spcPts val="1600"/>
              </a:spcBef>
              <a:spcAft>
                <a:spcPts val="0"/>
              </a:spcAft>
              <a:buNone/>
            </a:pPr>
            <a:r>
              <a:rPr lang="en-GB"/>
              <a:t>These two are different versions of 1 robot with map test.</a:t>
            </a:r>
          </a:p>
          <a:p>
            <a:pPr marL="0" lvl="0" indent="0" algn="l" rtl="0">
              <a:spcBef>
                <a:spcPts val="1600"/>
              </a:spcBef>
              <a:spcAft>
                <a:spcPts val="0"/>
              </a:spcAft>
              <a:buNone/>
            </a:pPr>
            <a:r>
              <a:rPr lang="en-GB"/>
              <a:t>They assume you will put your agent.py under agents folder.</a:t>
            </a:r>
          </a:p>
          <a:p>
            <a:pPr marL="0" lvl="0" indent="0" algn="l" rtl="0">
              <a:spcBef>
                <a:spcPts val="1600"/>
              </a:spcBef>
              <a:spcAft>
                <a:spcPts val="0"/>
              </a:spcAft>
              <a:buNone/>
            </a:pPr>
            <a:r>
              <a:rPr lang="en-GB"/>
              <a:t>Enter the agent file name without the .py when it asks you for agent.</a:t>
            </a:r>
          </a:p>
          <a:p>
            <a:pPr marL="0" lvl="0" indent="0" algn="l" rtl="0">
              <a:spcBef>
                <a:spcPts val="1600"/>
              </a:spcBef>
              <a:spcAft>
                <a:spcPts val="0"/>
              </a:spcAft>
              <a:buNone/>
            </a:pPr>
            <a:r>
              <a:rPr lang="en-GB"/>
              <a:t>Enter the map like before as it asks you for the map.</a:t>
            </a:r>
          </a:p>
          <a:p>
            <a:pPr marL="0" lvl="0" indent="0" algn="l" rtl="0">
              <a:spcBef>
                <a:spcPts val="1600"/>
              </a:spcBef>
              <a:spcAft>
                <a:spcPts val="1600"/>
              </a:spcAft>
              <a:buNone/>
            </a:pPr>
            <a:endParaRPr lang="en-GB"/>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Important UI Information</a:t>
            </a:r>
          </a:p>
        </p:txBody>
      </p:sp>
      <p:sp>
        <p:nvSpPr>
          <p:cNvPr id="149" name="Google Shape;149;p24"/>
          <p:cNvSpPr txBox="1">
            <a:spLocks noGrp="1"/>
          </p:cNvSpPr>
          <p:nvPr>
            <p:ph type="body" idx="1"/>
          </p:nvPr>
        </p:nvSpPr>
        <p:spPr>
          <a:xfrm>
            <a:off x="311700" y="1266325"/>
            <a:ext cx="41910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GB"/>
              <a:t>In gui3.py, two tkinter windows will pop up. Move the blank and smaller window out of the way to focus on the map. Once finished with the main tkinter window, exit out of </a:t>
            </a:r>
            <a:r>
              <a:rPr lang="en-GB" b="1"/>
              <a:t>both </a:t>
            </a:r>
            <a:r>
              <a:rPr lang="en-GB"/>
              <a:t>tkinter windows. The main pygame window will not continue the program until the smaller tkinter window is closed. </a:t>
            </a:r>
          </a:p>
        </p:txBody>
      </p:sp>
      <p:pic>
        <p:nvPicPr>
          <p:cNvPr id="150" name="Google Shape;150;p24"/>
          <p:cNvPicPr preferRelativeResize="0"/>
          <p:nvPr/>
        </p:nvPicPr>
        <p:blipFill>
          <a:blip r:embed="rId3"/>
          <a:stretch>
            <a:fillRect/>
          </a:stretch>
        </p:blipFill>
        <p:spPr>
          <a:xfrm>
            <a:off x="4571998" y="1110700"/>
            <a:ext cx="4485025" cy="353342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5"/>
          <p:cNvSpPr txBox="1">
            <a:spLocks noGrp="1"/>
          </p:cNvSpPr>
          <p:nvPr>
            <p:ph type="title"/>
          </p:nvPr>
        </p:nvSpPr>
        <p:spPr>
          <a:xfrm>
            <a:off x="311700" y="455075"/>
            <a:ext cx="8520600" cy="70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a:t>How to write a basic robot</a:t>
            </a:r>
          </a:p>
        </p:txBody>
      </p:sp>
      <p:sp>
        <p:nvSpPr>
          <p:cNvPr id="156" name="Google Shape;156;p25"/>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GB"/>
              <a:t>The agent.py shows you the structure of a robot that will always move right.</a:t>
            </a:r>
          </a:p>
        </p:txBody>
      </p:sp>
      <p:pic>
        <p:nvPicPr>
          <p:cNvPr id="157" name="Google Shape;157;p25"/>
          <p:cNvPicPr preferRelativeResize="0"/>
          <p:nvPr/>
        </p:nvPicPr>
        <p:blipFill>
          <a:blip r:embed="rId3"/>
          <a:stretch>
            <a:fillRect/>
          </a:stretch>
        </p:blipFill>
        <p:spPr>
          <a:xfrm>
            <a:off x="372560" y="1719876"/>
            <a:ext cx="8398891" cy="33026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6"/>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In the game, only the move() function will be called by the game environment and it should return a string like: "move_up", "move_down" , "move_left", "move_right" , "shoot_up", "shoot_down", "shoot_right", "shoot_left".</a:t>
            </a:r>
          </a:p>
          <a:p>
            <a:pPr marL="0" lvl="0" indent="0" algn="l" rtl="0">
              <a:spcBef>
                <a:spcPts val="1600"/>
              </a:spcBef>
              <a:spcAft>
                <a:spcPts val="1600"/>
              </a:spcAft>
              <a:buNone/>
            </a:pPr>
            <a:r>
              <a:rPr lang="en-GB"/>
              <a:t>You can write your functions to choose from the strings above to return and the robot will move accordingly.</a:t>
            </a:r>
          </a:p>
        </p:txBody>
      </p:sp>
      <p:sp>
        <p:nvSpPr>
          <p:cNvPr id="163" name="Google Shape;163;p26"/>
          <p:cNvSpPr txBox="1">
            <a:spLocks noGrp="1"/>
          </p:cNvSpPr>
          <p:nvPr>
            <p:ph type="title"/>
          </p:nvPr>
        </p:nvSpPr>
        <p:spPr>
          <a:xfrm>
            <a:off x="311700" y="455075"/>
            <a:ext cx="8520600" cy="70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a:t>How to write a basic robot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9"/>
          <p:cNvSpPr txBox="1">
            <a:spLocks noGrp="1"/>
          </p:cNvSpPr>
          <p:nvPr>
            <p:ph type="title"/>
          </p:nvPr>
        </p:nvSpPr>
        <p:spPr>
          <a:xfrm>
            <a:off x="311700" y="1304850"/>
            <a:ext cx="8520600" cy="1538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a:t>Thank you </a:t>
            </a:r>
          </a:p>
        </p:txBody>
      </p:sp>
      <p:sp>
        <p:nvSpPr>
          <p:cNvPr id="182" name="Google Shape;182;p29"/>
          <p:cNvSpPr txBox="1">
            <a:spLocks noGrp="1"/>
          </p:cNvSpPr>
          <p:nvPr>
            <p:ph type="body" idx="1"/>
          </p:nvPr>
        </p:nvSpPr>
        <p:spPr>
          <a:xfrm>
            <a:off x="311700" y="2995650"/>
            <a:ext cx="8520600" cy="1071600"/>
          </a:xfrm>
          <a:prstGeom prst="rect">
            <a:avLst/>
          </a:prstGeom>
          <a:noFill/>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GB" sz="1200" b="1">
                <a:solidFill>
                  <a:schemeClr val="accent1"/>
                </a:solidFill>
                <a:latin typeface="Arial" panose="020B0604020202020204"/>
                <a:ea typeface="Arial" panose="020B0604020202020204"/>
                <a:cs typeface="Arial" panose="020B0604020202020204"/>
                <a:sym typeface="Arial" panose="020B0604020202020204"/>
              </a:rPr>
              <a:t>Instructor: </a:t>
            </a:r>
            <a:endParaRPr sz="1200" b="1">
              <a:solidFill>
                <a:schemeClr val="accent1"/>
              </a:solidFill>
              <a:latin typeface="Arial" panose="020B0604020202020204"/>
              <a:ea typeface="Arial" panose="020B0604020202020204"/>
              <a:cs typeface="Arial" panose="020B0604020202020204"/>
              <a:sym typeface="Arial" panose="020B0604020202020204"/>
            </a:endParaRPr>
          </a:p>
          <a:p>
            <a:pPr marL="0" lvl="0" indent="0" algn="ctr" rtl="0">
              <a:lnSpc>
                <a:spcPct val="100000"/>
              </a:lnSpc>
              <a:spcBef>
                <a:spcPts val="0"/>
              </a:spcBef>
              <a:spcAft>
                <a:spcPts val="0"/>
              </a:spcAft>
              <a:buNone/>
            </a:pPr>
            <a:r>
              <a:rPr lang="en-GB" sz="1200">
                <a:solidFill>
                  <a:schemeClr val="accent1"/>
                </a:solidFill>
                <a:latin typeface="Arial" panose="020B0604020202020204"/>
                <a:ea typeface="Arial" panose="020B0604020202020204"/>
                <a:cs typeface="Arial" panose="020B0604020202020204"/>
                <a:sym typeface="Arial" panose="020B0604020202020204"/>
              </a:rPr>
              <a:t>Bram Van Heuveln</a:t>
            </a:r>
            <a:endParaRPr sz="1200">
              <a:solidFill>
                <a:schemeClr val="accent1"/>
              </a:solidFill>
              <a:latin typeface="Arial" panose="020B0604020202020204"/>
              <a:ea typeface="Arial" panose="020B0604020202020204"/>
              <a:cs typeface="Arial" panose="020B0604020202020204"/>
              <a:sym typeface="Arial" panose="020B0604020202020204"/>
            </a:endParaRPr>
          </a:p>
          <a:p>
            <a:pPr marL="0" lvl="0" indent="0" algn="ctr" rtl="0">
              <a:lnSpc>
                <a:spcPct val="100000"/>
              </a:lnSpc>
              <a:spcBef>
                <a:spcPts val="0"/>
              </a:spcBef>
              <a:spcAft>
                <a:spcPts val="0"/>
              </a:spcAft>
              <a:buNone/>
            </a:pPr>
            <a:r>
              <a:rPr lang="en-GB" sz="1200" b="1">
                <a:solidFill>
                  <a:schemeClr val="accent1"/>
                </a:solidFill>
                <a:latin typeface="Arial" panose="020B0604020202020204"/>
                <a:ea typeface="Arial" panose="020B0604020202020204"/>
                <a:cs typeface="Arial" panose="020B0604020202020204"/>
                <a:sym typeface="Arial" panose="020B0604020202020204"/>
              </a:rPr>
              <a:t>Wumpus World Generator: </a:t>
            </a:r>
            <a:endParaRPr sz="1200" b="1">
              <a:solidFill>
                <a:schemeClr val="accent1"/>
              </a:solidFill>
              <a:latin typeface="Arial" panose="020B0604020202020204"/>
              <a:ea typeface="Arial" panose="020B0604020202020204"/>
              <a:cs typeface="Arial" panose="020B0604020202020204"/>
              <a:sym typeface="Arial" panose="020B0604020202020204"/>
            </a:endParaRPr>
          </a:p>
          <a:p>
            <a:pPr marL="0" lvl="0" indent="0" algn="ctr" rtl="0">
              <a:lnSpc>
                <a:spcPct val="100000"/>
              </a:lnSpc>
              <a:spcBef>
                <a:spcPts val="0"/>
              </a:spcBef>
              <a:spcAft>
                <a:spcPts val="0"/>
              </a:spcAft>
              <a:buNone/>
            </a:pPr>
            <a:r>
              <a:rPr lang="en-GB" sz="1200">
                <a:solidFill>
                  <a:schemeClr val="accent1"/>
                </a:solidFill>
                <a:latin typeface="Arial" panose="020B0604020202020204"/>
                <a:ea typeface="Arial" panose="020B0604020202020204"/>
                <a:cs typeface="Arial" panose="020B0604020202020204"/>
                <a:sym typeface="Arial" panose="020B0604020202020204"/>
              </a:rPr>
              <a:t>Mark,Song,Alayn,Jessica,Samantha, Ian</a:t>
            </a:r>
            <a:endParaRPr sz="1200">
              <a:solidFill>
                <a:schemeClr val="accent1"/>
              </a:solidFill>
              <a:latin typeface="Arial" panose="020B0604020202020204"/>
              <a:ea typeface="Arial" panose="020B0604020202020204"/>
              <a:cs typeface="Arial" panose="020B0604020202020204"/>
              <a:sym typeface="Arial" panose="020B0604020202020204"/>
            </a:endParaRPr>
          </a:p>
          <a:p>
            <a:pPr marL="0" lvl="0" indent="0" algn="ctr" rtl="0">
              <a:lnSpc>
                <a:spcPct val="100000"/>
              </a:lnSpc>
              <a:spcBef>
                <a:spcPts val="0"/>
              </a:spcBef>
              <a:spcAft>
                <a:spcPts val="0"/>
              </a:spcAft>
              <a:buNone/>
            </a:pPr>
            <a:r>
              <a:rPr lang="en-GB" sz="1200" b="1">
                <a:solidFill>
                  <a:schemeClr val="accent1"/>
                </a:solidFill>
                <a:latin typeface="Arial" panose="020B0604020202020204"/>
                <a:ea typeface="Arial" panose="020B0604020202020204"/>
                <a:cs typeface="Arial" panose="020B0604020202020204"/>
                <a:sym typeface="Arial" panose="020B0604020202020204"/>
              </a:rPr>
              <a:t>Wumpus World Simulator: </a:t>
            </a:r>
            <a:endParaRPr sz="1200" b="1">
              <a:solidFill>
                <a:schemeClr val="accent1"/>
              </a:solidFill>
              <a:latin typeface="Arial" panose="020B0604020202020204"/>
              <a:ea typeface="Arial" panose="020B0604020202020204"/>
              <a:cs typeface="Arial" panose="020B0604020202020204"/>
              <a:sym typeface="Arial" panose="020B0604020202020204"/>
            </a:endParaRPr>
          </a:p>
          <a:p>
            <a:pPr marL="0" lvl="0" indent="0" algn="ctr" rtl="0">
              <a:lnSpc>
                <a:spcPct val="100000"/>
              </a:lnSpc>
              <a:spcBef>
                <a:spcPts val="0"/>
              </a:spcBef>
              <a:spcAft>
                <a:spcPts val="0"/>
              </a:spcAft>
              <a:buNone/>
            </a:pPr>
            <a:r>
              <a:rPr lang="en-GB" sz="1200">
                <a:solidFill>
                  <a:schemeClr val="accent1"/>
                </a:solidFill>
                <a:latin typeface="Arial" panose="020B0604020202020204"/>
                <a:ea typeface="Arial" panose="020B0604020202020204"/>
                <a:cs typeface="Arial" panose="020B0604020202020204"/>
                <a:sym typeface="Arial" panose="020B0604020202020204"/>
              </a:rPr>
              <a:t>Mitesh, Mindy, Xinyan, Qiao, Emma, Kevin</a:t>
            </a:r>
            <a:endParaRPr sz="1200">
              <a:solidFill>
                <a:schemeClr val="accent1"/>
              </a:solidFill>
              <a:latin typeface="Arial" panose="020B0604020202020204"/>
              <a:ea typeface="Arial" panose="020B0604020202020204"/>
              <a:cs typeface="Arial" panose="020B0604020202020204"/>
              <a:sym typeface="Arial" panose="020B0604020202020204"/>
            </a:endParaRPr>
          </a:p>
          <a:p>
            <a:pPr marL="0" lvl="0" indent="0" algn="ctr" rtl="0">
              <a:spcBef>
                <a:spcPts val="0"/>
              </a:spcBef>
              <a:spcAft>
                <a:spcPts val="1600"/>
              </a:spcAft>
              <a:buNone/>
            </a:pPr>
            <a:endParaRPr sz="1200">
              <a:solidFill>
                <a:schemeClr val="accent1"/>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Installation Instructions</a:t>
            </a:r>
          </a:p>
        </p:txBody>
      </p:sp>
      <p:sp>
        <p:nvSpPr>
          <p:cNvPr id="73" name="Google Shape;73;p1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Before running the code, make sure you have installed:</a:t>
            </a:r>
          </a:p>
          <a:p>
            <a:pPr marL="457200" lvl="0" indent="-342900" algn="l" rtl="0">
              <a:spcBef>
                <a:spcPts val="1600"/>
              </a:spcBef>
              <a:spcAft>
                <a:spcPts val="0"/>
              </a:spcAft>
              <a:buSzPts val="1800"/>
              <a:buChar char="-"/>
            </a:pPr>
            <a:r>
              <a:rPr lang="en-GB" dirty="0"/>
              <a:t>Python: </a:t>
            </a:r>
            <a:r>
              <a:rPr lang="en-GB" u="sng" dirty="0">
                <a:solidFill>
                  <a:schemeClr val="hlink"/>
                </a:solidFill>
                <a:hlinkClick r:id="rId3"/>
              </a:rPr>
              <a:t>https://www.python.org/downloads/</a:t>
            </a:r>
            <a:r>
              <a:rPr lang="en-GB" dirty="0"/>
              <a:t> </a:t>
            </a:r>
          </a:p>
          <a:p>
            <a:pPr marL="457200" lvl="0" indent="-342900" algn="l" rtl="0">
              <a:spcBef>
                <a:spcPts val="0"/>
              </a:spcBef>
              <a:spcAft>
                <a:spcPts val="0"/>
              </a:spcAft>
              <a:buSzPts val="1800"/>
              <a:buChar char="-"/>
            </a:pPr>
            <a:r>
              <a:rPr lang="en-GB" dirty="0" err="1"/>
              <a:t>Tkinter</a:t>
            </a:r>
            <a:r>
              <a:rPr lang="en-GB" dirty="0"/>
              <a:t>: </a:t>
            </a:r>
            <a:r>
              <a:rPr lang="en-GB" u="sng" dirty="0">
                <a:solidFill>
                  <a:schemeClr val="hlink"/>
                </a:solidFill>
                <a:hlinkClick r:id="rId4"/>
              </a:rPr>
              <a:t>https://tkdocs.com/tutorial/install.html</a:t>
            </a:r>
            <a:r>
              <a:rPr lang="en-GB" dirty="0"/>
              <a:t> </a:t>
            </a:r>
            <a:endParaRPr lang="en-GB" dirty="0" smtClean="0"/>
          </a:p>
          <a:p>
            <a:pPr lvl="1" indent="-342900">
              <a:spcBef>
                <a:spcPts val="0"/>
              </a:spcBef>
              <a:buSzPts val="1800"/>
              <a:buChar char="-"/>
            </a:pPr>
            <a:r>
              <a:rPr lang="en-GB" dirty="0" smtClean="0"/>
              <a:t>(may already be installed as part of Python)</a:t>
            </a:r>
            <a:endParaRPr lang="en-GB" dirty="0"/>
          </a:p>
          <a:p>
            <a:pPr marL="457200" lvl="0" indent="-342900" algn="l" rtl="0">
              <a:spcBef>
                <a:spcPts val="0"/>
              </a:spcBef>
              <a:spcAft>
                <a:spcPts val="0"/>
              </a:spcAft>
              <a:buSzPts val="1800"/>
              <a:buChar char="-"/>
            </a:pPr>
            <a:r>
              <a:rPr lang="en-GB" dirty="0" err="1"/>
              <a:t>Pygame</a:t>
            </a:r>
            <a:r>
              <a:rPr lang="en-GB" dirty="0"/>
              <a:t>: </a:t>
            </a:r>
            <a:r>
              <a:rPr lang="en-GB" u="sng" dirty="0">
                <a:solidFill>
                  <a:schemeClr val="hlink"/>
                </a:solidFill>
                <a:hlinkClick r:id="rId5"/>
              </a:rPr>
              <a:t>https://www.pygame.org/wiki/GettingStarted</a:t>
            </a:r>
            <a:r>
              <a:rPr lang="en-GB" dirty="0"/>
              <a:t> </a:t>
            </a:r>
          </a:p>
          <a:p>
            <a:pPr marL="914400" lvl="1" indent="-317500" algn="l" rtl="0">
              <a:spcBef>
                <a:spcPts val="0"/>
              </a:spcBef>
              <a:spcAft>
                <a:spcPts val="0"/>
              </a:spcAft>
              <a:buSzPts val="1400"/>
              <a:buChar char="-"/>
            </a:pPr>
            <a:r>
              <a:rPr lang="en-GB" dirty="0" err="1"/>
              <a:t>cmd</a:t>
            </a:r>
            <a:r>
              <a:rPr lang="en-GB" dirty="0"/>
              <a:t> prompt (windows): </a:t>
            </a:r>
            <a:r>
              <a:rPr lang="en-GB" dirty="0" err="1"/>
              <a:t>py</a:t>
            </a:r>
            <a:r>
              <a:rPr lang="en-GB" dirty="0"/>
              <a:t> -m pip install -U </a:t>
            </a:r>
            <a:r>
              <a:rPr lang="en-GB" dirty="0" err="1"/>
              <a:t>pygame</a:t>
            </a:r>
            <a:r>
              <a:rPr lang="en-GB" dirty="0"/>
              <a:t> --user</a:t>
            </a:r>
            <a:r>
              <a:rPr lang="en-GB" sz="1000" dirty="0">
                <a:solidFill>
                  <a:srgbClr val="333333"/>
                </a:solidFill>
                <a:highlight>
                  <a:srgbClr val="F5F5F5"/>
                </a:highlight>
                <a:latin typeface="Consolas" panose="020B0609020204030204"/>
                <a:ea typeface="Consolas" panose="020B0609020204030204"/>
                <a:cs typeface="Consolas" panose="020B0609020204030204"/>
                <a:sym typeface="Consolas" panose="020B0609020204030204"/>
              </a:rPr>
              <a:t> </a:t>
            </a:r>
          </a:p>
          <a:p>
            <a:pPr marL="457200" lvl="0" indent="-342900" algn="l" rtl="0">
              <a:spcBef>
                <a:spcPts val="0"/>
              </a:spcBef>
              <a:spcAft>
                <a:spcPts val="0"/>
              </a:spcAft>
              <a:buSzPts val="1800"/>
              <a:buChar char="-"/>
            </a:pPr>
            <a:r>
              <a:rPr lang="en-GB" dirty="0"/>
              <a:t>Win32ui: </a:t>
            </a:r>
            <a:r>
              <a:rPr lang="en-GB" u="sng" dirty="0">
                <a:solidFill>
                  <a:schemeClr val="hlink"/>
                </a:solidFill>
                <a:hlinkClick r:id="rId6"/>
              </a:rPr>
              <a:t>https://pypi.org/project/pywin32/</a:t>
            </a:r>
            <a:r>
              <a:rPr lang="en-GB" dirty="0"/>
              <a:t> </a:t>
            </a:r>
          </a:p>
          <a:p>
            <a:pPr marL="914400" lvl="1" indent="-317500" algn="l" rtl="0">
              <a:spcBef>
                <a:spcPts val="0"/>
              </a:spcBef>
              <a:spcAft>
                <a:spcPts val="0"/>
              </a:spcAft>
              <a:buSzPts val="1400"/>
              <a:buChar char="-"/>
            </a:pPr>
            <a:r>
              <a:rPr lang="en-GB" dirty="0" err="1"/>
              <a:t>cmd</a:t>
            </a:r>
            <a:r>
              <a:rPr lang="en-GB" dirty="0"/>
              <a:t> prompt (windows): pip install pywin32</a:t>
            </a:r>
          </a:p>
          <a:p>
            <a:pPr marL="0" lvl="0" indent="0" algn="l" rtl="0">
              <a:spcBef>
                <a:spcPts val="1600"/>
              </a:spcBef>
              <a:spcAft>
                <a:spcPts val="1600"/>
              </a:spcAft>
              <a:buNone/>
            </a:pPr>
            <a:r>
              <a:rPr lang="en-GB" dirty="0"/>
              <a:t>Python and </a:t>
            </a:r>
            <a:r>
              <a:rPr lang="en-GB" dirty="0" err="1"/>
              <a:t>tkinter</a:t>
            </a:r>
            <a:r>
              <a:rPr lang="en-GB" dirty="0"/>
              <a:t> should be installed if taking CS1</a:t>
            </a:r>
            <a:br>
              <a:rPr lang="en-GB" dirty="0"/>
            </a:br>
            <a:r>
              <a:rPr lang="en-GB" dirty="0"/>
              <a:t>Mac/Windows/Linux will have different installation instructions for each step</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5"/>
          <p:cNvSpPr txBox="1">
            <a:spLocks noGrp="1"/>
          </p:cNvSpPr>
          <p:nvPr>
            <p:ph type="title"/>
          </p:nvPr>
        </p:nvSpPr>
        <p:spPr>
          <a:xfrm>
            <a:off x="261775" y="372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Download and Run Wumpus World</a:t>
            </a:r>
          </a:p>
        </p:txBody>
      </p:sp>
      <p:sp>
        <p:nvSpPr>
          <p:cNvPr id="79" name="Google Shape;79;p15"/>
          <p:cNvSpPr txBox="1">
            <a:spLocks noGrp="1"/>
          </p:cNvSpPr>
          <p:nvPr>
            <p:ph type="body" idx="1"/>
          </p:nvPr>
        </p:nvSpPr>
        <p:spPr>
          <a:xfrm>
            <a:off x="103600" y="661400"/>
            <a:ext cx="8520600" cy="409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Link: </a:t>
            </a:r>
            <a:r>
              <a:rPr lang="en-GB" u="sng" dirty="0">
                <a:solidFill>
                  <a:schemeClr val="hlink"/>
                </a:solidFill>
                <a:hlinkClick r:id="rId3"/>
              </a:rPr>
              <a:t>https://github.com/ymkymkymkymx/WumpusWorldGame</a:t>
            </a:r>
            <a:r>
              <a:rPr lang="en-GB" dirty="0"/>
              <a:t> </a:t>
            </a:r>
          </a:p>
          <a:p>
            <a:pPr marL="0" lvl="0" indent="0" algn="l" rtl="0">
              <a:spcBef>
                <a:spcPts val="1600"/>
              </a:spcBef>
              <a:spcAft>
                <a:spcPts val="0"/>
              </a:spcAft>
              <a:buNone/>
            </a:pPr>
            <a:r>
              <a:rPr lang="en-GB" dirty="0"/>
              <a:t>Option 1: Download ZIP file directly from</a:t>
            </a:r>
            <a:br>
              <a:rPr lang="en-GB" dirty="0"/>
            </a:br>
            <a:r>
              <a:rPr lang="en-GB" dirty="0"/>
              <a:t>		the GitHub browser and move it</a:t>
            </a:r>
            <a:br>
              <a:rPr lang="en-GB" dirty="0"/>
            </a:br>
            <a:r>
              <a:rPr lang="en-GB" dirty="0"/>
              <a:t>		into your working directory</a:t>
            </a:r>
          </a:p>
          <a:p>
            <a:pPr marL="0" lvl="0" indent="0" algn="l" rtl="0">
              <a:spcBef>
                <a:spcPts val="1600"/>
              </a:spcBef>
              <a:spcAft>
                <a:spcPts val="0"/>
              </a:spcAft>
              <a:buNone/>
            </a:pPr>
            <a:r>
              <a:rPr lang="en-GB" dirty="0"/>
              <a:t>Option 2: Open command prompt</a:t>
            </a:r>
            <a:br>
              <a:rPr lang="en-GB" dirty="0"/>
            </a:br>
            <a:r>
              <a:rPr lang="en-GB" dirty="0"/>
              <a:t>		cd to directory you want to work in</a:t>
            </a:r>
            <a:br>
              <a:rPr lang="en-GB" dirty="0"/>
            </a:br>
            <a:r>
              <a:rPr lang="en-GB" dirty="0"/>
              <a:t>		git clone </a:t>
            </a:r>
            <a:r>
              <a:rPr lang="en-GB" u="sng" dirty="0">
                <a:solidFill>
                  <a:schemeClr val="hlink"/>
                </a:solidFill>
                <a:hlinkClick r:id="rId3"/>
              </a:rPr>
              <a:t>https://github.com/ymkymkymkymx/WumpusWorldGame</a:t>
            </a:r>
            <a:endParaRPr lang="en-GB" u="sng" dirty="0">
              <a:solidFill>
                <a:schemeClr val="hlink"/>
              </a:solidFill>
            </a:endParaRPr>
          </a:p>
          <a:p>
            <a:pPr marL="0" lvl="0" indent="0" algn="l" rtl="0">
              <a:spcBef>
                <a:spcPts val="1600"/>
              </a:spcBef>
              <a:spcAft>
                <a:spcPts val="1600"/>
              </a:spcAft>
              <a:buNone/>
            </a:pPr>
            <a:r>
              <a:rPr lang="en-GB" dirty="0"/>
              <a:t>To run program, change to the </a:t>
            </a:r>
            <a:r>
              <a:rPr lang="en-GB" dirty="0" err="1"/>
              <a:t>WumpusWorld</a:t>
            </a:r>
            <a:r>
              <a:rPr lang="en-GB" dirty="0"/>
              <a:t> directory and run gui3.py in the command prompt: cd </a:t>
            </a:r>
            <a:r>
              <a:rPr lang="en-GB" dirty="0" err="1"/>
              <a:t>WumpusWorldGame</a:t>
            </a:r>
            <a:r>
              <a:rPr lang="en-GB" dirty="0"/>
              <a:t/>
            </a:r>
            <a:br>
              <a:rPr lang="en-GB" dirty="0"/>
            </a:br>
            <a:r>
              <a:rPr lang="en-GB" dirty="0"/>
              <a:t>				    python gui3.py</a:t>
            </a:r>
            <a:br>
              <a:rPr lang="en-GB" dirty="0"/>
            </a:br>
            <a:r>
              <a:rPr lang="en-GB" dirty="0"/>
              <a:t>		 </a:t>
            </a:r>
          </a:p>
        </p:txBody>
      </p:sp>
      <p:pic>
        <p:nvPicPr>
          <p:cNvPr id="80" name="Google Shape;80;p15"/>
          <p:cNvPicPr preferRelativeResize="0"/>
          <p:nvPr/>
        </p:nvPicPr>
        <p:blipFill>
          <a:blip r:embed="rId4"/>
          <a:stretch>
            <a:fillRect/>
          </a:stretch>
        </p:blipFill>
        <p:spPr>
          <a:xfrm>
            <a:off x="5438225" y="1061600"/>
            <a:ext cx="3117651" cy="1759851"/>
          </a:xfrm>
          <a:prstGeom prst="rect">
            <a:avLst/>
          </a:prstGeom>
          <a:noFill/>
          <a:ln>
            <a:noFill/>
          </a:ln>
        </p:spPr>
      </p:pic>
      <p:sp>
        <p:nvSpPr>
          <p:cNvPr id="81" name="Google Shape;81;p15"/>
          <p:cNvSpPr/>
          <p:nvPr/>
        </p:nvSpPr>
        <p:spPr>
          <a:xfrm>
            <a:off x="7415575" y="2183750"/>
            <a:ext cx="1140300" cy="224700"/>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18010" y="646510"/>
            <a:ext cx="6707981" cy="3850481"/>
          </a:xfrm>
          <a:prstGeom prst="rect">
            <a:avLst/>
          </a:prstGeom>
        </p:spPr>
      </p:pic>
    </p:spTree>
    <p:extLst>
      <p:ext uri="{BB962C8B-B14F-4D97-AF65-F5344CB8AC3E}">
        <p14:creationId xmlns:p14="http://schemas.microsoft.com/office/powerpoint/2010/main" val="1557022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18010" y="646510"/>
            <a:ext cx="6707981" cy="3850481"/>
          </a:xfrm>
          <a:prstGeom prst="rect">
            <a:avLst/>
          </a:prstGeom>
        </p:spPr>
      </p:pic>
    </p:spTree>
    <p:extLst>
      <p:ext uri="{BB962C8B-B14F-4D97-AF65-F5344CB8AC3E}">
        <p14:creationId xmlns:p14="http://schemas.microsoft.com/office/powerpoint/2010/main" val="3194135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32247" y="407194"/>
            <a:ext cx="7479506" cy="4329113"/>
          </a:xfrm>
          <a:prstGeom prst="rect">
            <a:avLst/>
          </a:prstGeom>
        </p:spPr>
      </p:pic>
    </p:spTree>
    <p:extLst>
      <p:ext uri="{BB962C8B-B14F-4D97-AF65-F5344CB8AC3E}">
        <p14:creationId xmlns:p14="http://schemas.microsoft.com/office/powerpoint/2010/main" val="221300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a:t>Intro to the UI windows</a:t>
            </a:r>
          </a:p>
        </p:txBody>
      </p:sp>
      <p:sp>
        <p:nvSpPr>
          <p:cNvPr id="87" name="Google Shape;87;p16"/>
          <p:cNvSpPr txBox="1">
            <a:spLocks noGrp="1"/>
          </p:cNvSpPr>
          <p:nvPr>
            <p:ph type="body" idx="1"/>
          </p:nvPr>
        </p:nvSpPr>
        <p:spPr>
          <a:xfrm>
            <a:off x="311700" y="1266325"/>
            <a:ext cx="4088400" cy="32643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GB"/>
              <a:t>                       </a:t>
            </a:r>
          </a:p>
        </p:txBody>
      </p:sp>
      <p:pic>
        <p:nvPicPr>
          <p:cNvPr id="88" name="Google Shape;88;p16"/>
          <p:cNvPicPr preferRelativeResize="0"/>
          <p:nvPr/>
        </p:nvPicPr>
        <p:blipFill>
          <a:blip r:embed="rId3"/>
          <a:stretch>
            <a:fillRect/>
          </a:stretch>
        </p:blipFill>
        <p:spPr>
          <a:xfrm>
            <a:off x="311700" y="1266325"/>
            <a:ext cx="4088401" cy="3216100"/>
          </a:xfrm>
          <a:prstGeom prst="rect">
            <a:avLst/>
          </a:prstGeom>
          <a:noFill/>
          <a:ln>
            <a:noFill/>
          </a:ln>
        </p:spPr>
      </p:pic>
      <p:sp>
        <p:nvSpPr>
          <p:cNvPr id="89" name="Google Shape;89;p16"/>
          <p:cNvSpPr txBox="1"/>
          <p:nvPr/>
        </p:nvSpPr>
        <p:spPr>
          <a:xfrm>
            <a:off x="4470400" y="1266325"/>
            <a:ext cx="4239300" cy="326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latin typeface="Open Sans" panose="020B0606030504020204"/>
                <a:ea typeface="Open Sans" panose="020B0606030504020204"/>
                <a:cs typeface="Open Sans" panose="020B0606030504020204"/>
                <a:sym typeface="Open Sans" panose="020B0606030504020204"/>
              </a:rPr>
              <a:t>Open the gui3.py and enter the game you will see this page.</a:t>
            </a:r>
            <a:endParaRPr>
              <a:latin typeface="Open Sans" panose="020B0606030504020204"/>
              <a:ea typeface="Open Sans" panose="020B0606030504020204"/>
              <a:cs typeface="Open Sans" panose="020B0606030504020204"/>
              <a:sym typeface="Open Sans" panose="020B0606030504020204"/>
            </a:endParaRPr>
          </a:p>
          <a:p>
            <a:pPr marL="0" lvl="0" indent="0" algn="l" rtl="0">
              <a:spcBef>
                <a:spcPts val="0"/>
              </a:spcBef>
              <a:spcAft>
                <a:spcPts val="0"/>
              </a:spcAft>
              <a:buNone/>
            </a:pPr>
            <a:r>
              <a:rPr lang="en-GB">
                <a:latin typeface="Open Sans" panose="020B0606030504020204"/>
                <a:ea typeface="Open Sans" panose="020B0606030504020204"/>
                <a:cs typeface="Open Sans" panose="020B0606030504020204"/>
                <a:sym typeface="Open Sans" panose="020B0606030504020204"/>
              </a:rPr>
              <a:t>On this page you can set the level of difficulty and the Map information for manual game and single agent game. </a:t>
            </a:r>
            <a:endParaRPr>
              <a:latin typeface="Open Sans" panose="020B0606030504020204"/>
              <a:ea typeface="Open Sans" panose="020B0606030504020204"/>
              <a:cs typeface="Open Sans" panose="020B0606030504020204"/>
              <a:sym typeface="Open Sans" panose="020B0606030504020204"/>
            </a:endParaRPr>
          </a:p>
          <a:p>
            <a:pPr marL="0" lvl="0" indent="0" algn="l" rtl="0">
              <a:spcBef>
                <a:spcPts val="0"/>
              </a:spcBef>
              <a:spcAft>
                <a:spcPts val="0"/>
              </a:spcAft>
              <a:buNone/>
            </a:pPr>
            <a:r>
              <a:rPr lang="en-GB">
                <a:latin typeface="Open Sans" panose="020B0606030504020204"/>
                <a:ea typeface="Open Sans" panose="020B0606030504020204"/>
                <a:cs typeface="Open Sans" panose="020B0606030504020204"/>
                <a:sym typeface="Open Sans" panose="020B0606030504020204"/>
              </a:rPr>
              <a:t>There are four levels of difficulty. 0 and 1 are the levels that you don’t need to shoot the wumpus; </a:t>
            </a:r>
            <a:endParaRPr>
              <a:latin typeface="Open Sans" panose="020B0606030504020204"/>
              <a:ea typeface="Open Sans" panose="020B0606030504020204"/>
              <a:cs typeface="Open Sans" panose="020B0606030504020204"/>
              <a:sym typeface="Open Sans" panose="020B0606030504020204"/>
            </a:endParaRPr>
          </a:p>
          <a:p>
            <a:pPr marL="0" lvl="0" indent="0" algn="l" rtl="0">
              <a:spcBef>
                <a:spcPts val="0"/>
              </a:spcBef>
              <a:spcAft>
                <a:spcPts val="0"/>
              </a:spcAft>
              <a:buNone/>
            </a:pPr>
            <a:r>
              <a:rPr lang="en-GB">
                <a:latin typeface="Open Sans" panose="020B0606030504020204"/>
                <a:ea typeface="Open Sans" panose="020B0606030504020204"/>
                <a:cs typeface="Open Sans" panose="020B0606030504020204"/>
                <a:sym typeface="Open Sans" panose="020B0606030504020204"/>
              </a:rPr>
              <a:t>2 and 3 are the levels that you have to shoot the wumpus.</a:t>
            </a:r>
            <a:endParaRPr>
              <a:latin typeface="Open Sans" panose="020B0606030504020204"/>
              <a:ea typeface="Open Sans" panose="020B0606030504020204"/>
              <a:cs typeface="Open Sans" panose="020B0606030504020204"/>
              <a:sym typeface="Open Sans" panose="020B0606030504020204"/>
            </a:endParaRPr>
          </a:p>
          <a:p>
            <a:pPr marL="0" lvl="0" indent="0" algn="l" rtl="0">
              <a:spcBef>
                <a:spcPts val="0"/>
              </a:spcBef>
              <a:spcAft>
                <a:spcPts val="0"/>
              </a:spcAft>
              <a:buNone/>
            </a:pPr>
            <a:r>
              <a:rPr lang="en-GB">
                <a:latin typeface="Open Sans" panose="020B0606030504020204"/>
                <a:ea typeface="Open Sans" panose="020B0606030504020204"/>
                <a:cs typeface="Open Sans" panose="020B0606030504020204"/>
                <a:sym typeface="Open Sans" panose="020B0606030504020204"/>
              </a:rPr>
              <a:t>There are some combination of level and pits that cannot generate a map and cause the program to crash, just try more reasonable combinations when it happens.</a:t>
            </a:r>
            <a:endParaRPr>
              <a:latin typeface="Open Sans" panose="020B0606030504020204"/>
              <a:ea typeface="Open Sans" panose="020B0606030504020204"/>
              <a:cs typeface="Open Sans" panose="020B0606030504020204"/>
              <a:sym typeface="Open Sans" panose="020B0606030504020204"/>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7"/>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a:t>Intro to the UI windows</a:t>
            </a:r>
          </a:p>
        </p:txBody>
      </p:sp>
      <p:sp>
        <p:nvSpPr>
          <p:cNvPr id="95" name="Google Shape;95;p17"/>
          <p:cNvSpPr txBox="1">
            <a:spLocks noGrp="1"/>
          </p:cNvSpPr>
          <p:nvPr>
            <p:ph type="body" idx="1"/>
          </p:nvPr>
        </p:nvSpPr>
        <p:spPr>
          <a:xfrm>
            <a:off x="3877725" y="1266325"/>
            <a:ext cx="4954500" cy="271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There are four modes to choose.</a:t>
            </a:r>
          </a:p>
          <a:p>
            <a:pPr marL="0" lvl="0" indent="0" algn="l" rtl="0">
              <a:spcBef>
                <a:spcPts val="1600"/>
              </a:spcBef>
              <a:spcAft>
                <a:spcPts val="0"/>
              </a:spcAft>
              <a:buNone/>
            </a:pPr>
            <a:r>
              <a:rPr lang="en-GB"/>
              <a:t>The Manual Play will start a game that you can play manually.</a:t>
            </a:r>
          </a:p>
          <a:p>
            <a:pPr marL="0" lvl="0" indent="0" algn="l" rtl="0">
              <a:spcBef>
                <a:spcPts val="1600"/>
              </a:spcBef>
              <a:spcAft>
                <a:spcPts val="0"/>
              </a:spcAft>
              <a:buNone/>
            </a:pPr>
            <a:r>
              <a:rPr lang="en-GB"/>
              <a:t>The 1 robot test will pop a window and ask you to choose your agent file and then let you play. </a:t>
            </a:r>
          </a:p>
          <a:p>
            <a:pPr marL="0" lvl="0" indent="0" algn="l" rtl="0">
              <a:spcBef>
                <a:spcPts val="1600"/>
              </a:spcBef>
              <a:spcAft>
                <a:spcPts val="1600"/>
              </a:spcAft>
              <a:buNone/>
            </a:pPr>
            <a:r>
              <a:rPr lang="en-GB"/>
              <a:t>The 1 robot with map test will also ask you to enter a map in the command line.</a:t>
            </a:r>
          </a:p>
        </p:txBody>
      </p:sp>
      <p:pic>
        <p:nvPicPr>
          <p:cNvPr id="96" name="Google Shape;96;p17"/>
          <p:cNvPicPr preferRelativeResize="0"/>
          <p:nvPr/>
        </p:nvPicPr>
        <p:blipFill>
          <a:blip r:embed="rId3"/>
          <a:stretch>
            <a:fillRect/>
          </a:stretch>
        </p:blipFill>
        <p:spPr>
          <a:xfrm>
            <a:off x="200925" y="1163700"/>
            <a:ext cx="3576326" cy="28161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8"/>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a:t>Intro to the UI windows</a:t>
            </a:r>
          </a:p>
        </p:txBody>
      </p:sp>
      <p:sp>
        <p:nvSpPr>
          <p:cNvPr id="102" name="Google Shape;102;p18"/>
          <p:cNvSpPr txBox="1">
            <a:spLocks noGrp="1"/>
          </p:cNvSpPr>
          <p:nvPr>
            <p:ph type="body" idx="1"/>
          </p:nvPr>
        </p:nvSpPr>
        <p:spPr>
          <a:xfrm>
            <a:off x="5284925" y="4249425"/>
            <a:ext cx="3547500" cy="3195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GB"/>
              <a:t>As you can see  on the second picture, it ask you for a map.</a:t>
            </a:r>
          </a:p>
        </p:txBody>
      </p:sp>
      <p:pic>
        <p:nvPicPr>
          <p:cNvPr id="103" name="Google Shape;103;p18"/>
          <p:cNvPicPr preferRelativeResize="0"/>
          <p:nvPr/>
        </p:nvPicPr>
        <p:blipFill>
          <a:blip r:embed="rId3"/>
          <a:stretch>
            <a:fillRect/>
          </a:stretch>
        </p:blipFill>
        <p:spPr>
          <a:xfrm>
            <a:off x="120550" y="1266325"/>
            <a:ext cx="3547375" cy="2821450"/>
          </a:xfrm>
          <a:prstGeom prst="rect">
            <a:avLst/>
          </a:prstGeom>
          <a:noFill/>
          <a:ln>
            <a:noFill/>
          </a:ln>
        </p:spPr>
      </p:pic>
      <p:pic>
        <p:nvPicPr>
          <p:cNvPr id="104" name="Google Shape;104;p18"/>
          <p:cNvPicPr preferRelativeResize="0"/>
          <p:nvPr/>
        </p:nvPicPr>
        <p:blipFill>
          <a:blip r:embed="rId4"/>
          <a:stretch>
            <a:fillRect/>
          </a:stretch>
        </p:blipFill>
        <p:spPr>
          <a:xfrm>
            <a:off x="3667923" y="1355475"/>
            <a:ext cx="3080474" cy="2643149"/>
          </a:xfrm>
          <a:prstGeom prst="rect">
            <a:avLst/>
          </a:prstGeom>
          <a:noFill/>
          <a:ln>
            <a:noFill/>
          </a:ln>
        </p:spPr>
      </p:pic>
    </p:spTree>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TotalTime>
  <Words>885</Words>
  <Application>Microsoft Office PowerPoint</Application>
  <PresentationFormat>On-screen Show (16:9)</PresentationFormat>
  <Paragraphs>78</Paragraphs>
  <Slides>18</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Open Sans</vt:lpstr>
      <vt:lpstr>PT Sans Narrow</vt:lpstr>
      <vt:lpstr>Consolas</vt:lpstr>
      <vt:lpstr>Tropic</vt:lpstr>
      <vt:lpstr>Welcome to  the Wumpus World</vt:lpstr>
      <vt:lpstr>Installation Instructions</vt:lpstr>
      <vt:lpstr>Download and Run Wumpus World</vt:lpstr>
      <vt:lpstr>PowerPoint Presentation</vt:lpstr>
      <vt:lpstr>PowerPoint Presentation</vt:lpstr>
      <vt:lpstr>PowerPoint Presentation</vt:lpstr>
      <vt:lpstr>Intro to the UI windows</vt:lpstr>
      <vt:lpstr>Intro to the UI windows</vt:lpstr>
      <vt:lpstr>Intro to the UI windows</vt:lpstr>
      <vt:lpstr>Intro to the UI windows</vt:lpstr>
      <vt:lpstr>Intro to the UI windows</vt:lpstr>
      <vt:lpstr>Intro to the UI windows</vt:lpstr>
      <vt:lpstr>Intro to the UI windows</vt:lpstr>
      <vt:lpstr>If you cannot use the gui3.py:</vt:lpstr>
      <vt:lpstr>Important UI Information</vt:lpstr>
      <vt:lpstr>How to write a basic robot</vt:lpstr>
      <vt:lpstr>How to write a basic robot</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_x000d_the Wumpus World</dc:title>
  <dc:creator>Van Heuveln, Bram</dc:creator>
  <cp:lastModifiedBy>Van Heuveln, Bram</cp:lastModifiedBy>
  <cp:revision>3</cp:revision>
  <dcterms:created xsi:type="dcterms:W3CDTF">2020-11-16T21:13:35Z</dcterms:created>
  <dcterms:modified xsi:type="dcterms:W3CDTF">2020-12-03T21:33:18Z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2052-11.1.0.10132</vt:lpwstr>
  </property>
</Properties>
</file>